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61" r:id="rId4"/>
    <p:sldId id="260" r:id="rId5"/>
    <p:sldId id="267" r:id="rId6"/>
    <p:sldId id="264" r:id="rId7"/>
    <p:sldId id="266" r:id="rId8"/>
    <p:sldId id="262" r:id="rId9"/>
    <p:sldId id="25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95" autoAdjust="0"/>
  </p:normalViewPr>
  <p:slideViewPr>
    <p:cSldViewPr>
      <p:cViewPr>
        <p:scale>
          <a:sx n="66" d="100"/>
          <a:sy n="66" d="100"/>
        </p:scale>
        <p:origin x="-150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50DB3-3F9F-4B4B-898B-2FA9F81D5A7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10C5F-63C5-4FA1-BAAC-14848FC22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3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09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937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67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30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6C902-AD77-40C2-A123-383E43642E68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evaluation assumptions for high speed train scenario:</a:t>
            </a:r>
            <a:br>
              <a:rPr lang="en-US" altLang="zh-CN" dirty="0" smtClean="0"/>
            </a:br>
            <a:r>
              <a:rPr lang="en-US" altLang="zh-CN" dirty="0" smtClean="0"/>
              <a:t>Macro + relay at 30GHz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Mitsubishi Electric, </a:t>
            </a:r>
            <a:r>
              <a:rPr lang="en-US" altLang="zh-CN" dirty="0" smtClean="0">
                <a:solidFill>
                  <a:schemeClr val="tx1"/>
                </a:solidFill>
              </a:rPr>
              <a:t>ETRI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/>
              <a:t>R1-165484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 R1-163887, option 2 alt. </a:t>
            </a:r>
            <a:r>
              <a:rPr lang="en-US" altLang="zh-CN" dirty="0"/>
              <a:t>2 (Macro + relay </a:t>
            </a:r>
            <a:r>
              <a:rPr lang="en-US" altLang="zh-CN" dirty="0" smtClean="0"/>
              <a:t>nodes) is agreed to be included in evaluation</a:t>
            </a:r>
          </a:p>
          <a:p>
            <a:r>
              <a:rPr lang="en-US" altLang="zh-CN" dirty="0" smtClean="0"/>
              <a:t>More </a:t>
            </a:r>
            <a:r>
              <a:rPr lang="en-US" altLang="zh-CN" dirty="0"/>
              <a:t>clarifications and detailed evaluation parameters are needed. 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Linear </a:t>
            </a:r>
            <a:r>
              <a:rPr lang="en-US" altLang="zh-CN" dirty="0" smtClean="0"/>
              <a:t>RRH </a:t>
            </a:r>
            <a:r>
              <a:rPr lang="en-US" altLang="zh-CN" dirty="0"/>
              <a:t>placement along the rail track</a:t>
            </a:r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Macro </a:t>
            </a:r>
            <a:r>
              <a:rPr lang="en-US" altLang="zh-CN" dirty="0"/>
              <a:t>+ relay </a:t>
            </a:r>
            <a:r>
              <a:rPr lang="en-US" altLang="zh-CN" dirty="0" smtClean="0"/>
              <a:t>nodes (agreed in R1-163887) : </a:t>
            </a:r>
            <a:endParaRPr lang="en-US" altLang="zh-CN" dirty="0"/>
          </a:p>
          <a:p>
            <a:pPr lvl="1"/>
            <a:r>
              <a:rPr lang="en-US" altLang="zh-CN" dirty="0" smtClean="0"/>
              <a:t>Alt</a:t>
            </a:r>
            <a:r>
              <a:rPr lang="en-US" altLang="zh-CN" dirty="0"/>
              <a:t>. 2: For BS to relay: Around 30 GHz</a:t>
            </a:r>
          </a:p>
          <a:p>
            <a:pPr lvl="1"/>
            <a:r>
              <a:rPr lang="en-US" altLang="zh-CN" dirty="0"/>
              <a:t>For relay to UE: Around 30 GHz or Around 70 GHz or Around 4 </a:t>
            </a:r>
            <a:r>
              <a:rPr lang="en-US" altLang="zh-CN" dirty="0" smtClean="0"/>
              <a:t>GHz</a:t>
            </a:r>
          </a:p>
          <a:p>
            <a:r>
              <a:rPr lang="en-US" altLang="zh-CN" dirty="0" smtClean="0"/>
              <a:t>Example of a set of parameters is provided in page 4-7</a:t>
            </a:r>
          </a:p>
          <a:p>
            <a:pPr lvl="1"/>
            <a:r>
              <a:rPr lang="en-US" altLang="zh-CN" dirty="0" smtClean="0"/>
              <a:t>Other set of parameter values can be considered</a:t>
            </a:r>
          </a:p>
          <a:p>
            <a:r>
              <a:rPr lang="en-US" altLang="zh-CN" dirty="0" smtClean="0"/>
              <a:t>Unidirectional beam and bidirectional beam can be  considered</a:t>
            </a:r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57200" y="1267544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altLang="zh-CN" sz="3200" baseline="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SFN scenario </a:t>
            </a:r>
            <a:r>
              <a:rPr lang="en-US" altLang="zh-CN" sz="2400" dirty="0" smtClean="0"/>
              <a:t>parameters (Option </a:t>
            </a:r>
            <a:r>
              <a:rPr lang="en-US" altLang="zh-CN" sz="2400" dirty="0"/>
              <a:t>2, Alt. </a:t>
            </a:r>
            <a:r>
              <a:rPr lang="en-US" altLang="zh-CN" sz="2400" dirty="0" smtClean="0"/>
              <a:t>2)</a:t>
            </a:r>
            <a:endParaRPr lang="en-US" altLang="zh-CN" sz="24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aphicFrame>
        <p:nvGraphicFramePr>
          <p:cNvPr id="8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963614"/>
              </p:ext>
            </p:extLst>
          </p:nvPr>
        </p:nvGraphicFramePr>
        <p:xfrm>
          <a:off x="484020" y="3284984"/>
          <a:ext cx="8208912" cy="1738139"/>
        </p:xfrm>
        <a:graphic>
          <a:graphicData uri="http://schemas.openxmlformats.org/drawingml/2006/table">
            <a:tbl>
              <a:tblPr/>
              <a:tblGrid>
                <a:gridCol w="4104456"/>
                <a:gridCol w="4104456"/>
              </a:tblGrid>
              <a:tr h="7112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Parameter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Value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Distance between RRH and Railway track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5m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3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Distance between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RRH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As illustrated in slide 6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Num of RRHs connected to one BBU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3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Height of RRH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2.5m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57200" y="1267544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non-SFN scenario </a:t>
            </a:r>
            <a:r>
              <a:rPr lang="en-US" altLang="zh-CN" sz="2400" dirty="0" smtClean="0"/>
              <a:t>parameters (Option </a:t>
            </a:r>
            <a:r>
              <a:rPr lang="en-US" altLang="zh-CN" sz="2400" dirty="0"/>
              <a:t>2, Alt. </a:t>
            </a:r>
            <a:r>
              <a:rPr lang="en-US" altLang="zh-CN" sz="2400" dirty="0" smtClean="0"/>
              <a:t>2)</a:t>
            </a:r>
            <a:endParaRPr lang="en-US" altLang="zh-CN" sz="24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graphicFrame>
        <p:nvGraphicFramePr>
          <p:cNvPr id="8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175776"/>
              </p:ext>
            </p:extLst>
          </p:nvPr>
        </p:nvGraphicFramePr>
        <p:xfrm>
          <a:off x="485528" y="3501008"/>
          <a:ext cx="8208912" cy="1738139"/>
        </p:xfrm>
        <a:graphic>
          <a:graphicData uri="http://schemas.openxmlformats.org/drawingml/2006/table">
            <a:tbl>
              <a:tblPr/>
              <a:tblGrid>
                <a:gridCol w="4104456"/>
                <a:gridCol w="4104456"/>
              </a:tblGrid>
              <a:tr h="7112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Parameter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Value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Distance between RRH and Railway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track (from RRH to middle of track)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5m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39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Distance between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RRH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As illustrated in slide 7</a:t>
                      </a:r>
                      <a:endParaRPr lang="zh-CN" altLang="ja-JP" sz="18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Num of RRHs connected to one BBU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Arial"/>
                          <a:cs typeface="宋体"/>
                        </a:rPr>
                        <a:t>3</a:t>
                      </a:r>
                      <a:endParaRPr lang="zh-CN" sz="18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5"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Height of RRH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2.5m</a:t>
                      </a:r>
                      <a:endParaRPr lang="zh-CN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9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3888431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SFN model </a:t>
            </a:r>
            <a:r>
              <a:rPr lang="en-US" altLang="zh-CN" sz="2000" dirty="0"/>
              <a:t>(Option 2, Alt. 2)</a:t>
            </a:r>
          </a:p>
          <a:p>
            <a:endParaRPr lang="en-US" altLang="zh-CN" sz="2000" dirty="0" smtClean="0"/>
          </a:p>
        </p:txBody>
      </p:sp>
      <p:grpSp>
        <p:nvGrpSpPr>
          <p:cNvPr id="52" name="グループ化 51"/>
          <p:cNvGrpSpPr/>
          <p:nvPr/>
        </p:nvGrpSpPr>
        <p:grpSpPr>
          <a:xfrm>
            <a:off x="991933" y="2858493"/>
            <a:ext cx="7447960" cy="2433201"/>
            <a:chOff x="1043608" y="4489375"/>
            <a:chExt cx="7447960" cy="2433201"/>
          </a:xfrm>
        </p:grpSpPr>
        <p:sp>
          <p:nvSpPr>
            <p:cNvPr id="53" name="円/楕円 52"/>
            <p:cNvSpPr/>
            <p:nvPr/>
          </p:nvSpPr>
          <p:spPr>
            <a:xfrm rot="20399388">
              <a:off x="5273086" y="5785084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円/楕円 53"/>
            <p:cNvSpPr/>
            <p:nvPr/>
          </p:nvSpPr>
          <p:spPr>
            <a:xfrm rot="1483461">
              <a:off x="4542998" y="5168732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円/楕円 54"/>
            <p:cNvSpPr/>
            <p:nvPr/>
          </p:nvSpPr>
          <p:spPr>
            <a:xfrm rot="20399388">
              <a:off x="3838162" y="5792587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6" name="グループ化 55"/>
            <p:cNvGrpSpPr/>
            <p:nvPr/>
          </p:nvGrpSpPr>
          <p:grpSpPr>
            <a:xfrm>
              <a:off x="1132000" y="5763736"/>
              <a:ext cx="7004396" cy="144016"/>
              <a:chOff x="-2124744" y="5517232"/>
              <a:chExt cx="11692276" cy="216024"/>
            </a:xfrm>
            <a:noFill/>
          </p:grpSpPr>
          <p:grpSp>
            <p:nvGrpSpPr>
              <p:cNvPr id="233" name="グループ化 232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80" name="グループ化 27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86" name="正方形/長方形 28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7" name="正方形/長方形 28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8" name="正方形/長方形 28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9" name="正方形/長方形 28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81" name="グループ化 28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82" name="正方形/長方形 28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3" name="正方形/長方形 28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4" name="正方形/長方形 28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5" name="正方形/長方形 28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234" name="グループ化 233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70" name="グループ化 26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76" name="正方形/長方形 27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7" name="正方形/長方形 27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8" name="正方形/長方形 27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9" name="正方形/長方形 27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71" name="グループ化 27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72" name="正方形/長方形 27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3" name="正方形/長方形 27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4" name="正方形/長方形 27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5" name="正方形/長方形 27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235" name="グループ化 234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60" name="グループ化 25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66" name="正方形/長方形 26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7" name="正方形/長方形 26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8" name="正方形/長方形 26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9" name="正方形/長方形 26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61" name="グループ化 26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62" name="正方形/長方形 26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3" name="正方形/長方形 26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4" name="正方形/長方形 26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5" name="正方形/長方形 26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236" name="グループ化 235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50" name="グループ化 24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56" name="正方形/長方形 25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7" name="正方形/長方形 25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8" name="正方形/長方形 25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9" name="正方形/長方形 25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51" name="グループ化 25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52" name="正方形/長方形 25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3" name="正方形/長方形 25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4" name="正方形/長方形 25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5" name="正方形/長方形 25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237" name="グループ化 236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40" name="グループ化 23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46" name="正方形/長方形 24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7" name="正方形/長方形 24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8" name="正方形/長方形 24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9" name="正方形/長方形 24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41" name="グループ化 24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42" name="正方形/長方形 24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3" name="正方形/長方形 24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4" name="正方形/長方形 24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5" name="正方形/長方形 24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238" name="正方形/長方形 237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9" name="正方形/長方形 238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7" name="グループ化 56"/>
            <p:cNvGrpSpPr/>
            <p:nvPr/>
          </p:nvGrpSpPr>
          <p:grpSpPr>
            <a:xfrm>
              <a:off x="1132000" y="5507741"/>
              <a:ext cx="7004396" cy="144016"/>
              <a:chOff x="-2124744" y="5517232"/>
              <a:chExt cx="11692276" cy="216024"/>
            </a:xfrm>
            <a:noFill/>
          </p:grpSpPr>
          <p:grpSp>
            <p:nvGrpSpPr>
              <p:cNvPr id="176" name="グループ化 175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23" name="グループ化 222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29" name="正方形/長方形 22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0" name="正方形/長方形 22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1" name="正方形/長方形 23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2" name="正方形/長方形 23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24" name="グループ化 223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25" name="正方形/長方形 224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6" name="正方形/長方形 225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7" name="正方形/長方形 226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8" name="正方形/長方形 227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77" name="グループ化 176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13" name="グループ化 212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19" name="正方形/長方形 21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0" name="正方形/長方形 21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1" name="正方形/長方形 22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2" name="正方形/長方形 22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14" name="グループ化 213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15" name="正方形/長方形 214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6" name="正方形/長方形 215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7" name="正方形/長方形 216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8" name="正方形/長方形 217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78" name="グループ化 177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03" name="グループ化 202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09" name="正方形/長方形 20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0" name="正方形/長方形 20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1" name="正方形/長方形 21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2" name="正方形/長方形 21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04" name="グループ化 203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05" name="正方形/長方形 204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6" name="正方形/長方形 205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7" name="正方形/長方形 206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8" name="正方形/長方形 207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79" name="グループ化 178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93" name="グループ化 192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99" name="正方形/長方形 19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0" name="正方形/長方形 19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1" name="正方形/長方形 20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2" name="正方形/長方形 20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94" name="グループ化 193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95" name="正方形/長方形 194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6" name="正方形/長方形 195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7" name="正方形/長方形 196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8" name="正方形/長方形 197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80" name="グループ化 179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83" name="グループ化 182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89" name="正方形/長方形 18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0" name="正方形/長方形 18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1" name="正方形/長方形 19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2" name="正方形/長方形 19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84" name="グループ化 183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85" name="正方形/長方形 184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6" name="正方形/長方形 185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7" name="正方形/長方形 186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8" name="正方形/長方形 187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181" name="正方形/長方形 180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2" name="正方形/長方形 181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8" name="グループ化 57"/>
            <p:cNvGrpSpPr/>
            <p:nvPr/>
          </p:nvGrpSpPr>
          <p:grpSpPr>
            <a:xfrm>
              <a:off x="4716388" y="5498207"/>
              <a:ext cx="863444" cy="153550"/>
              <a:chOff x="2204737" y="5517232"/>
              <a:chExt cx="1619667" cy="288032"/>
            </a:xfrm>
          </p:grpSpPr>
          <p:sp>
            <p:nvSpPr>
              <p:cNvPr id="172" name="角丸四角形 171"/>
              <p:cNvSpPr/>
              <p:nvPr/>
            </p:nvSpPr>
            <p:spPr>
              <a:xfrm>
                <a:off x="2204737" y="5517232"/>
                <a:ext cx="1134126" cy="288032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3" name="フローチャート : 論理積ゲート 172"/>
              <p:cNvSpPr/>
              <p:nvPr/>
            </p:nvSpPr>
            <p:spPr>
              <a:xfrm>
                <a:off x="3275855" y="5517232"/>
                <a:ext cx="548549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4" name="フローチャート : 論理積ゲート 173"/>
              <p:cNvSpPr/>
              <p:nvPr/>
            </p:nvSpPr>
            <p:spPr>
              <a:xfrm>
                <a:off x="3275856" y="5517232"/>
                <a:ext cx="360040" cy="288032"/>
              </a:xfrm>
              <a:prstGeom prst="flowChartDelay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5" name="フローチャート : 論理積ゲート 174"/>
              <p:cNvSpPr/>
              <p:nvPr/>
            </p:nvSpPr>
            <p:spPr>
              <a:xfrm>
                <a:off x="3275855" y="5517232"/>
                <a:ext cx="274273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59" name="直線コネクタ 58"/>
            <p:cNvCxnSpPr>
              <a:stCxn id="198" idx="1"/>
            </p:cNvCxnSpPr>
            <p:nvPr/>
          </p:nvCxnSpPr>
          <p:spPr>
            <a:xfrm flipV="1">
              <a:off x="7913940" y="5579003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/>
            <p:cNvCxnSpPr/>
            <p:nvPr/>
          </p:nvCxnSpPr>
          <p:spPr>
            <a:xfrm flipV="1">
              <a:off x="7913940" y="5835744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矢印コネクタ 60"/>
            <p:cNvCxnSpPr/>
            <p:nvPr/>
          </p:nvCxnSpPr>
          <p:spPr>
            <a:xfrm>
              <a:off x="8086489" y="5576888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テキスト ボックス 61"/>
            <p:cNvSpPr txBox="1"/>
            <p:nvPr/>
          </p:nvSpPr>
          <p:spPr>
            <a:xfrm>
              <a:off x="8072864" y="5565973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6m</a:t>
              </a:r>
              <a:endParaRPr kumimoji="1" lang="ja-JP" altLang="en-US" sz="1400" dirty="0"/>
            </a:p>
          </p:txBody>
        </p:sp>
        <p:cxnSp>
          <p:nvCxnSpPr>
            <p:cNvPr id="63" name="直線矢印コネクタ 62"/>
            <p:cNvCxnSpPr/>
            <p:nvPr/>
          </p:nvCxnSpPr>
          <p:spPr>
            <a:xfrm>
              <a:off x="5005789" y="5488715"/>
              <a:ext cx="0" cy="17253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テキスト ボックス 63"/>
            <p:cNvSpPr txBox="1"/>
            <p:nvPr/>
          </p:nvSpPr>
          <p:spPr>
            <a:xfrm>
              <a:off x="5149805" y="5157192"/>
              <a:ext cx="6463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3.38m</a:t>
              </a:r>
              <a:endParaRPr kumimoji="1" lang="ja-JP" altLang="en-US" sz="1400" dirty="0"/>
            </a:p>
          </p:txBody>
        </p:sp>
        <p:cxnSp>
          <p:nvCxnSpPr>
            <p:cNvPr id="65" name="直線コネクタ 64"/>
            <p:cNvCxnSpPr/>
            <p:nvPr/>
          </p:nvCxnSpPr>
          <p:spPr>
            <a:xfrm flipV="1">
              <a:off x="5018241" y="5334000"/>
              <a:ext cx="201459" cy="24209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グループ化 65"/>
            <p:cNvGrpSpPr/>
            <p:nvPr/>
          </p:nvGrpSpPr>
          <p:grpSpPr>
            <a:xfrm>
              <a:off x="1518707" y="5014184"/>
              <a:ext cx="1613133" cy="1149058"/>
              <a:chOff x="1518707" y="5014184"/>
              <a:chExt cx="1613133" cy="1149058"/>
            </a:xfrm>
          </p:grpSpPr>
          <p:grpSp>
            <p:nvGrpSpPr>
              <p:cNvPr id="154" name="アンテナ"/>
              <p:cNvGrpSpPr/>
              <p:nvPr/>
            </p:nvGrpSpPr>
            <p:grpSpPr>
              <a:xfrm>
                <a:off x="151870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167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8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69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70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71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55" name="アンテナ"/>
              <p:cNvGrpSpPr/>
              <p:nvPr/>
            </p:nvGrpSpPr>
            <p:grpSpPr>
              <a:xfrm>
                <a:off x="2238787" y="5876218"/>
                <a:ext cx="172973" cy="287024"/>
                <a:chOff x="1062572" y="4622619"/>
                <a:chExt cx="258762" cy="429377"/>
              </a:xfrm>
            </p:grpSpPr>
            <p:sp>
              <p:nvSpPr>
                <p:cNvPr id="1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63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64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65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66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56" name="アンテナ"/>
              <p:cNvGrpSpPr/>
              <p:nvPr/>
            </p:nvGrpSpPr>
            <p:grpSpPr>
              <a:xfrm>
                <a:off x="295886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157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58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59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60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61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67" name="グループ化 66"/>
            <p:cNvGrpSpPr/>
            <p:nvPr/>
          </p:nvGrpSpPr>
          <p:grpSpPr>
            <a:xfrm>
              <a:off x="3678947" y="5014184"/>
              <a:ext cx="1613133" cy="1149058"/>
              <a:chOff x="3678947" y="5014184"/>
              <a:chExt cx="1613133" cy="1149058"/>
            </a:xfrm>
          </p:grpSpPr>
          <p:grpSp>
            <p:nvGrpSpPr>
              <p:cNvPr id="136" name="アンテナ"/>
              <p:cNvGrpSpPr/>
              <p:nvPr/>
            </p:nvGrpSpPr>
            <p:grpSpPr>
              <a:xfrm>
                <a:off x="3678947" y="5876218"/>
                <a:ext cx="172973" cy="287024"/>
                <a:chOff x="1062572" y="4622619"/>
                <a:chExt cx="258762" cy="429377"/>
              </a:xfrm>
            </p:grpSpPr>
            <p:sp>
              <p:nvSpPr>
                <p:cNvPr id="149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50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51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2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53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37" name="アンテナ"/>
              <p:cNvGrpSpPr/>
              <p:nvPr/>
            </p:nvGrpSpPr>
            <p:grpSpPr>
              <a:xfrm>
                <a:off x="439902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144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5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46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7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8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38" name="アンテナ"/>
              <p:cNvGrpSpPr/>
              <p:nvPr/>
            </p:nvGrpSpPr>
            <p:grpSpPr>
              <a:xfrm>
                <a:off x="5119107" y="5875210"/>
                <a:ext cx="172973" cy="287024"/>
                <a:chOff x="1062572" y="4622619"/>
                <a:chExt cx="258762" cy="429377"/>
              </a:xfrm>
            </p:grpSpPr>
            <p:sp>
              <p:nvSpPr>
                <p:cNvPr id="139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40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41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2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43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68" name="グループ化 67"/>
            <p:cNvGrpSpPr/>
            <p:nvPr/>
          </p:nvGrpSpPr>
          <p:grpSpPr>
            <a:xfrm>
              <a:off x="5839187" y="5013176"/>
              <a:ext cx="1613133" cy="1149058"/>
              <a:chOff x="5839187" y="5013176"/>
              <a:chExt cx="1613133" cy="1149058"/>
            </a:xfrm>
          </p:grpSpPr>
          <p:grpSp>
            <p:nvGrpSpPr>
              <p:cNvPr id="118" name="アンテナ"/>
              <p:cNvGrpSpPr/>
              <p:nvPr/>
            </p:nvGrpSpPr>
            <p:grpSpPr>
              <a:xfrm>
                <a:off x="5839187" y="5013176"/>
                <a:ext cx="172973" cy="287024"/>
                <a:chOff x="1062572" y="4622619"/>
                <a:chExt cx="258762" cy="429377"/>
              </a:xfrm>
            </p:grpSpPr>
            <p:sp>
              <p:nvSpPr>
                <p:cNvPr id="13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32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33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34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35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19" name="アンテナ"/>
              <p:cNvGrpSpPr/>
              <p:nvPr/>
            </p:nvGrpSpPr>
            <p:grpSpPr>
              <a:xfrm>
                <a:off x="6559267" y="5875210"/>
                <a:ext cx="172973" cy="287024"/>
                <a:chOff x="1062572" y="4622619"/>
                <a:chExt cx="258762" cy="429377"/>
              </a:xfrm>
            </p:grpSpPr>
            <p:sp>
              <p:nvSpPr>
                <p:cNvPr id="126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27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28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9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30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20" name="アンテナ"/>
              <p:cNvGrpSpPr/>
              <p:nvPr/>
            </p:nvGrpSpPr>
            <p:grpSpPr>
              <a:xfrm>
                <a:off x="7279347" y="5013176"/>
                <a:ext cx="172973" cy="287024"/>
                <a:chOff x="1062572" y="4622619"/>
                <a:chExt cx="258762" cy="429377"/>
              </a:xfrm>
            </p:grpSpPr>
            <p:sp>
              <p:nvSpPr>
                <p:cNvPr id="12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22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23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4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5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69" name="グループ化 68"/>
            <p:cNvGrpSpPr/>
            <p:nvPr/>
          </p:nvGrpSpPr>
          <p:grpSpPr>
            <a:xfrm>
              <a:off x="1590588" y="4705325"/>
              <a:ext cx="1440160" cy="1168425"/>
              <a:chOff x="1590588" y="4705325"/>
              <a:chExt cx="1440160" cy="1168425"/>
            </a:xfrm>
          </p:grpSpPr>
          <p:cxnSp>
            <p:nvCxnSpPr>
              <p:cNvPr id="114" name="カギ線コネクタ 113"/>
              <p:cNvCxnSpPr>
                <a:stCxn id="117" idx="1"/>
                <a:endCxn id="169" idx="0"/>
              </p:cNvCxnSpPr>
              <p:nvPr/>
            </p:nvCxnSpPr>
            <p:spPr>
              <a:xfrm rot="10800000" flipV="1">
                <a:off x="1590588" y="4895254"/>
                <a:ext cx="543164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カギ線コネクタ 114"/>
              <p:cNvCxnSpPr>
                <a:stCxn id="117" idx="3"/>
                <a:endCxn id="159" idx="0"/>
              </p:cNvCxnSpPr>
              <p:nvPr/>
            </p:nvCxnSpPr>
            <p:spPr>
              <a:xfrm>
                <a:off x="2411760" y="4895255"/>
                <a:ext cx="618988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コネクタ 115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0" name="グループ化 69"/>
            <p:cNvGrpSpPr/>
            <p:nvPr/>
          </p:nvGrpSpPr>
          <p:grpSpPr>
            <a:xfrm>
              <a:off x="3728154" y="5302250"/>
              <a:ext cx="1440160" cy="1298624"/>
              <a:chOff x="1591788" y="3786560"/>
              <a:chExt cx="1440160" cy="1298624"/>
            </a:xfrm>
          </p:grpSpPr>
          <p:cxnSp>
            <p:nvCxnSpPr>
              <p:cNvPr id="110" name="カギ線コネクタ 109"/>
              <p:cNvCxnSpPr>
                <a:stCxn id="113" idx="1"/>
                <a:endCxn id="149" idx="3"/>
              </p:cNvCxnSpPr>
              <p:nvPr/>
            </p:nvCxnSpPr>
            <p:spPr>
              <a:xfrm rot="10800000">
                <a:off x="1591788" y="4647553"/>
                <a:ext cx="565838" cy="247703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カギ線コネクタ 110"/>
              <p:cNvCxnSpPr>
                <a:stCxn id="113" idx="3"/>
                <a:endCxn id="139" idx="3"/>
              </p:cNvCxnSpPr>
              <p:nvPr/>
            </p:nvCxnSpPr>
            <p:spPr>
              <a:xfrm flipV="1">
                <a:off x="2435634" y="4646544"/>
                <a:ext cx="596314" cy="24871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線コネクタ 111"/>
              <p:cNvCxnSpPr/>
              <p:nvPr/>
            </p:nvCxnSpPr>
            <p:spPr>
              <a:xfrm>
                <a:off x="2309548" y="3786560"/>
                <a:ext cx="0" cy="93506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3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626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1" name="グループ化 70"/>
            <p:cNvGrpSpPr/>
            <p:nvPr/>
          </p:nvGrpSpPr>
          <p:grpSpPr>
            <a:xfrm>
              <a:off x="5911069" y="4706575"/>
              <a:ext cx="1440159" cy="1168425"/>
              <a:chOff x="1595052" y="4705325"/>
              <a:chExt cx="1440159" cy="1168425"/>
            </a:xfrm>
          </p:grpSpPr>
          <p:cxnSp>
            <p:nvCxnSpPr>
              <p:cNvPr id="106" name="カギ線コネクタ 105"/>
              <p:cNvCxnSpPr>
                <a:stCxn id="109" idx="1"/>
                <a:endCxn id="133" idx="0"/>
              </p:cNvCxnSpPr>
              <p:nvPr/>
            </p:nvCxnSpPr>
            <p:spPr>
              <a:xfrm rot="10800000" flipV="1">
                <a:off x="1595052" y="4895254"/>
                <a:ext cx="53870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カギ線コネクタ 106"/>
              <p:cNvCxnSpPr>
                <a:stCxn id="109" idx="3"/>
                <a:endCxn id="123" idx="0"/>
              </p:cNvCxnSpPr>
              <p:nvPr/>
            </p:nvCxnSpPr>
            <p:spPr>
              <a:xfrm>
                <a:off x="2411760" y="4895255"/>
                <a:ext cx="62345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コネクタ 107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9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2" name="直線コネクタ 71"/>
            <p:cNvCxnSpPr/>
            <p:nvPr/>
          </p:nvCxnSpPr>
          <p:spPr>
            <a:xfrm>
              <a:off x="1567914" y="5300200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72"/>
            <p:cNvCxnSpPr/>
            <p:nvPr/>
          </p:nvCxnSpPr>
          <p:spPr>
            <a:xfrm>
              <a:off x="2287994" y="6159500"/>
              <a:ext cx="0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テキスト ボックス 73"/>
            <p:cNvSpPr txBox="1"/>
            <p:nvPr/>
          </p:nvSpPr>
          <p:spPr>
            <a:xfrm>
              <a:off x="164790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75" name="直線矢印コネクタ 74"/>
            <p:cNvCxnSpPr/>
            <p:nvPr/>
          </p:nvCxnSpPr>
          <p:spPr>
            <a:xfrm>
              <a:off x="156791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コネクタ 75"/>
            <p:cNvCxnSpPr/>
            <p:nvPr/>
          </p:nvCxnSpPr>
          <p:spPr>
            <a:xfrm>
              <a:off x="3007538" y="5301936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テキスト ボックス 76"/>
            <p:cNvSpPr txBox="1"/>
            <p:nvPr/>
          </p:nvSpPr>
          <p:spPr>
            <a:xfrm>
              <a:off x="236798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78" name="直線矢印コネクタ 77"/>
            <p:cNvCxnSpPr/>
            <p:nvPr/>
          </p:nvCxnSpPr>
          <p:spPr>
            <a:xfrm>
              <a:off x="228799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/>
            <p:nvPr/>
          </p:nvCxnSpPr>
          <p:spPr>
            <a:xfrm>
              <a:off x="6531200" y="5058149"/>
              <a:ext cx="0" cy="1630956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コネクタ 79"/>
            <p:cNvCxnSpPr/>
            <p:nvPr/>
          </p:nvCxnSpPr>
          <p:spPr>
            <a:xfrm flipV="1">
              <a:off x="2999394" y="5269553"/>
              <a:ext cx="161230" cy="1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80"/>
            <p:cNvCxnSpPr/>
            <p:nvPr/>
          </p:nvCxnSpPr>
          <p:spPr>
            <a:xfrm>
              <a:off x="3505722" y="6139747"/>
              <a:ext cx="209709" cy="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矢印コネクタ 81"/>
            <p:cNvCxnSpPr/>
            <p:nvPr/>
          </p:nvCxnSpPr>
          <p:spPr>
            <a:xfrm>
              <a:off x="3610496" y="5875210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矢印コネクタ 82"/>
            <p:cNvCxnSpPr/>
            <p:nvPr/>
          </p:nvCxnSpPr>
          <p:spPr>
            <a:xfrm>
              <a:off x="3087390" y="5289422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/>
            <p:cNvCxnSpPr/>
            <p:nvPr/>
          </p:nvCxnSpPr>
          <p:spPr>
            <a:xfrm flipV="1">
              <a:off x="3119140" y="5289422"/>
              <a:ext cx="228724" cy="12190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コネクタ 84"/>
            <p:cNvCxnSpPr/>
            <p:nvPr/>
          </p:nvCxnSpPr>
          <p:spPr>
            <a:xfrm flipH="1" flipV="1">
              <a:off x="3347864" y="5289422"/>
              <a:ext cx="244133" cy="71529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テキスト ボックス 85"/>
            <p:cNvSpPr txBox="1"/>
            <p:nvPr/>
          </p:nvSpPr>
          <p:spPr>
            <a:xfrm>
              <a:off x="3218230" y="5058149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5m</a:t>
              </a:r>
              <a:endParaRPr kumimoji="1" lang="ja-JP" altLang="en-US" sz="1400" dirty="0"/>
            </a:p>
          </p:txBody>
        </p:sp>
        <p:cxnSp>
          <p:nvCxnSpPr>
            <p:cNvPr id="87" name="直線コネクタ 86"/>
            <p:cNvCxnSpPr/>
            <p:nvPr/>
          </p:nvCxnSpPr>
          <p:spPr>
            <a:xfrm>
              <a:off x="4356435" y="6568440"/>
              <a:ext cx="0" cy="124674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/>
            <p:cNvCxnSpPr/>
            <p:nvPr/>
          </p:nvCxnSpPr>
          <p:spPr>
            <a:xfrm>
              <a:off x="4351718" y="6649405"/>
              <a:ext cx="21794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テキスト ボックス 88"/>
            <p:cNvSpPr txBox="1"/>
            <p:nvPr/>
          </p:nvSpPr>
          <p:spPr>
            <a:xfrm>
              <a:off x="5141749" y="6614799"/>
              <a:ext cx="6928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1732m</a:t>
              </a:r>
              <a:endParaRPr kumimoji="1" lang="ja-JP" altLang="en-US" sz="1400" dirty="0"/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204888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91" name="テキスト ボックス 90"/>
            <p:cNvSpPr txBox="1"/>
            <p:nvPr/>
          </p:nvSpPr>
          <p:spPr>
            <a:xfrm>
              <a:off x="3923928" y="6453336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92" name="テキスト ボックス 91"/>
            <p:cNvSpPr txBox="1"/>
            <p:nvPr/>
          </p:nvSpPr>
          <p:spPr>
            <a:xfrm>
              <a:off x="637220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93" name="テキスト ボックス 92"/>
            <p:cNvSpPr txBox="1"/>
            <p:nvPr/>
          </p:nvSpPr>
          <p:spPr>
            <a:xfrm>
              <a:off x="1043608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4" name="テキスト ボックス 93"/>
            <p:cNvSpPr txBox="1"/>
            <p:nvPr/>
          </p:nvSpPr>
          <p:spPr>
            <a:xfrm>
              <a:off x="1769380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5" name="テキスト ボックス 94"/>
            <p:cNvSpPr txBox="1"/>
            <p:nvPr/>
          </p:nvSpPr>
          <p:spPr>
            <a:xfrm>
              <a:off x="2483768" y="508643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6" name="テキスト ボックス 95"/>
            <p:cNvSpPr txBox="1"/>
            <p:nvPr/>
          </p:nvSpPr>
          <p:spPr>
            <a:xfrm>
              <a:off x="5868144" y="5085183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7" name="テキスト ボックス 96"/>
            <p:cNvSpPr txBox="1"/>
            <p:nvPr/>
          </p:nvSpPr>
          <p:spPr>
            <a:xfrm>
              <a:off x="6602351" y="593410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8" name="テキスト ボックス 97"/>
            <p:cNvSpPr txBox="1"/>
            <p:nvPr/>
          </p:nvSpPr>
          <p:spPr>
            <a:xfrm>
              <a:off x="7308304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99" name="テキスト ボックス 98"/>
            <p:cNvSpPr txBox="1"/>
            <p:nvPr/>
          </p:nvSpPr>
          <p:spPr>
            <a:xfrm>
              <a:off x="370015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100" name="テキスト ボックス 99"/>
            <p:cNvSpPr txBox="1"/>
            <p:nvPr/>
          </p:nvSpPr>
          <p:spPr>
            <a:xfrm>
              <a:off x="4180070" y="4765416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101" name="テキスト ボックス 100"/>
            <p:cNvSpPr txBox="1"/>
            <p:nvPr/>
          </p:nvSpPr>
          <p:spPr>
            <a:xfrm>
              <a:off x="514806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02" name="直線コネクタ 101"/>
            <p:cNvCxnSpPr/>
            <p:nvPr/>
          </p:nvCxnSpPr>
          <p:spPr>
            <a:xfrm>
              <a:off x="3728154" y="6161236"/>
              <a:ext cx="1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テキスト ボックス 102"/>
            <p:cNvSpPr txBox="1"/>
            <p:nvPr/>
          </p:nvSpPr>
          <p:spPr>
            <a:xfrm>
              <a:off x="2987824" y="6377533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572m</a:t>
              </a:r>
              <a:endParaRPr kumimoji="1" lang="ja-JP" altLang="en-US" sz="1400" dirty="0"/>
            </a:p>
          </p:txBody>
        </p:sp>
        <p:cxnSp>
          <p:nvCxnSpPr>
            <p:cNvPr id="104" name="直線矢印コネクタ 103"/>
            <p:cNvCxnSpPr/>
            <p:nvPr/>
          </p:nvCxnSpPr>
          <p:spPr>
            <a:xfrm>
              <a:off x="3005856" y="6377533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Non-SFN </a:t>
            </a:r>
            <a:r>
              <a:rPr lang="en-US" altLang="zh-CN" dirty="0"/>
              <a:t>model (Option 2, Alt. 2)</a:t>
            </a:r>
          </a:p>
          <a:p>
            <a:endParaRPr lang="en-US" altLang="zh-CN" dirty="0" smtClean="0"/>
          </a:p>
        </p:txBody>
      </p:sp>
      <p:grpSp>
        <p:nvGrpSpPr>
          <p:cNvPr id="6" name="グループ化 5"/>
          <p:cNvGrpSpPr/>
          <p:nvPr/>
        </p:nvGrpSpPr>
        <p:grpSpPr>
          <a:xfrm>
            <a:off x="991933" y="3384768"/>
            <a:ext cx="7447960" cy="2433201"/>
            <a:chOff x="1043608" y="4489375"/>
            <a:chExt cx="7447960" cy="2433201"/>
          </a:xfrm>
        </p:grpSpPr>
        <p:sp>
          <p:nvSpPr>
            <p:cNvPr id="7" name="円/楕円 6"/>
            <p:cNvSpPr/>
            <p:nvPr/>
          </p:nvSpPr>
          <p:spPr>
            <a:xfrm rot="20399388">
              <a:off x="5273086" y="5785084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/楕円 7"/>
            <p:cNvSpPr/>
            <p:nvPr/>
          </p:nvSpPr>
          <p:spPr>
            <a:xfrm rot="1483461">
              <a:off x="4542998" y="5168732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/>
            <p:cNvSpPr/>
            <p:nvPr/>
          </p:nvSpPr>
          <p:spPr>
            <a:xfrm rot="20399388">
              <a:off x="3838162" y="5792587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" name="グループ化 9"/>
            <p:cNvGrpSpPr/>
            <p:nvPr/>
          </p:nvGrpSpPr>
          <p:grpSpPr>
            <a:xfrm>
              <a:off x="1132000" y="5763736"/>
              <a:ext cx="7004396" cy="144016"/>
              <a:chOff x="-2124744" y="5517232"/>
              <a:chExt cx="11692276" cy="216024"/>
            </a:xfrm>
            <a:noFill/>
          </p:grpSpPr>
          <p:grpSp>
            <p:nvGrpSpPr>
              <p:cNvPr id="187" name="グループ化 186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34" name="グループ化 233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40" name="正方形/長方形 239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1" name="正方形/長方形 240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2" name="正方形/長方形 241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43" name="正方形/長方形 242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35" name="グループ化 234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36" name="正方形/長方形 23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7" name="正方形/長方形 23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8" name="正方形/長方形 23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9" name="正方形/長方形 23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88" name="グループ化 187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24" name="グループ化 223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30" name="正方形/長方形 229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1" name="正方形/長方形 230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2" name="正方形/長方形 231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33" name="正方形/長方形 232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25" name="グループ化 224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26" name="正方形/長方形 22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7" name="正方形/長方形 22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8" name="正方形/長方形 22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9" name="正方形/長方形 22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89" name="グループ化 188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14" name="グループ化 213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20" name="正方形/長方形 219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1" name="正方形/長方形 220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2" name="正方形/長方形 221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23" name="正方形/長方形 222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15" name="グループ化 214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16" name="正方形/長方形 21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7" name="正方形/長方形 21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8" name="正方形/長方形 21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9" name="正方形/長方形 21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90" name="グループ化 189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204" name="グループ化 203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10" name="正方形/長方形 209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1" name="正方形/長方形 210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2" name="正方形/長方形 211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13" name="正方形/長方形 212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205" name="グループ化 204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06" name="正方形/長方形 20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7" name="正方形/長方形 20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8" name="正方形/長方形 20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9" name="正方形/長方形 20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91" name="グループ化 190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94" name="グループ化 193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200" name="正方形/長方形 199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1" name="正方形/長方形 200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2" name="正方形/長方形 201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03" name="正方形/長方形 202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95" name="グループ化 194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96" name="正方形/長方形 19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7" name="正方形/長方形 19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8" name="正方形/長方形 19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99" name="正方形/長方形 19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192" name="正方形/長方形 191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3" name="正方形/長方形 192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1" name="グループ化 10"/>
            <p:cNvGrpSpPr/>
            <p:nvPr/>
          </p:nvGrpSpPr>
          <p:grpSpPr>
            <a:xfrm>
              <a:off x="1132000" y="5507741"/>
              <a:ext cx="7004396" cy="144016"/>
              <a:chOff x="-2124744" y="5517232"/>
              <a:chExt cx="11692276" cy="216024"/>
            </a:xfrm>
            <a:noFill/>
          </p:grpSpPr>
          <p:grpSp>
            <p:nvGrpSpPr>
              <p:cNvPr id="130" name="グループ化 129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77" name="グループ化 17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83" name="正方形/長方形 18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4" name="正方形/長方形 18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5" name="正方形/長方形 18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6" name="正方形/長方形 18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78" name="グループ化 17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79" name="正方形/長方形 17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0" name="正方形/長方形 17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1" name="正方形/長方形 18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2" name="正方形/長方形 18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31" name="グループ化 130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67" name="グループ化 16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73" name="正方形/長方形 17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4" name="正方形/長方形 17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5" name="正方形/長方形 17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6" name="正方形/長方形 17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68" name="グループ化 16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69" name="正方形/長方形 16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0" name="正方形/長方形 16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1" name="正方形/長方形 17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2" name="正方形/長方形 17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32" name="グループ化 131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57" name="グループ化 15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63" name="正方形/長方形 16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4" name="正方形/長方形 16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5" name="正方形/長方形 16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6" name="正方形/長方形 16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58" name="グループ化 15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59" name="正方形/長方形 15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0" name="正方形/長方形 15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1" name="正方形/長方形 16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62" name="正方形/長方形 16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33" name="グループ化 132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47" name="グループ化 14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53" name="正方形/長方形 15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4" name="正方形/長方形 15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5" name="正方形/長方形 15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6" name="正方形/長方形 15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48" name="グループ化 14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49" name="正方形/長方形 14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0" name="正方形/長方形 14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1" name="正方形/長方形 15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52" name="正方形/長方形 15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134" name="グループ化 133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137" name="グループ化 13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43" name="正方形/長方形 14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4" name="正方形/長方形 14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5" name="正方形/長方形 14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6" name="正方形/長方形 14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138" name="グループ化 13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139" name="正方形/長方形 13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0" name="正方形/長方形 13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1" name="正方形/長方形 14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42" name="正方形/長方形 14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135" name="正方形/長方形 134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6" name="正方形/長方形 135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2" name="グループ化 11"/>
            <p:cNvGrpSpPr/>
            <p:nvPr/>
          </p:nvGrpSpPr>
          <p:grpSpPr>
            <a:xfrm>
              <a:off x="4716388" y="5498207"/>
              <a:ext cx="863444" cy="153550"/>
              <a:chOff x="2204737" y="5517232"/>
              <a:chExt cx="1619667" cy="288032"/>
            </a:xfrm>
          </p:grpSpPr>
          <p:sp>
            <p:nvSpPr>
              <p:cNvPr id="126" name="角丸四角形 125"/>
              <p:cNvSpPr/>
              <p:nvPr/>
            </p:nvSpPr>
            <p:spPr>
              <a:xfrm>
                <a:off x="2204737" y="5517232"/>
                <a:ext cx="1134126" cy="288032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フローチャート : 論理積ゲート 126"/>
              <p:cNvSpPr/>
              <p:nvPr/>
            </p:nvSpPr>
            <p:spPr>
              <a:xfrm>
                <a:off x="3275855" y="5517232"/>
                <a:ext cx="548549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フローチャート : 論理積ゲート 127"/>
              <p:cNvSpPr/>
              <p:nvPr/>
            </p:nvSpPr>
            <p:spPr>
              <a:xfrm>
                <a:off x="3275856" y="5517232"/>
                <a:ext cx="360040" cy="288032"/>
              </a:xfrm>
              <a:prstGeom prst="flowChartDelay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フローチャート : 論理積ゲート 128"/>
              <p:cNvSpPr/>
              <p:nvPr/>
            </p:nvSpPr>
            <p:spPr>
              <a:xfrm>
                <a:off x="3275855" y="5517232"/>
                <a:ext cx="274273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13" name="直線コネクタ 12"/>
            <p:cNvCxnSpPr>
              <a:stCxn id="152" idx="1"/>
            </p:cNvCxnSpPr>
            <p:nvPr/>
          </p:nvCxnSpPr>
          <p:spPr>
            <a:xfrm flipV="1">
              <a:off x="7913940" y="5579003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/>
            <p:nvPr/>
          </p:nvCxnSpPr>
          <p:spPr>
            <a:xfrm flipV="1">
              <a:off x="7913940" y="5835744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/>
            <p:nvPr/>
          </p:nvCxnSpPr>
          <p:spPr>
            <a:xfrm>
              <a:off x="8086489" y="5576888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/>
            <p:cNvSpPr txBox="1"/>
            <p:nvPr/>
          </p:nvSpPr>
          <p:spPr>
            <a:xfrm>
              <a:off x="8072864" y="5565973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6m</a:t>
              </a:r>
              <a:endParaRPr kumimoji="1" lang="ja-JP" altLang="en-US" sz="1400" dirty="0"/>
            </a:p>
          </p:txBody>
        </p:sp>
        <p:cxnSp>
          <p:nvCxnSpPr>
            <p:cNvPr id="17" name="直線矢印コネクタ 16"/>
            <p:cNvCxnSpPr/>
            <p:nvPr/>
          </p:nvCxnSpPr>
          <p:spPr>
            <a:xfrm>
              <a:off x="5005789" y="5488715"/>
              <a:ext cx="0" cy="17253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17"/>
            <p:cNvSpPr txBox="1"/>
            <p:nvPr/>
          </p:nvSpPr>
          <p:spPr>
            <a:xfrm>
              <a:off x="5149805" y="5157192"/>
              <a:ext cx="6463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3.38m</a:t>
              </a:r>
              <a:endParaRPr kumimoji="1" lang="ja-JP" altLang="en-US" sz="1400" dirty="0"/>
            </a:p>
          </p:txBody>
        </p:sp>
        <p:cxnSp>
          <p:nvCxnSpPr>
            <p:cNvPr id="19" name="直線コネクタ 18"/>
            <p:cNvCxnSpPr/>
            <p:nvPr/>
          </p:nvCxnSpPr>
          <p:spPr>
            <a:xfrm flipV="1">
              <a:off x="5018241" y="5334000"/>
              <a:ext cx="201459" cy="24209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グループ化 19"/>
            <p:cNvGrpSpPr/>
            <p:nvPr/>
          </p:nvGrpSpPr>
          <p:grpSpPr>
            <a:xfrm>
              <a:off x="1518707" y="5014184"/>
              <a:ext cx="1613133" cy="1149058"/>
              <a:chOff x="1518707" y="5014184"/>
              <a:chExt cx="1613133" cy="1149058"/>
            </a:xfrm>
          </p:grpSpPr>
          <p:grpSp>
            <p:nvGrpSpPr>
              <p:cNvPr id="108" name="アンテナ"/>
              <p:cNvGrpSpPr/>
              <p:nvPr/>
            </p:nvGrpSpPr>
            <p:grpSpPr>
              <a:xfrm>
                <a:off x="151870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12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22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23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4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5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09" name="アンテナ"/>
              <p:cNvGrpSpPr/>
              <p:nvPr/>
            </p:nvGrpSpPr>
            <p:grpSpPr>
              <a:xfrm>
                <a:off x="2238787" y="5876218"/>
                <a:ext cx="172973" cy="287024"/>
                <a:chOff x="1062572" y="4622619"/>
                <a:chExt cx="258762" cy="429377"/>
              </a:xfrm>
            </p:grpSpPr>
            <p:sp>
              <p:nvSpPr>
                <p:cNvPr id="116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17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18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19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20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110" name="アンテナ"/>
              <p:cNvGrpSpPr/>
              <p:nvPr/>
            </p:nvGrpSpPr>
            <p:grpSpPr>
              <a:xfrm>
                <a:off x="295886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11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12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13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14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15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1" name="グループ化 20"/>
            <p:cNvGrpSpPr/>
            <p:nvPr/>
          </p:nvGrpSpPr>
          <p:grpSpPr>
            <a:xfrm>
              <a:off x="3678947" y="5014184"/>
              <a:ext cx="1613133" cy="1149058"/>
              <a:chOff x="3678947" y="5014184"/>
              <a:chExt cx="1613133" cy="1149058"/>
            </a:xfrm>
          </p:grpSpPr>
          <p:grpSp>
            <p:nvGrpSpPr>
              <p:cNvPr id="90" name="アンテナ"/>
              <p:cNvGrpSpPr/>
              <p:nvPr/>
            </p:nvGrpSpPr>
            <p:grpSpPr>
              <a:xfrm>
                <a:off x="3678947" y="5876218"/>
                <a:ext cx="172973" cy="287024"/>
                <a:chOff x="1062572" y="4622619"/>
                <a:chExt cx="258762" cy="429377"/>
              </a:xfrm>
            </p:grpSpPr>
            <p:sp>
              <p:nvSpPr>
                <p:cNvPr id="103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104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05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06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07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91" name="アンテナ"/>
              <p:cNvGrpSpPr/>
              <p:nvPr/>
            </p:nvGrpSpPr>
            <p:grpSpPr>
              <a:xfrm>
                <a:off x="4399027" y="5014184"/>
                <a:ext cx="172973" cy="287024"/>
                <a:chOff x="1062572" y="4622619"/>
                <a:chExt cx="258762" cy="429377"/>
              </a:xfrm>
            </p:grpSpPr>
            <p:sp>
              <p:nvSpPr>
                <p:cNvPr id="98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99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100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01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102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92" name="アンテナ"/>
              <p:cNvGrpSpPr/>
              <p:nvPr/>
            </p:nvGrpSpPr>
            <p:grpSpPr>
              <a:xfrm>
                <a:off x="5119107" y="5875210"/>
                <a:ext cx="172973" cy="287024"/>
                <a:chOff x="1062572" y="4622619"/>
                <a:chExt cx="258762" cy="429377"/>
              </a:xfrm>
            </p:grpSpPr>
            <p:sp>
              <p:nvSpPr>
                <p:cNvPr id="93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94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95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96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97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2" name="グループ化 21"/>
            <p:cNvGrpSpPr/>
            <p:nvPr/>
          </p:nvGrpSpPr>
          <p:grpSpPr>
            <a:xfrm>
              <a:off x="5839187" y="5013176"/>
              <a:ext cx="1613133" cy="1149058"/>
              <a:chOff x="5839187" y="5013176"/>
              <a:chExt cx="1613133" cy="1149058"/>
            </a:xfrm>
          </p:grpSpPr>
          <p:grpSp>
            <p:nvGrpSpPr>
              <p:cNvPr id="72" name="アンテナ"/>
              <p:cNvGrpSpPr/>
              <p:nvPr/>
            </p:nvGrpSpPr>
            <p:grpSpPr>
              <a:xfrm>
                <a:off x="5839187" y="5013176"/>
                <a:ext cx="172973" cy="287024"/>
                <a:chOff x="1062572" y="4622619"/>
                <a:chExt cx="258762" cy="429377"/>
              </a:xfrm>
            </p:grpSpPr>
            <p:sp>
              <p:nvSpPr>
                <p:cNvPr id="8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86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87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8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9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73" name="アンテナ"/>
              <p:cNvGrpSpPr/>
              <p:nvPr/>
            </p:nvGrpSpPr>
            <p:grpSpPr>
              <a:xfrm>
                <a:off x="6559267" y="5875210"/>
                <a:ext cx="172973" cy="287024"/>
                <a:chOff x="1062572" y="4622619"/>
                <a:chExt cx="258762" cy="429377"/>
              </a:xfrm>
            </p:grpSpPr>
            <p:sp>
              <p:nvSpPr>
                <p:cNvPr id="80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81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82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3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4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74" name="アンテナ"/>
              <p:cNvGrpSpPr/>
              <p:nvPr/>
            </p:nvGrpSpPr>
            <p:grpSpPr>
              <a:xfrm>
                <a:off x="7279347" y="5013176"/>
                <a:ext cx="172973" cy="287024"/>
                <a:chOff x="1062572" y="4622619"/>
                <a:chExt cx="258762" cy="429377"/>
              </a:xfrm>
            </p:grpSpPr>
            <p:sp>
              <p:nvSpPr>
                <p:cNvPr id="7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1pPr>
                  <a:lvl2pPr marL="742950" indent="-28575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2pPr>
                  <a:lvl3pPr marL="11430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3pPr>
                  <a:lvl4pPr marL="16002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4pPr>
                  <a:lvl5pPr marL="2057400" indent="-228600" eaLnBrk="0" hangingPunct="0"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600" b="1">
                      <a:solidFill>
                        <a:schemeClr val="tx1"/>
                      </a:solidFill>
                      <a:latin typeface="Times New Roman" pitchFamily="18" charset="0"/>
                      <a:ea typeface="ＭＳ Ｐゴシック" pitchFamily="50" charset="-128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76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77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78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79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1pPr>
                    <a:lvl2pPr marL="742950" indent="-28575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2pPr>
                    <a:lvl3pPr marL="11430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3pPr>
                    <a:lvl4pPr marL="16002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4pPr>
                    <a:lvl5pPr marL="2057400" indent="-228600" eaLnBrk="0" hangingPunct="0"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3600" b="1">
                        <a:solidFill>
                          <a:schemeClr val="tx1"/>
                        </a:solidFill>
                        <a:latin typeface="Times New Roman" pitchFamily="18" charset="0"/>
                        <a:ea typeface="ＭＳ Ｐゴシック" pitchFamily="50" charset="-128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23" name="グループ化 22"/>
            <p:cNvGrpSpPr/>
            <p:nvPr/>
          </p:nvGrpSpPr>
          <p:grpSpPr>
            <a:xfrm>
              <a:off x="1590588" y="4705325"/>
              <a:ext cx="1440160" cy="1168425"/>
              <a:chOff x="1590588" y="4705325"/>
              <a:chExt cx="1440160" cy="1168425"/>
            </a:xfrm>
          </p:grpSpPr>
          <p:cxnSp>
            <p:nvCxnSpPr>
              <p:cNvPr id="68" name="カギ線コネクタ 67"/>
              <p:cNvCxnSpPr>
                <a:stCxn id="71" idx="1"/>
                <a:endCxn id="123" idx="0"/>
              </p:cNvCxnSpPr>
              <p:nvPr/>
            </p:nvCxnSpPr>
            <p:spPr>
              <a:xfrm rot="10800000" flipV="1">
                <a:off x="1590588" y="4895254"/>
                <a:ext cx="543164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カギ線コネクタ 68"/>
              <p:cNvCxnSpPr>
                <a:stCxn id="71" idx="3"/>
                <a:endCxn id="113" idx="0"/>
              </p:cNvCxnSpPr>
              <p:nvPr/>
            </p:nvCxnSpPr>
            <p:spPr>
              <a:xfrm>
                <a:off x="2411760" y="4895255"/>
                <a:ext cx="618988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コネクタ 69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1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4" name="グループ化 23"/>
            <p:cNvGrpSpPr/>
            <p:nvPr/>
          </p:nvGrpSpPr>
          <p:grpSpPr>
            <a:xfrm>
              <a:off x="3728154" y="5302250"/>
              <a:ext cx="1440160" cy="1298624"/>
              <a:chOff x="1591788" y="3786560"/>
              <a:chExt cx="1440160" cy="1298624"/>
            </a:xfrm>
          </p:grpSpPr>
          <p:cxnSp>
            <p:nvCxnSpPr>
              <p:cNvPr id="64" name="カギ線コネクタ 63"/>
              <p:cNvCxnSpPr>
                <a:stCxn id="67" idx="1"/>
                <a:endCxn id="103" idx="3"/>
              </p:cNvCxnSpPr>
              <p:nvPr/>
            </p:nvCxnSpPr>
            <p:spPr>
              <a:xfrm rot="10800000">
                <a:off x="1591788" y="4647553"/>
                <a:ext cx="565838" cy="247703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カギ線コネクタ 64"/>
              <p:cNvCxnSpPr>
                <a:stCxn id="67" idx="3"/>
                <a:endCxn id="93" idx="3"/>
              </p:cNvCxnSpPr>
              <p:nvPr/>
            </p:nvCxnSpPr>
            <p:spPr>
              <a:xfrm flipV="1">
                <a:off x="2435634" y="4646544"/>
                <a:ext cx="596314" cy="24871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コネクタ 65"/>
              <p:cNvCxnSpPr/>
              <p:nvPr/>
            </p:nvCxnSpPr>
            <p:spPr>
              <a:xfrm>
                <a:off x="2309548" y="3786560"/>
                <a:ext cx="0" cy="93506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7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626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5" name="グループ化 24"/>
            <p:cNvGrpSpPr/>
            <p:nvPr/>
          </p:nvGrpSpPr>
          <p:grpSpPr>
            <a:xfrm>
              <a:off x="5911069" y="4706575"/>
              <a:ext cx="1440159" cy="1168425"/>
              <a:chOff x="1595052" y="4705325"/>
              <a:chExt cx="1440159" cy="1168425"/>
            </a:xfrm>
          </p:grpSpPr>
          <p:cxnSp>
            <p:nvCxnSpPr>
              <p:cNvPr id="60" name="カギ線コネクタ 59"/>
              <p:cNvCxnSpPr>
                <a:stCxn id="63" idx="1"/>
                <a:endCxn id="87" idx="0"/>
              </p:cNvCxnSpPr>
              <p:nvPr/>
            </p:nvCxnSpPr>
            <p:spPr>
              <a:xfrm rot="10800000" flipV="1">
                <a:off x="1595052" y="4895254"/>
                <a:ext cx="53870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カギ線コネクタ 60"/>
              <p:cNvCxnSpPr>
                <a:stCxn id="63" idx="3"/>
                <a:endCxn id="77" idx="0"/>
              </p:cNvCxnSpPr>
              <p:nvPr/>
            </p:nvCxnSpPr>
            <p:spPr>
              <a:xfrm>
                <a:off x="2411760" y="4895255"/>
                <a:ext cx="62345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3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26" name="直線コネクタ 25"/>
            <p:cNvCxnSpPr/>
            <p:nvPr/>
          </p:nvCxnSpPr>
          <p:spPr>
            <a:xfrm>
              <a:off x="1567914" y="5300200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>
              <a:off x="2287994" y="6159500"/>
              <a:ext cx="0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64790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29" name="直線矢印コネクタ 28"/>
            <p:cNvCxnSpPr/>
            <p:nvPr/>
          </p:nvCxnSpPr>
          <p:spPr>
            <a:xfrm>
              <a:off x="156791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/>
            <p:nvPr/>
          </p:nvCxnSpPr>
          <p:spPr>
            <a:xfrm>
              <a:off x="3007538" y="5301936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236798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32" name="直線矢印コネクタ 31"/>
            <p:cNvCxnSpPr/>
            <p:nvPr/>
          </p:nvCxnSpPr>
          <p:spPr>
            <a:xfrm>
              <a:off x="228799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>
              <a:off x="6531200" y="5058149"/>
              <a:ext cx="0" cy="1630956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/>
            <p:nvPr/>
          </p:nvCxnSpPr>
          <p:spPr>
            <a:xfrm flipV="1">
              <a:off x="2999394" y="5269553"/>
              <a:ext cx="161230" cy="1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>
              <a:off x="3505722" y="6139747"/>
              <a:ext cx="209709" cy="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矢印コネクタ 35"/>
            <p:cNvCxnSpPr/>
            <p:nvPr/>
          </p:nvCxnSpPr>
          <p:spPr>
            <a:xfrm>
              <a:off x="3610496" y="5875210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矢印コネクタ 36"/>
            <p:cNvCxnSpPr/>
            <p:nvPr/>
          </p:nvCxnSpPr>
          <p:spPr>
            <a:xfrm>
              <a:off x="3087390" y="5289422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 flipV="1">
              <a:off x="3119140" y="5289422"/>
              <a:ext cx="228724" cy="12190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/>
            <p:cNvCxnSpPr/>
            <p:nvPr/>
          </p:nvCxnSpPr>
          <p:spPr>
            <a:xfrm flipH="1" flipV="1">
              <a:off x="3347864" y="5289422"/>
              <a:ext cx="244133" cy="71529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テキスト ボックス 39"/>
            <p:cNvSpPr txBox="1"/>
            <p:nvPr/>
          </p:nvSpPr>
          <p:spPr>
            <a:xfrm>
              <a:off x="3218230" y="5058149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5m</a:t>
              </a:r>
              <a:endParaRPr kumimoji="1" lang="ja-JP" altLang="en-US" sz="1400" dirty="0"/>
            </a:p>
          </p:txBody>
        </p:sp>
        <p:cxnSp>
          <p:nvCxnSpPr>
            <p:cNvPr id="41" name="直線コネクタ 40"/>
            <p:cNvCxnSpPr/>
            <p:nvPr/>
          </p:nvCxnSpPr>
          <p:spPr>
            <a:xfrm>
              <a:off x="4356435" y="6568440"/>
              <a:ext cx="0" cy="124674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矢印コネクタ 41"/>
            <p:cNvCxnSpPr/>
            <p:nvPr/>
          </p:nvCxnSpPr>
          <p:spPr>
            <a:xfrm>
              <a:off x="4351718" y="6649405"/>
              <a:ext cx="21794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テキスト ボックス 42"/>
            <p:cNvSpPr txBox="1"/>
            <p:nvPr/>
          </p:nvSpPr>
          <p:spPr>
            <a:xfrm>
              <a:off x="5141749" y="6614799"/>
              <a:ext cx="6928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1732m</a:t>
              </a:r>
              <a:endParaRPr kumimoji="1" lang="ja-JP" altLang="en-US" sz="1400" dirty="0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204888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3923928" y="6453336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637220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1043608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1769380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49" name="テキスト ボックス 48"/>
            <p:cNvSpPr txBox="1"/>
            <p:nvPr/>
          </p:nvSpPr>
          <p:spPr>
            <a:xfrm>
              <a:off x="2483768" y="508643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0" name="テキスト ボックス 49"/>
            <p:cNvSpPr txBox="1"/>
            <p:nvPr/>
          </p:nvSpPr>
          <p:spPr>
            <a:xfrm>
              <a:off x="5868144" y="5085183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6602351" y="593410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7308304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テキスト ボックス 52"/>
            <p:cNvSpPr txBox="1"/>
            <p:nvPr/>
          </p:nvSpPr>
          <p:spPr>
            <a:xfrm>
              <a:off x="370015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4180070" y="4765416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514806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56" name="直線コネクタ 55"/>
            <p:cNvCxnSpPr/>
            <p:nvPr/>
          </p:nvCxnSpPr>
          <p:spPr>
            <a:xfrm>
              <a:off x="3728154" y="6161236"/>
              <a:ext cx="1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テキスト ボックス 56"/>
            <p:cNvSpPr txBox="1"/>
            <p:nvPr/>
          </p:nvSpPr>
          <p:spPr>
            <a:xfrm>
              <a:off x="2987824" y="6377533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572m</a:t>
              </a:r>
              <a:endParaRPr kumimoji="1" lang="ja-JP" altLang="en-US" sz="1400" dirty="0"/>
            </a:p>
          </p:txBody>
        </p:sp>
        <p:cxnSp>
          <p:nvCxnSpPr>
            <p:cNvPr id="58" name="直線矢印コネクタ 57"/>
            <p:cNvCxnSpPr/>
            <p:nvPr/>
          </p:nvCxnSpPr>
          <p:spPr>
            <a:xfrm>
              <a:off x="3005856" y="6377533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テキスト ボックス 58"/>
            <p:cNvSpPr txBox="1"/>
            <p:nvPr/>
          </p:nvSpPr>
          <p:spPr>
            <a:xfrm>
              <a:off x="4695683" y="4591704"/>
              <a:ext cx="1825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>
                  <a:solidFill>
                    <a:srgbClr val="FF0000"/>
                  </a:solidFill>
                </a:rPr>
                <a:t>Different </a:t>
              </a:r>
              <a:r>
                <a:rPr kumimoji="1" lang="en-US" altLang="ja-JP" sz="1400" dirty="0" smtClean="0">
                  <a:solidFill>
                    <a:srgbClr val="FF0000"/>
                  </a:solidFill>
                </a:rPr>
                <a:t> RRH identity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4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67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452" y="1604804"/>
            <a:ext cx="8229600" cy="637531"/>
          </a:xfrm>
        </p:spPr>
        <p:txBody>
          <a:bodyPr/>
          <a:lstStyle/>
          <a:p>
            <a:r>
              <a:rPr lang="en-US" altLang="zh-CN" dirty="0" smtClean="0"/>
              <a:t>Other evaluation parameters</a:t>
            </a:r>
            <a:endParaRPr lang="zh-CN" altLang="en-US" dirty="0"/>
          </a:p>
        </p:txBody>
      </p:sp>
      <p:graphicFrame>
        <p:nvGraphicFramePr>
          <p:cNvPr id="4" name="内容占位符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0888933"/>
              </p:ext>
            </p:extLst>
          </p:nvPr>
        </p:nvGraphicFramePr>
        <p:xfrm>
          <a:off x="611560" y="2780928"/>
          <a:ext cx="8229600" cy="1979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5764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Parameter</a:t>
                      </a:r>
                      <a:endParaRPr lang="zh-CN" sz="1800" dirty="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b="1" kern="1200" dirty="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Value</a:t>
                      </a:r>
                      <a:endParaRPr lang="zh-CN" sz="1800" dirty="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764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Train length</a:t>
                      </a:r>
                      <a:endParaRPr lang="zh-CN" sz="1800" dirty="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400m</a:t>
                      </a:r>
                      <a:endParaRPr lang="zh-CN" sz="1800" dirty="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764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 dirty="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Num of users per train</a:t>
                      </a:r>
                      <a:endParaRPr lang="zh-CN" sz="1800" dirty="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kern="1200">
                          <a:solidFill>
                            <a:srgbClr val="000000"/>
                          </a:solidFill>
                          <a:latin typeface="Arial"/>
                          <a:cs typeface="宋体"/>
                        </a:rPr>
                        <a:t>1000</a:t>
                      </a:r>
                      <a:endParaRPr lang="zh-CN" sz="1800">
                        <a:latin typeface="Times New Roman"/>
                        <a:cs typeface="宋体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6088">
                <a:tc>
                  <a:txBody>
                    <a:bodyPr/>
                    <a:lstStyle/>
                    <a:p>
                      <a:pPr marL="0" lvl="1" algn="ctr" defTabSz="914400" rtl="0" eaLnBrk="1" fontAlgn="base" latinLnBrk="0" hangingPunct="1"/>
                      <a:r>
                        <a:rPr lang="en-US" altLang="zh-CN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1" algn="ctr" defTabSz="914400" rtl="0" eaLnBrk="1" fontAlgn="base" latinLnBrk="0" hangingPunct="1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 channel model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524604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zh-CN" dirty="0" smtClean="0"/>
              <a:t>KPI</a:t>
            </a:r>
          </a:p>
          <a:p>
            <a:pPr lvl="1">
              <a:spcBef>
                <a:spcPts val="0"/>
              </a:spcBef>
            </a:pPr>
            <a:r>
              <a:rPr lang="en-US" altLang="ja-JP" dirty="0" smtClean="0"/>
              <a:t>Mobility</a:t>
            </a:r>
            <a:endParaRPr lang="en-US" altLang="zh-CN" dirty="0" smtClean="0"/>
          </a:p>
          <a:p>
            <a:pPr>
              <a:spcBef>
                <a:spcPts val="0"/>
              </a:spcBef>
            </a:pPr>
            <a:endParaRPr lang="en-US" altLang="zh-CN" dirty="0" smtClean="0"/>
          </a:p>
          <a:p>
            <a:pPr>
              <a:spcBef>
                <a:spcPts val="0"/>
              </a:spcBef>
            </a:pPr>
            <a:r>
              <a:rPr lang="en-US" altLang="zh-CN" dirty="0" smtClean="0"/>
              <a:t>link level evaluation is recommended</a:t>
            </a:r>
          </a:p>
          <a:p>
            <a:pPr lvl="1">
              <a:spcBef>
                <a:spcPts val="0"/>
              </a:spcBef>
            </a:pPr>
            <a:r>
              <a:rPr lang="en-US" altLang="zh-CN" sz="2600" dirty="0" smtClean="0"/>
              <a:t>SFN  as in page 6</a:t>
            </a:r>
          </a:p>
          <a:p>
            <a:pPr lvl="1">
              <a:spcBef>
                <a:spcPts val="0"/>
              </a:spcBef>
            </a:pPr>
            <a:r>
              <a:rPr lang="en-US" altLang="zh-CN" sz="2600" dirty="0" smtClean="0"/>
              <a:t>non-SFN as in page 7</a:t>
            </a:r>
          </a:p>
          <a:p>
            <a:pPr>
              <a:spcBef>
                <a:spcPts val="0"/>
              </a:spcBef>
              <a:buNone/>
            </a:pPr>
            <a:endParaRPr lang="en-US" altLang="zh-CN" dirty="0" smtClean="0"/>
          </a:p>
          <a:p>
            <a:pPr>
              <a:spcBef>
                <a:spcPts val="0"/>
              </a:spcBef>
            </a:pPr>
            <a:r>
              <a:rPr lang="en-US" altLang="zh-CN" dirty="0" smtClean="0"/>
              <a:t>NR RAN1 technologies that need to consider high speed impact for RRH to relay link</a:t>
            </a:r>
          </a:p>
          <a:p>
            <a:pPr lvl="1">
              <a:spcBef>
                <a:spcPts val="0"/>
              </a:spcBef>
            </a:pPr>
            <a:r>
              <a:rPr lang="en-US" altLang="zh-CN" dirty="0" smtClean="0"/>
              <a:t> Numerology, MIMO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340</Words>
  <Application>Microsoft Office PowerPoint</Application>
  <PresentationFormat>화면 슬라이드 쇼(4:3)</PresentationFormat>
  <Paragraphs>111</Paragraphs>
  <Slides>9</Slides>
  <Notes>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主题</vt:lpstr>
      <vt:lpstr>WF on evaluation assumptions for high speed train scenario: Macro + relay at 30GHz</vt:lpstr>
      <vt:lpstr>Background</vt:lpstr>
      <vt:lpstr>Proposal</vt:lpstr>
      <vt:lpstr>Proposal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assumptions for high speed train scenario: Macro + relay at 30GHz</dc:title>
  <dc:creator>長谷川 文大(情報総研 Ｗ方式Ｇ)</dc:creator>
  <cp:lastModifiedBy>Windows 사용자</cp:lastModifiedBy>
  <cp:revision>10</cp:revision>
  <dcterms:created xsi:type="dcterms:W3CDTF">2016-05-19T06:44:40Z</dcterms:created>
  <dcterms:modified xsi:type="dcterms:W3CDTF">2016-05-24T14:25:11Z</dcterms:modified>
</cp:coreProperties>
</file>