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6"/>
  </p:sldMasterIdLst>
  <p:notesMasterIdLst>
    <p:notesMasterId r:id="rId11"/>
  </p:notesMasterIdLst>
  <p:handoutMasterIdLst>
    <p:handoutMasterId r:id="rId12"/>
  </p:handoutMasterIdLst>
  <p:sldIdLst>
    <p:sldId id="442" r:id="rId7"/>
    <p:sldId id="443" r:id="rId8"/>
    <p:sldId id="447" r:id="rId9"/>
    <p:sldId id="446" r:id="rId10"/>
  </p:sldIdLst>
  <p:sldSz cx="12192000" cy="6858000"/>
  <p:notesSz cx="6794500" cy="9906000"/>
  <p:embeddedFontLst>
    <p:embeddedFont>
      <p:font typeface="Ericsson Capital TT" panose="02000503000000020004" pitchFamily="2" charset="0"/>
      <p:regular r:id="rId1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1pPr>
    <a:lvl2pPr marL="50324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2pPr>
    <a:lvl3pPr marL="100648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3pPr>
    <a:lvl4pPr marL="150972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4pPr>
    <a:lvl5pPr marL="2012960" algn="l" rtl="0" fontAlgn="base">
      <a:spcBef>
        <a:spcPct val="50000"/>
      </a:spcBef>
      <a:spcAft>
        <a:spcPct val="0"/>
      </a:spcAft>
      <a:defRPr sz="2200" kern="1200">
        <a:solidFill>
          <a:schemeClr val="tx1"/>
        </a:solidFill>
        <a:latin typeface="Arial" charset="0"/>
        <a:ea typeface="+mn-ea"/>
        <a:cs typeface="+mn-cs"/>
      </a:defRPr>
    </a:lvl5pPr>
    <a:lvl6pPr marL="251620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6pPr>
    <a:lvl7pPr marL="301944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7pPr>
    <a:lvl8pPr marL="352268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8pPr>
    <a:lvl9pPr marL="4025920" algn="l" defTabSz="1006480" rtl="0" eaLnBrk="1" latinLnBrk="0" hangingPunct="1">
      <a:defRPr sz="22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442"/>
            <p14:sldId id="443"/>
            <p14:sldId id="447"/>
            <p14:sldId id="44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6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0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ven Petersson" initials="SP1_" lastIdx="6" clrIdx="0"/>
  <p:cmAuthor id="1" name="Eleftherios Karipidis" initials="EK" lastIdx="59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0066FF"/>
    <a:srgbClr val="66FF33"/>
    <a:srgbClr val="66FF66"/>
    <a:srgbClr val="9FB7D3"/>
    <a:srgbClr val="8BC5FF"/>
    <a:srgbClr val="99CCFF"/>
    <a:srgbClr val="6A8FBF"/>
    <a:srgbClr val="00A9D4"/>
    <a:srgbClr val="007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005" autoAdjust="0"/>
  </p:normalViewPr>
  <p:slideViewPr>
    <p:cSldViewPr snapToGrid="0" snapToObjects="1">
      <p:cViewPr varScale="1">
        <p:scale>
          <a:sx n="69" d="100"/>
          <a:sy n="69" d="100"/>
        </p:scale>
        <p:origin x="-270" y="-10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6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outlineViewPr>
    <p:cViewPr>
      <p:scale>
        <a:sx n="33" d="100"/>
        <a:sy n="33" d="100"/>
      </p:scale>
      <p:origin x="48" y="86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"/>
    </p:cViewPr>
  </p:sorterViewPr>
  <p:notesViewPr>
    <p:cSldViewPr snapToGrid="0" snapToObjects="1">
      <p:cViewPr varScale="1">
        <p:scale>
          <a:sx n="64" d="100"/>
          <a:sy n="64" d="100"/>
        </p:scale>
        <p:origin x="-3396" y="-120"/>
      </p:cViewPr>
      <p:guideLst>
        <p:guide orient="horz" pos="3120"/>
        <p:guide pos="213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645" y="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0898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645" y="9408980"/>
            <a:ext cx="2944283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30" tIns="47415" rIns="94830" bIns="47415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49224" y="1"/>
            <a:ext cx="2943709" cy="496006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r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49224" y="9408424"/>
            <a:ext cx="2943709" cy="496006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3710" cy="496006"/>
          </a:xfrm>
          <a:prstGeom prst="rect">
            <a:avLst/>
          </a:prstGeom>
        </p:spPr>
        <p:txBody>
          <a:bodyPr vert="horz" lIns="89776" tIns="44888" rIns="89776" bIns="44888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5250" y="742950"/>
            <a:ext cx="6604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776" tIns="44888" rIns="89776" bIns="44888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424"/>
            <a:ext cx="2943710" cy="496006"/>
          </a:xfrm>
          <a:prstGeom prst="rect">
            <a:avLst/>
          </a:prstGeom>
        </p:spPr>
        <p:txBody>
          <a:bodyPr vert="horz" lIns="89776" tIns="44888" rIns="89776" bIns="44888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79920" y="4705781"/>
            <a:ext cx="5434660" cy="4457779"/>
          </a:xfrm>
          <a:prstGeom prst="rect">
            <a:avLst/>
          </a:prstGeom>
        </p:spPr>
        <p:txBody>
          <a:bodyPr vert="horz" lIns="89776" tIns="44888" rIns="89776" bIns="4488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1pPr>
    <a:lvl2pPr marL="50324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2pPr>
    <a:lvl3pPr marL="100648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3pPr>
    <a:lvl4pPr marL="150972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4pPr>
    <a:lvl5pPr marL="2012960" algn="l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5pPr>
    <a:lvl6pPr marL="251620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1944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2268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25920" algn="l" defTabSz="100648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6EFB4C-4AC3-4355-A222-DCB10C133D34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53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F9FA61-FA1C-4E10-BFE6-D9AC4837E4D4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55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F9FA61-FA1C-4E10-BFE6-D9AC4837E4D4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550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8" y="2828876"/>
            <a:ext cx="1968500" cy="3702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0648" tIns="50324" rIns="100648" bIns="50324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3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9FB7D3"/>
                </a:solidFill>
              </a:rPr>
              <a:t>CAPITALS</a:t>
            </a:r>
            <a:endParaRPr lang="en-US" sz="13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dirty="0" smtClean="0">
                <a:solidFill>
                  <a:srgbClr val="FFFFFF"/>
                </a:solidFill>
              </a:rPr>
              <a:t>Slide </a:t>
            </a:r>
            <a:r>
              <a:rPr lang="en-US" sz="13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3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3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3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3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6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70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5" y="4010026"/>
            <a:ext cx="1114001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795465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6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6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5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5" y="4010026"/>
            <a:ext cx="1114001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5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8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8" y="1795465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4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2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5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2" y="4022726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6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2" y="1804990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90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2"/>
            <a:ext cx="11135786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8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4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6" y="239715"/>
            <a:ext cx="9992782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5139266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5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8" y="239715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2" y="3545842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2" y="1797526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6880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0648" tIns="50324" rIns="100648" bIns="50324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300" noProof="0" dirty="0" smtClean="0">
              <a:solidFill>
                <a:srgbClr val="FFFFFF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pPr algn="r"/>
            <a:endParaRPr lang="en-US" sz="900" noProof="0" dirty="0" smtClean="0">
              <a:solidFill>
                <a:schemeClr val="bg1"/>
              </a:solidFill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6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6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6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6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6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9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5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3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3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9250" tIns="50324" rIns="79250" bIns="50324"/>
          <a:lstStyle/>
          <a:p>
            <a:pPr algn="l"/>
            <a:r>
              <a:rPr lang="en-US" sz="900" b="0" i="0" u="none" smtClean="0">
                <a:solidFill>
                  <a:srgbClr val="87888A"/>
                </a:solidFill>
              </a:rPr>
              <a:t>Page </a:t>
            </a:r>
            <a:fld id="{84118398-6ACF-40D5-8351-B37ABF61D562}" type="slidenum">
              <a:rPr lang="en-US" sz="900" b="0" i="0" u="none" smtClean="0">
                <a:solidFill>
                  <a:srgbClr val="87888A"/>
                </a:solidFill>
              </a:rPr>
              <a:t>‹#›</a:t>
            </a:fld>
            <a:endParaRPr lang="en-US" sz="9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2"/>
            <a:ext cx="11135786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250" tIns="0" rIns="7925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5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9250" tIns="0" rIns="7925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5pPr>
      <a:lvl6pPr marL="50324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6pPr>
      <a:lvl7pPr marL="100648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7pPr>
      <a:lvl8pPr marL="150972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8pPr>
      <a:lvl9pPr marL="2012960" algn="l" rtl="0" eaLnBrk="1" fontAlgn="base" hangingPunct="1">
        <a:spcBef>
          <a:spcPct val="0"/>
        </a:spcBef>
        <a:spcAft>
          <a:spcPct val="0"/>
        </a:spcAft>
        <a:defRPr sz="3500">
          <a:solidFill>
            <a:schemeClr val="tx1"/>
          </a:solidFill>
          <a:latin typeface="Ericsson Capital TT" pitchFamily="2" charset="0"/>
        </a:defRPr>
      </a:lvl9pPr>
    </p:titleStyle>
    <p:bodyStyle>
      <a:lvl1pPr marL="193958" indent="-193958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587113" indent="-195704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200">
          <a:solidFill>
            <a:schemeClr val="tx1"/>
          </a:solidFill>
          <a:latin typeface="+mn-lt"/>
        </a:defRPr>
      </a:lvl2pPr>
      <a:lvl3pPr marL="982017" indent="-197452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3pPr>
      <a:lvl4pPr marL="1378669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200">
          <a:solidFill>
            <a:schemeClr val="tx1"/>
          </a:solidFill>
          <a:latin typeface="+mn-lt"/>
        </a:defRPr>
      </a:lvl4pPr>
      <a:lvl5pPr marL="177706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5pPr>
      <a:lvl6pPr marL="228030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6pPr>
      <a:lvl7pPr marL="278354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7pPr>
      <a:lvl8pPr marL="328678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8pPr>
      <a:lvl9pPr marL="3790027" indent="-199199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2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24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648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972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296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620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1944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268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25920" algn="l" defTabSz="100648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1_RL1/TSGR1_85/Docs/R1-164728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WG1_RL1/TSGR1_85/Docs/R1-164806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24934" y="3955200"/>
            <a:ext cx="11140019" cy="1386001"/>
          </a:xfrm>
        </p:spPr>
        <p:txBody>
          <a:bodyPr anchor="ctr"/>
          <a:lstStyle/>
          <a:p>
            <a:pPr algn="ctr"/>
            <a:r>
              <a:rPr lang="en-US" smtClean="0"/>
              <a:t>Ericsson, Samsung, Telstra, ETRI, KT, LGE, </a:t>
            </a:r>
            <a:r>
              <a:rPr lang="en-US" smtClean="0"/>
              <a:t>Straight Path, [...]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smtClean="0"/>
              <a:t>WF on the applicability range of the new channel model</a:t>
            </a:r>
            <a:endParaRPr lang="en-US" sz="2800" dirty="0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391860" y="127676"/>
            <a:ext cx="1063809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200" b="1" dirty="0"/>
              <a:t>TSG-RAN WG1 #85							</a:t>
            </a:r>
            <a:r>
              <a:rPr lang="en-US" sz="1200" b="1"/>
              <a:t>	</a:t>
            </a:r>
            <a:r>
              <a:rPr lang="en-US" sz="1200" b="1" smtClean="0"/>
              <a:t>R1-</a:t>
            </a:r>
            <a:r>
              <a:rPr lang="en-US" sz="1200" b="1" smtClean="0"/>
              <a:t>165479</a:t>
            </a:r>
            <a:endParaRPr lang="en-US" sz="1200" b="1" dirty="0"/>
          </a:p>
          <a:p>
            <a:pPr>
              <a:spcBef>
                <a:spcPts val="0"/>
              </a:spcBef>
            </a:pPr>
            <a:r>
              <a:rPr lang="en-US" sz="1200" b="1" dirty="0"/>
              <a:t>Nanjing, China, May 23 – 27, 2016</a:t>
            </a:r>
          </a:p>
          <a:p>
            <a:pPr>
              <a:spcBef>
                <a:spcPts val="0"/>
              </a:spcBef>
            </a:pPr>
            <a:r>
              <a:rPr lang="en-US" sz="1200" b="1"/>
              <a:t/>
            </a:r>
            <a:br>
              <a:rPr lang="en-US" sz="1200" b="1"/>
            </a:br>
            <a:r>
              <a:rPr lang="en-US" sz="1200" b="1" smtClean="0"/>
              <a:t>Agenda </a:t>
            </a:r>
            <a:r>
              <a:rPr lang="en-US" sz="1200" b="1" dirty="0"/>
              <a:t>Item:</a:t>
            </a:r>
            <a:r>
              <a:rPr lang="en-US" sz="1200" b="1"/>
              <a:t>	</a:t>
            </a:r>
            <a:r>
              <a:rPr lang="en-US" sz="1200" b="1" smtClean="0"/>
              <a:t>7.2.6</a:t>
            </a:r>
            <a:endParaRPr lang="en-US" sz="1200" b="1" dirty="0"/>
          </a:p>
          <a:p>
            <a:pPr>
              <a:spcBef>
                <a:spcPts val="0"/>
              </a:spcBef>
            </a:pPr>
            <a:r>
              <a:rPr lang="en-US" sz="1200" b="1" dirty="0"/>
              <a:t>Document for:	Discussion, Decision</a:t>
            </a:r>
          </a:p>
        </p:txBody>
      </p:sp>
    </p:spTree>
    <p:extLst>
      <p:ext uri="{BB962C8B-B14F-4D97-AF65-F5344CB8AC3E}">
        <p14:creationId xmlns:p14="http://schemas.microsoft.com/office/powerpoint/2010/main" val="374222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The SID (</a:t>
            </a:r>
            <a:r>
              <a:rPr lang="en-GB" smtClean="0"/>
              <a:t>RP-151606</a:t>
            </a:r>
            <a:r>
              <a:rPr lang="en-US" smtClean="0"/>
              <a:t>) details that a model for &gt;6 GHz should be developed but consistent extension of features to &lt; 6 GHz should be considered</a:t>
            </a:r>
          </a:p>
          <a:p>
            <a:r>
              <a:rPr lang="en-US" smtClean="0"/>
              <a:t>The &lt; 6 GHz 3D SCM model (TR 36.873) was used as a starting point in this SI</a:t>
            </a:r>
          </a:p>
          <a:p>
            <a:pPr lvl="1"/>
            <a:r>
              <a:rPr lang="en-US" smtClean="0"/>
              <a:t>New measurements have been considered, including some also below 6 GHz</a:t>
            </a:r>
          </a:p>
          <a:p>
            <a:pPr lvl="1"/>
            <a:r>
              <a:rPr lang="en-US" smtClean="0"/>
              <a:t>New scenarios have been added: Indoor Hotspot, Rural Macro</a:t>
            </a:r>
          </a:p>
          <a:p>
            <a:pPr lvl="1"/>
            <a:r>
              <a:rPr lang="en-US" smtClean="0"/>
              <a:t>The resulting changes and enhancements have caused some changes of behavior also &lt; 6 GHz for the existing scenarios: Urban Macro, Urban Micro</a:t>
            </a:r>
          </a:p>
          <a:p>
            <a:endParaRPr lang="en-US" smtClean="0"/>
          </a:p>
          <a:p>
            <a:r>
              <a:rPr lang="en-US" smtClean="0"/>
              <a:t>Considering the status of the SI, the frequency range of applicability of the new model should be clarified</a:t>
            </a:r>
          </a:p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43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</a:t>
            </a:r>
            <a:r>
              <a:rPr lang="en-US" dirty="0" smtClean="0"/>
              <a:t>R1-164616, two alternative proposals are made:</a:t>
            </a:r>
          </a:p>
          <a:p>
            <a:pPr lvl="1"/>
            <a:r>
              <a:rPr lang="en-US" dirty="0"/>
              <a:t>Alt.1: New channel model in TR38.900 is applicable to 6 - 100 </a:t>
            </a:r>
            <a:r>
              <a:rPr lang="en-US" dirty="0" err="1"/>
              <a:t>Ghz</a:t>
            </a:r>
            <a:endParaRPr lang="en-US" dirty="0"/>
          </a:p>
          <a:p>
            <a:pPr lvl="1"/>
            <a:r>
              <a:rPr lang="en-US" dirty="0"/>
              <a:t>Alt.2: New channel model in TR38.900 is applicable to 0.5 - 100 </a:t>
            </a:r>
            <a:r>
              <a:rPr lang="en-US" dirty="0" err="1"/>
              <a:t>Ghz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Discussions </a:t>
            </a:r>
            <a:r>
              <a:rPr lang="en-US" dirty="0"/>
              <a:t>on the benefits and drawbacks of each proposal can be found in </a:t>
            </a:r>
            <a:r>
              <a:rPr lang="en-US" dirty="0" smtClean="0"/>
              <a:t>R1-165400 </a:t>
            </a:r>
            <a:r>
              <a:rPr lang="en-US" dirty="0"/>
              <a:t>and </a:t>
            </a:r>
            <a:r>
              <a:rPr lang="en-US" dirty="0" smtClean="0"/>
              <a:t>R1-164728</a:t>
            </a:r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761296"/>
              </p:ext>
            </p:extLst>
          </p:nvPr>
        </p:nvGraphicFramePr>
        <p:xfrm>
          <a:off x="1368453" y="4708514"/>
          <a:ext cx="899744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5936"/>
                <a:gridCol w="4642730"/>
                <a:gridCol w="3578778"/>
              </a:tblGrid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3"/>
                        </a:rPr>
                        <a:t>R1-164728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Discussion on the extensions of the channel model to below 6GHz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Huawei, HiSilicon, Intel,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4"/>
                        </a:rPr>
                        <a:t>R1-165400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Discussion on using new channel model also below 6 GHz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Samsung,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Ericsson,</a:t>
                      </a:r>
                      <a:r>
                        <a:rPr lang="en-US" sz="10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 ETRI</a:t>
                      </a:r>
                      <a:r>
                        <a:rPr lang="en-US" sz="1000" b="0" i="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, </a:t>
                      </a:r>
                      <a:r>
                        <a:rPr lang="en-US" sz="1000" b="0" i="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KT Corporation, </a:t>
                      </a:r>
                      <a:r>
                        <a:rPr lang="en-US" sz="1000" b="0" i="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Arial"/>
                        </a:rPr>
                        <a:t>Telstra</a:t>
                      </a:r>
                      <a:endParaRPr lang="en-US" sz="10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73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Proposal: </a:t>
            </a:r>
            <a:r>
              <a:rPr lang="en-US" sz="2800" smtClean="0"/>
              <a:t>New </a:t>
            </a:r>
            <a:r>
              <a:rPr lang="en-US" sz="2800"/>
              <a:t>channel model in TR38.900 is applicable to 0.5 - 100 </a:t>
            </a:r>
            <a:r>
              <a:rPr lang="en-US" sz="2800" smtClean="0"/>
              <a:t>GHz</a:t>
            </a:r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81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33AE7C16A16D614387F8BCBCA706EC4C" ma:contentTypeVersion="12" ma:contentTypeDescription="EriCOLL Document Content Type" ma:contentTypeScope="" ma:versionID="c62f6bf4d9d046f13c727b12308b9e36">
  <xsd:schema xmlns:xsd="http://www.w3.org/2001/XMLSchema" xmlns:xs="http://www.w3.org/2001/XMLSchema" xmlns:p="http://schemas.microsoft.com/office/2006/metadata/properties" xmlns:ns2="08b2df90-05d3-4030-90d4-c9feeb4a1cd9" xmlns:ns3="72fa311c-3e01-4f0f-ad4b-f503916d09d4" xmlns:ns4="http://schemas.microsoft.com/sharepoint/v4" targetNamespace="http://schemas.microsoft.com/office/2006/metadata/properties" ma:root="true" ma:fieldsID="60531e89efb62ba58bc2b0748e9ad440" ns2:_="" ns3:_="" ns4:_="">
    <xsd:import namespace="08b2df90-05d3-4030-90d4-c9feeb4a1cd9"/>
    <xsd:import namespace="72fa311c-3e01-4f0f-ad4b-f503916d09d4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hidden="true" ma:list="{c58505f0-04be-4a6d-b93c-33c1c4098aaa}" ma:internalName="TaxCatchAll" ma:showField="CatchAllData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hidden="true" ma:list="{c58505f0-04be-4a6d-b93c-33c1c4098aaa}" ma:internalName="TaxCatchAllLabel" ma:readOnly="true" ma:showField="CatchAllDataLabel" ma:web="72fa311c-3e01-4f0f-ad4b-f503916d09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readOnly="false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fa311c-3e01-4f0f-ad4b-f503916d09d4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readOnly="false" ma:default="1;#Technology|b3747014-464c-4f4a-88e7-23c663dc6c06;#2;#Project|5fd1cb76-0b0e-4149-8caf-738ae6fe14fe;#3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readOnly="false" ma:default="4;#GF Technology and Portfolio Management|7ac278bb-d2a3-440f-950b-542e9e64b75a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readOnly="false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readOnly="false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readOnly="false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readOnly="false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readOnly="false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ountryTaxHTField0 xmlns="72fa311c-3e01-4f0f-ad4b-f503916d09d4">
      <Terms xmlns="http://schemas.microsoft.com/office/infopath/2007/PartnerControls"/>
    </EriCOLLCountryTaxHTField0>
    <EriCOLLCategory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Technology</TermName>
          <TermId xmlns="http://schemas.microsoft.com/office/infopath/2007/PartnerControls">b3747014-464c-4f4a-88e7-23c663dc6c06</TermId>
        </TermInfo>
        <TermInfo xmlns="http://schemas.microsoft.com/office/infopath/2007/PartnerControls">
          <TermName xmlns="http://schemas.microsoft.com/office/infopath/2007/PartnerControls">Project</TermName>
          <TermId xmlns="http://schemas.microsoft.com/office/infopath/2007/PartnerControls">5fd1cb76-0b0e-4149-8caf-738ae6fe14fe</TermId>
        </TermInfo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CompetenceTaxHTField0 xmlns="72fa311c-3e01-4f0f-ad4b-f503916d09d4">
      <Terms xmlns="http://schemas.microsoft.com/office/infopath/2007/PartnerControls"/>
    </EriCOLLCompetenceTaxHTField0>
    <IconOverlay xmlns="http://schemas.microsoft.com/sharepoint/v4" xsi:nil="true"/>
    <TaxCatchAll xmlns="08b2df90-05d3-4030-90d4-c9feeb4a1cd9">
      <Value>4</Value>
      <Value>3</Value>
      <Value>2</Value>
      <Value>1</Value>
    </TaxCatchAll>
    <EriCOLLProjectsTaxHTField0 xmlns="72fa311c-3e01-4f0f-ad4b-f503916d09d4">
      <Terms xmlns="http://schemas.microsoft.com/office/infopath/2007/PartnerControls"/>
    </EriCOLLProjectsTaxHTField0>
    <TaxKeywordTaxHTField xmlns="08b2df90-05d3-4030-90d4-c9feeb4a1cd9">
      <Terms xmlns="http://schemas.microsoft.com/office/infopath/2007/PartnerControls"/>
    </TaxKeywordTaxHTField>
    <Prepared. xmlns="72fa311c-3e01-4f0f-ad4b-f503916d09d4" xsi:nil="true"/>
    <EriCOLLDate. xmlns="72fa311c-3e01-4f0f-ad4b-f503916d09d4" xsi:nil="true"/>
    <EriCOLLProcessTaxHTField0 xmlns="72fa311c-3e01-4f0f-ad4b-f503916d09d4">
      <Terms xmlns="http://schemas.microsoft.com/office/infopath/2007/PartnerControls"/>
    </EriCOLLProcessTaxHTField0>
    <EriCOLLOrganizationUnitTaxHTField0 xmlns="72fa311c-3e01-4f0f-ad4b-f503916d09d4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 Technology</TermName>
          <TermId xmlns="http://schemas.microsoft.com/office/infopath/2007/PartnerControls">7ac278bb-d2a3-440f-950b-542e9e64b75a</TermId>
        </TermInfo>
      </Terms>
    </EriCOLLOrganizationUnitTaxHTField0>
    <EriCOLLProductsTaxHTField0 xmlns="72fa311c-3e01-4f0f-ad4b-f503916d09d4">
      <Terms xmlns="http://schemas.microsoft.com/office/infopath/2007/PartnerControls"/>
    </EriCOLLProductsTaxHTField0>
    <AbstractOrSummary. xmlns="72fa311c-3e01-4f0f-ad4b-f503916d09d4">Currently being reviewed!</AbstractOrSummary.>
    <EriCOLLCustomerTaxHTField0 xmlns="08b2df90-05d3-4030-90d4-c9feeb4a1cd9">
      <Terms xmlns="http://schemas.microsoft.com/office/infopath/2007/PartnerControls"/>
    </EriCOLLCustomerTaxHTField0>
    <_dlc_DocId xmlns="08b2df90-05d3-4030-90d4-c9feeb4a1cd9">WVVVEZWPY5V4-1-10328</_dlc_DocId>
    <_dlc_DocIdUrl xmlns="08b2df90-05d3-4030-90d4-c9feeb4a1cd9">
      <Url>https://ericoll.internal.ericsson.com/sites/FRA/_layouts/DocIdRedir.aspx?ID=WVVVEZWPY5V4-1-10328</Url>
      <Description>WVVVEZWPY5V4-1-10328</Description>
    </_dlc_DocIdUrl>
  </documentManagement>
</p:properties>
</file>

<file path=customXml/itemProps1.xml><?xml version="1.0" encoding="utf-8"?>
<ds:datastoreItem xmlns:ds="http://schemas.openxmlformats.org/officeDocument/2006/customXml" ds:itemID="{7F61BE51-DCDA-46CE-ABB3-7C1F5B5CD3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2fa311c-3e01-4f0f-ad4b-f503916d09d4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469310-EF28-4330-B992-A8BB553E7432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1B0EE500-7BD3-44C9-930E-00359695F5A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69DE4B5-6FC2-4FA1-9AC7-0EB9A0F5A580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8AED7FF4-91E9-4899-9079-379968FB0132}">
  <ds:schemaRefs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schemas.microsoft.com/sharepoint/v4"/>
    <ds:schemaRef ds:uri="72fa311c-3e01-4f0f-ad4b-f503916d09d4"/>
    <ds:schemaRef ds:uri="08b2df90-05d3-4030-90d4-c9feeb4a1cd9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49014</TotalTime>
  <Words>267</Words>
  <Application>Microsoft Office PowerPoint</Application>
  <PresentationFormat>Custom</PresentationFormat>
  <Paragraphs>40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Ericsson Capital TT</vt:lpstr>
      <vt:lpstr>PresentationTemplate2011</vt:lpstr>
      <vt:lpstr>WF on the applicability range of the new channel model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Clarifications on channel model correlations</dc:title>
  <dc:creator>Henrik Asplund</dc:creator>
  <dc:description>Rev PA1</dc:description>
  <cp:lastModifiedBy>Henrik Asplund</cp:lastModifiedBy>
  <cp:revision>720</cp:revision>
  <cp:lastPrinted>2015-10-29T13:18:21Z</cp:lastPrinted>
  <dcterms:created xsi:type="dcterms:W3CDTF">2011-05-24T09:22:48Z</dcterms:created>
  <dcterms:modified xsi:type="dcterms:W3CDTF">2016-05-26T03:10:37Z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/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2015-11-12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ContentTypeId">
    <vt:lpwstr>0x010100BB337192E63E44A7A744CE7393F41F4E0033AE7C16A16D614387F8BCBCA706EC4C</vt:lpwstr>
  </property>
  <property fmtid="{D5CDD505-2E9C-101B-9397-08002B2CF9AE}" pid="48" name="_dlc_DocIdItemGuid">
    <vt:lpwstr>addd0d48-f995-454c-afab-a8dbba500575</vt:lpwstr>
  </property>
  <property fmtid="{D5CDD505-2E9C-101B-9397-08002B2CF9AE}" pid="49" name="EriCOLLCategory">
    <vt:lpwstr>1;#Technology|b3747014-464c-4f4a-88e7-23c663dc6c06;#2;#Project|5fd1cb76-0b0e-4149-8caf-738ae6fe14fe;#3;#Research|7f1f7aab-c784-40ec-8666-825d2ac7abef</vt:lpwstr>
  </property>
  <property fmtid="{D5CDD505-2E9C-101B-9397-08002B2CF9AE}" pid="50" name="TaxKeyword">
    <vt:lpwstr/>
  </property>
  <property fmtid="{D5CDD505-2E9C-101B-9397-08002B2CF9AE}" pid="51" name="EriCOLLCountry">
    <vt:lpwstr/>
  </property>
  <property fmtid="{D5CDD505-2E9C-101B-9397-08002B2CF9AE}" pid="52" name="EriCOLLCompetence">
    <vt:lpwstr/>
  </property>
  <property fmtid="{D5CDD505-2E9C-101B-9397-08002B2CF9AE}" pid="53" name="EriCOLLOrganizationUnit">
    <vt:lpwstr>4;#GF Technology|7ac278bb-d2a3-440f-950b-542e9e64b75a</vt:lpwstr>
  </property>
  <property fmtid="{D5CDD505-2E9C-101B-9397-08002B2CF9AE}" pid="54" name="EriCOLLProducts">
    <vt:lpwstr/>
  </property>
  <property fmtid="{D5CDD505-2E9C-101B-9397-08002B2CF9AE}" pid="55" name="EriCOLLCustomer">
    <vt:lpwstr/>
  </property>
  <property fmtid="{D5CDD505-2E9C-101B-9397-08002B2CF9AE}" pid="56" name="EriCOLLProjects">
    <vt:lpwstr/>
  </property>
  <property fmtid="{D5CDD505-2E9C-101B-9397-08002B2CF9AE}" pid="57" name="EriCOLLProcess">
    <vt:lpwstr/>
  </property>
  <property fmtid="{D5CDD505-2E9C-101B-9397-08002B2CF9AE}" pid="58" name="UpdateProcess">
    <vt:lpwstr>End</vt:lpwstr>
  </property>
</Properties>
</file>