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3" r:id="rId4"/>
    <p:sldId id="258" r:id="rId5"/>
    <p:sldId id="264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70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93DD30-EA97-410D-87E4-5776609431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5C570-6938-4963-9FED-8B01114421F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028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3A827-AD31-46EB-A364-453566C62C2F}" type="datetime1">
              <a:rPr lang="en-US" smtClean="0"/>
              <a:t>5/25/2016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1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AA16-BE2F-4163-AECF-71E5E4602838}" type="datetime1">
              <a:rPr lang="en-US" smtClean="0"/>
              <a:t>5/25/2016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402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B29F5-A340-4899-9A2C-4F6B9BCF6D4E}" type="datetime1">
              <a:rPr lang="en-US" smtClean="0"/>
              <a:t>5/25/2016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053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EBF7-700F-40C5-800B-03BA58C6F099}" type="datetime1">
              <a:rPr lang="en-US" smtClean="0"/>
              <a:t>5/25/2016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192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04758-B4DB-44E0-A02F-DA20164EBD73}" type="datetime1">
              <a:rPr lang="en-US" smtClean="0"/>
              <a:t>5/25/2016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84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1281B-D6B0-45A6-B332-CFFEAB8CF8FD}" type="datetime1">
              <a:rPr lang="en-US" smtClean="0"/>
              <a:t>5/25/2016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645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1AB8-E337-4F65-A09E-EFCB7C0C92DC}" type="datetime1">
              <a:rPr lang="en-US" smtClean="0"/>
              <a:t>5/25/2016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37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15D74-C5B0-4E02-8F0D-8C40A333502C}" type="datetime1">
              <a:rPr lang="en-US" smtClean="0"/>
              <a:t>5/25/2016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58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BA484-31D5-4DBB-80D3-76CB23CD2CE5}" type="datetime1">
              <a:rPr lang="en-US" smtClean="0"/>
              <a:t>5/25/2016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909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6145-BB10-4D7A-A46E-E7E8EACC192C}" type="datetime1">
              <a:rPr lang="en-US" smtClean="0"/>
              <a:t>5/25/2016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802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912B0-F373-42A8-AA8D-35B725328DFA}" type="datetime1">
              <a:rPr lang="en-US" smtClean="0"/>
              <a:t>5/25/2016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64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24FD1-C713-4B6B-A8B7-4446A600FB95}" type="datetime1">
              <a:rPr lang="en-US" smtClean="0"/>
              <a:t>5/25/2016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91A92-674A-40B3-A1FA-78F9C1253DC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006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2.wmf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Corrections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CIR </a:t>
            </a:r>
            <a:r>
              <a:rPr lang="de-DE" dirty="0" err="1" smtClean="0"/>
              <a:t>Equations</a:t>
            </a:r>
            <a:endParaRPr lang="en-US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Fraunhofer HHI, </a:t>
            </a:r>
            <a:r>
              <a:rPr lang="de-DE" dirty="0" smtClean="0"/>
              <a:t>Motorola Mobility, Lenovo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251520" y="192454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GB" b="1" dirty="0"/>
              <a:t>3GPP TSG RAN WG1 Meeting #85	</a:t>
            </a:r>
            <a:r>
              <a:rPr lang="en-GB" b="1" dirty="0"/>
              <a:t>                                                                      R1-165478</a:t>
            </a:r>
            <a:endParaRPr lang="en-US" dirty="0"/>
          </a:p>
          <a:p>
            <a:pPr eaLnBrk="0" hangingPunct="0"/>
            <a:r>
              <a:rPr lang="en-GB" b="1" dirty="0"/>
              <a:t>Nanjing, China 23rd - 27th May 2016</a:t>
            </a:r>
            <a:endParaRPr lang="en-US" dirty="0"/>
          </a:p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16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Proposal</a:t>
            </a:r>
            <a:r>
              <a:rPr lang="de-DE" dirty="0" smtClean="0"/>
              <a:t> 1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Replace Equation (7.1) taken from R1-164609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de-DE" dirty="0" err="1" smtClean="0"/>
              <a:t>with</a:t>
            </a:r>
            <a:endParaRPr lang="en-US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627016"/>
              </p:ext>
            </p:extLst>
          </p:nvPr>
        </p:nvGraphicFramePr>
        <p:xfrm>
          <a:off x="683568" y="2095890"/>
          <a:ext cx="6912768" cy="1405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Equation" r:id="rId3" imgW="5371920" imgH="1091880" progId="Equation.3">
                  <p:embed/>
                </p:oleObj>
              </mc:Choice>
              <mc:Fallback>
                <p:oleObj name="Equation" r:id="rId3" imgW="5371920" imgH="10918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3568" y="2095890"/>
                        <a:ext cx="6912768" cy="14051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280282"/>
              </p:ext>
            </p:extLst>
          </p:nvPr>
        </p:nvGraphicFramePr>
        <p:xfrm>
          <a:off x="4644008" y="3356992"/>
          <a:ext cx="4384105" cy="541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Equation" r:id="rId5" imgW="3809880" imgH="469800" progId="Equation.3">
                  <p:embed/>
                </p:oleObj>
              </mc:Choice>
              <mc:Fallback>
                <p:oleObj name="Equation" r:id="rId5" imgW="3809880" imgH="469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44008" y="3356992"/>
                        <a:ext cx="4384105" cy="541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4818142"/>
              </p:ext>
            </p:extLst>
          </p:nvPr>
        </p:nvGraphicFramePr>
        <p:xfrm>
          <a:off x="323528" y="4005064"/>
          <a:ext cx="8539162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Equation" r:id="rId7" imgW="5397480" imgH="1143000" progId="Equation.3">
                  <p:embed/>
                </p:oleObj>
              </mc:Choice>
              <mc:Fallback>
                <p:oleObj name="Equation" r:id="rId7" imgW="5397480" imgH="1143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3528" y="4005064"/>
                        <a:ext cx="8539162" cy="180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556089"/>
              </p:ext>
            </p:extLst>
          </p:nvPr>
        </p:nvGraphicFramePr>
        <p:xfrm>
          <a:off x="539750" y="6021388"/>
          <a:ext cx="400050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Equation" r:id="rId9" imgW="2527200" imgH="431640" progId="Equation.3">
                  <p:embed/>
                </p:oleObj>
              </mc:Choice>
              <mc:Fallback>
                <p:oleObj name="Equation" r:id="rId9" imgW="2527200" imgH="431640" progId="Equation.3">
                  <p:embed/>
                  <p:pic>
                    <p:nvPicPr>
                      <p:cNvPr id="0" name="Objek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6021388"/>
                        <a:ext cx="4000500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63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Proposal</a:t>
            </a:r>
            <a:r>
              <a:rPr lang="de-DE" dirty="0" smtClean="0"/>
              <a:t> 2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r>
              <a:rPr lang="en-GB" sz="2400" dirty="0" smtClean="0"/>
              <a:t>Replace Equation (7.5) taken from R1-164609</a:t>
            </a:r>
          </a:p>
          <a:p>
            <a:endParaRPr lang="en-GB" dirty="0"/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sz="2400" dirty="0" smtClean="0"/>
              <a:t>with</a:t>
            </a:r>
            <a:endParaRPr lang="en-US" sz="2400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136325"/>
              </p:ext>
            </p:extLst>
          </p:nvPr>
        </p:nvGraphicFramePr>
        <p:xfrm>
          <a:off x="899592" y="1556792"/>
          <a:ext cx="6336704" cy="1804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3" name="Equation" r:id="rId3" imgW="5308560" imgH="1511280" progId="Equation.3">
                  <p:embed/>
                </p:oleObj>
              </mc:Choice>
              <mc:Fallback>
                <p:oleObj name="Equation" r:id="rId3" imgW="5308560" imgH="15112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592" y="1556792"/>
                        <a:ext cx="6336704" cy="18044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2422799"/>
              </p:ext>
            </p:extLst>
          </p:nvPr>
        </p:nvGraphicFramePr>
        <p:xfrm>
          <a:off x="827584" y="3789040"/>
          <a:ext cx="7804150" cy="1373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" name="Equation" r:id="rId5" imgW="5918040" imgH="1041120" progId="Equation.3">
                  <p:embed/>
                </p:oleObj>
              </mc:Choice>
              <mc:Fallback>
                <p:oleObj name="Equation" r:id="rId5" imgW="5918040" imgH="1041120" progId="Equation.3">
                  <p:embed/>
                  <p:pic>
                    <p:nvPicPr>
                      <p:cNvPr id="0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89040"/>
                        <a:ext cx="7804150" cy="1373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739235"/>
              </p:ext>
            </p:extLst>
          </p:nvPr>
        </p:nvGraphicFramePr>
        <p:xfrm>
          <a:off x="827584" y="5229200"/>
          <a:ext cx="3198813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name="Equation" r:id="rId7" imgW="2425680" imgH="482400" progId="Equation.3">
                  <p:embed/>
                </p:oleObj>
              </mc:Choice>
              <mc:Fallback>
                <p:oleObj name="Equation" r:id="rId7" imgW="2425680" imgH="482400" progId="Equation.3">
                  <p:embed/>
                  <p:pic>
                    <p:nvPicPr>
                      <p:cNvPr id="0" name="Objek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229200"/>
                        <a:ext cx="3198813" cy="636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54808"/>
              </p:ext>
            </p:extLst>
          </p:nvPr>
        </p:nvGraphicFramePr>
        <p:xfrm>
          <a:off x="827584" y="5949280"/>
          <a:ext cx="5749925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6" name="Equation" r:id="rId9" imgW="3632040" imgH="431640" progId="Equation.3">
                  <p:embed/>
                </p:oleObj>
              </mc:Choice>
              <mc:Fallback>
                <p:oleObj name="Equation" r:id="rId9" imgW="3632040" imgH="431640" progId="Equation.3">
                  <p:embed/>
                  <p:pic>
                    <p:nvPicPr>
                      <p:cNvPr id="0" name="Objek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949280"/>
                        <a:ext cx="5749925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69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Proposal</a:t>
            </a:r>
            <a:r>
              <a:rPr lang="de-DE" dirty="0" smtClean="0"/>
              <a:t> 3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Replace Equation taken from R1-164610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with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1"/>
            <a:ext cx="8515314" cy="1533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030744"/>
              </p:ext>
            </p:extLst>
          </p:nvPr>
        </p:nvGraphicFramePr>
        <p:xfrm>
          <a:off x="4581185" y="3810644"/>
          <a:ext cx="4392488" cy="488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name="Equation" r:id="rId4" imgW="2400300" imgH="266700" progId="Equation.3">
                  <p:embed/>
                </p:oleObj>
              </mc:Choice>
              <mc:Fallback>
                <p:oleObj name="Equation" r:id="rId4" imgW="2400300" imgH="266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185" y="3810644"/>
                        <a:ext cx="4392488" cy="4880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118523"/>
              </p:ext>
            </p:extLst>
          </p:nvPr>
        </p:nvGraphicFramePr>
        <p:xfrm>
          <a:off x="290897" y="4581128"/>
          <a:ext cx="8539163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Equation" r:id="rId6" imgW="5397480" imgH="1143000" progId="Equation.3">
                  <p:embed/>
                </p:oleObj>
              </mc:Choice>
              <mc:Fallback>
                <p:oleObj name="Equation" r:id="rId6" imgW="5397480" imgH="1143000" progId="Equation.3">
                  <p:embed/>
                  <p:pic>
                    <p:nvPicPr>
                      <p:cNvPr id="0" name="Objek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897" y="4581128"/>
                        <a:ext cx="8539163" cy="180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728747"/>
              </p:ext>
            </p:extLst>
          </p:nvPr>
        </p:nvGraphicFramePr>
        <p:xfrm>
          <a:off x="4355976" y="6321425"/>
          <a:ext cx="3554412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name="Equation" r:id="rId8" imgW="1942920" imgH="291960" progId="Equation.3">
                  <p:embed/>
                </p:oleObj>
              </mc:Choice>
              <mc:Fallback>
                <p:oleObj name="Equation" r:id="rId8" imgW="1942920" imgH="291960" progId="Equation.3">
                  <p:embed/>
                  <p:pic>
                    <p:nvPicPr>
                      <p:cNvPr id="0" name="Objek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6321425"/>
                        <a:ext cx="3554412" cy="53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09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Background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sign</a:t>
            </a:r>
            <a:r>
              <a:rPr lang="de-DE" dirty="0" smtClean="0"/>
              <a:t> </a:t>
            </a:r>
            <a:r>
              <a:rPr lang="de-DE" dirty="0" err="1" smtClean="0"/>
              <a:t>error</a:t>
            </a:r>
            <a:r>
              <a:rPr lang="de-DE" dirty="0" smtClean="0"/>
              <a:t> in </a:t>
            </a:r>
            <a:r>
              <a:rPr lang="de-DE" dirty="0" err="1" smtClean="0"/>
              <a:t>subcluster</a:t>
            </a:r>
            <a:r>
              <a:rPr lang="de-DE" dirty="0" smtClean="0"/>
              <a:t> </a:t>
            </a:r>
            <a:r>
              <a:rPr lang="de-DE" dirty="0" err="1" smtClean="0"/>
              <a:t>delays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21961"/>
            <a:ext cx="7467600" cy="428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39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Background on CM Basics</a:t>
            </a:r>
            <a:endParaRPr lang="en-US" dirty="0"/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63"/>
          <a:stretch/>
        </p:blipFill>
        <p:spPr bwMode="auto">
          <a:xfrm>
            <a:off x="683569" y="1428831"/>
            <a:ext cx="789622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7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Background on CM Basics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4"/>
          <a:stretch/>
        </p:blipFill>
        <p:spPr bwMode="auto">
          <a:xfrm>
            <a:off x="251521" y="1196752"/>
            <a:ext cx="874656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42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Background on CM Basics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82"/>
          <a:stretch/>
        </p:blipFill>
        <p:spPr bwMode="auto">
          <a:xfrm>
            <a:off x="467544" y="1340768"/>
            <a:ext cx="8131707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8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Background on CM Basics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1"/>
          <a:stretch/>
        </p:blipFill>
        <p:spPr bwMode="auto">
          <a:xfrm>
            <a:off x="323529" y="1313384"/>
            <a:ext cx="865510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91A92-674A-40B3-A1FA-78F9C1253DC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50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Bildschirmpräsentation (4:3)</PresentationFormat>
  <Paragraphs>38</Paragraphs>
  <Slides>9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9</vt:i4>
      </vt:variant>
    </vt:vector>
  </HeadingPairs>
  <TitlesOfParts>
    <vt:vector size="12" baseType="lpstr">
      <vt:lpstr>Larissa</vt:lpstr>
      <vt:lpstr>Equation</vt:lpstr>
      <vt:lpstr>Microsoft Equation 3.0</vt:lpstr>
      <vt:lpstr>Corrections for CIR Equations</vt:lpstr>
      <vt:lpstr>Proposal 1</vt:lpstr>
      <vt:lpstr>Proposal 2</vt:lpstr>
      <vt:lpstr>Proposal 3</vt:lpstr>
      <vt:lpstr>Background for sign error in subcluster delays</vt:lpstr>
      <vt:lpstr>Background on CM Basics</vt:lpstr>
      <vt:lpstr>Background on CM Basics</vt:lpstr>
      <vt:lpstr>Background on CM Basics</vt:lpstr>
      <vt:lpstr>Background on CM Basics</vt:lpstr>
    </vt:vector>
  </TitlesOfParts>
  <Company>Fraunhofer - Heinrich-Hertz-Institute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Leszek Raschkowski</dc:creator>
  <cp:lastModifiedBy>Leszek Raschkowski</cp:lastModifiedBy>
  <cp:revision>21</cp:revision>
  <dcterms:created xsi:type="dcterms:W3CDTF">2016-05-25T00:36:33Z</dcterms:created>
  <dcterms:modified xsi:type="dcterms:W3CDTF">2016-05-25T06:12:13Z</dcterms:modified>
</cp:coreProperties>
</file>