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3" r:id="rId3"/>
    <p:sldId id="266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0" autoAdjust="0"/>
    <p:restoredTop sz="86397" autoAdjust="0"/>
  </p:normalViewPr>
  <p:slideViewPr>
    <p:cSldViewPr showGuides="1">
      <p:cViewPr>
        <p:scale>
          <a:sx n="81" d="100"/>
          <a:sy n="81" d="100"/>
        </p:scale>
        <p:origin x="-1790" y="-134"/>
      </p:cViewPr>
      <p:guideLst>
        <p:guide orient="horz" pos="2160"/>
        <p:guide pos="2880"/>
        <p:guide pos="2936"/>
      </p:guideLst>
    </p:cSldViewPr>
  </p:slideViewPr>
  <p:outlineViewPr>
    <p:cViewPr>
      <p:scale>
        <a:sx n="33" d="100"/>
        <a:sy n="33" d="100"/>
      </p:scale>
      <p:origin x="115" y="810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ja-JP" dirty="0" smtClean="0"/>
              <a:t>Composition of O2I penetration loss models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763732" cy="954107"/>
          </a:xfrm>
        </p:spPr>
        <p:txBody>
          <a:bodyPr/>
          <a:lstStyle/>
          <a:p>
            <a:r>
              <a:rPr lang="en-US" altLang="ja-JP" dirty="0"/>
              <a:t>Huawei,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CATT, [CMCC], [Samsung], [Ericsson]…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</a:t>
            </a:r>
            <a:r>
              <a:rPr lang="en-US" altLang="zh-CN" sz="2000" dirty="0" smtClean="0">
                <a:latin typeface="+mn-lt"/>
                <a:ea typeface="+mn-ea"/>
              </a:rPr>
              <a:t>165463</a:t>
            </a:r>
            <a:endParaRPr lang="en-US" sz="20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525" y="368660"/>
            <a:ext cx="376571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3GPP TSG RAN WG1 Meeting #85 </a:t>
            </a:r>
          </a:p>
          <a:p>
            <a:pPr>
              <a:defRPr/>
            </a:pPr>
            <a:r>
              <a:rPr lang="en-US" sz="1800" dirty="0" smtClean="0">
                <a:latin typeface="+mj-lt"/>
              </a:rPr>
              <a:t>Nanjing, China, 23</a:t>
            </a:r>
            <a:r>
              <a:rPr lang="en-US" sz="1800" baseline="30000" dirty="0" smtClean="0">
                <a:latin typeface="+mj-lt"/>
              </a:rPr>
              <a:t>rd</a:t>
            </a:r>
            <a:r>
              <a:rPr lang="en-US" sz="1800" dirty="0" smtClean="0">
                <a:latin typeface="+mj-lt"/>
              </a:rPr>
              <a:t> – 27</a:t>
            </a:r>
            <a:r>
              <a:rPr lang="en-US" sz="1800" baseline="30000" dirty="0" smtClean="0">
                <a:latin typeface="+mj-lt"/>
              </a:rPr>
              <a:t>th</a:t>
            </a:r>
            <a:r>
              <a:rPr lang="en-US" sz="1800" dirty="0" smtClean="0">
                <a:latin typeface="+mj-lt"/>
              </a:rPr>
              <a:t> May 2016 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7.2.1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539" y="952500"/>
            <a:ext cx="8505945" cy="5410712"/>
          </a:xfrm>
        </p:spPr>
        <p:txBody>
          <a:bodyPr/>
          <a:lstStyle/>
          <a:p>
            <a:pPr fontAlgn="auto" hangingPunct="1"/>
            <a:r>
              <a:rPr lang="en-US" altLang="zh-CN" sz="2400" dirty="0" smtClean="0"/>
              <a:t>In TR 38.900, O-to-I penetration loss for urban scenarios is modeled as material (e.g., standard multi-pane glass, IRR glass, concrete and wood) and frequency dependent (e.g., from 6GHz up to 100GHz).</a:t>
            </a:r>
          </a:p>
          <a:p>
            <a:pPr fontAlgn="auto" hangingPunct="1"/>
            <a:r>
              <a:rPr lang="en-US" sz="2400" dirty="0" smtClean="0"/>
              <a:t>Two detailed models are further defined to consider the proportions of different materials</a:t>
            </a:r>
          </a:p>
          <a:p>
            <a:pPr lvl="1" fontAlgn="auto" hangingPunct="1"/>
            <a:r>
              <a:rPr lang="en-US" sz="2400" dirty="0" smtClean="0"/>
              <a:t>Low-loss model (30% standard multi-pane glass, 70% concrete)</a:t>
            </a:r>
          </a:p>
          <a:p>
            <a:pPr lvl="1" fontAlgn="auto" hangingPunct="1"/>
            <a:r>
              <a:rPr lang="en-US" sz="2400" dirty="0" smtClean="0"/>
              <a:t>High-loss model (70% IRR glass, 30% concrete)</a:t>
            </a:r>
          </a:p>
          <a:p>
            <a:pPr fontAlgn="auto" hangingPunct="1"/>
            <a:r>
              <a:rPr lang="en-US" sz="2400" dirty="0" smtClean="0"/>
              <a:t> Some companies think it maybe useful to provide the mixed ratio of O2I penetration loss model for urban scenarios, which can be considered as references for performance evaluation in NR </a:t>
            </a:r>
            <a:r>
              <a:rPr lang="en-US" sz="2400" dirty="0" smtClean="0"/>
              <a:t>later.</a:t>
            </a:r>
            <a:endParaRPr lang="en-US" sz="2400" dirty="0" smtClean="0"/>
          </a:p>
          <a:p>
            <a:pPr lvl="1" fontAlgn="auto" hangingPunct="1"/>
            <a:endParaRPr lang="sv-SE" altLang="zh-CN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zh-CN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539" y="952500"/>
            <a:ext cx="8505945" cy="4524315"/>
          </a:xfrm>
        </p:spPr>
        <p:txBody>
          <a:bodyPr/>
          <a:lstStyle/>
          <a:p>
            <a:pPr fontAlgn="auto">
              <a:defRPr/>
            </a:pPr>
            <a:r>
              <a:rPr lang="en-US" altLang="zh-CN" sz="2000" dirty="0" smtClean="0"/>
              <a:t>The ratio of low loss and high loss is a simulation parameter. The following guidelines for selecting this ratio should be captured in the TR:</a:t>
            </a:r>
          </a:p>
          <a:p>
            <a:pPr lvl="1" fontAlgn="auto">
              <a:defRPr/>
            </a:pPr>
            <a:r>
              <a:rPr lang="en-US" altLang="zh-CN" sz="2000" dirty="0" smtClean="0"/>
              <a:t>The </a:t>
            </a:r>
            <a:r>
              <a:rPr lang="en-US" altLang="zh-CN" sz="2000" dirty="0" smtClean="0">
                <a:solidFill>
                  <a:srgbClr val="FF0000"/>
                </a:solidFill>
              </a:rPr>
              <a:t>composition</a:t>
            </a:r>
            <a:r>
              <a:rPr lang="en-US" altLang="zh-CN" sz="2000" dirty="0" smtClean="0"/>
              <a:t> of low and high loss is a simulation parameter that should be determined by </a:t>
            </a:r>
            <a:r>
              <a:rPr lang="en-US" altLang="zh-CN" sz="2000" dirty="0" smtClean="0">
                <a:solidFill>
                  <a:schemeClr val="accent1"/>
                </a:solidFill>
              </a:rPr>
              <a:t>the user of the channel </a:t>
            </a:r>
            <a:r>
              <a:rPr lang="en-US" altLang="zh-CN" sz="2000" dirty="0" err="1" smtClean="0">
                <a:solidFill>
                  <a:schemeClr val="accent1"/>
                </a:solidFill>
              </a:rPr>
              <a:t>models</a:t>
            </a:r>
            <a:r>
              <a:rPr lang="en-US" altLang="zh-CN" sz="2000" strike="sngStrike" dirty="0" err="1" smtClean="0">
                <a:solidFill>
                  <a:schemeClr val="accent1"/>
                </a:solidFill>
              </a:rPr>
              <a:t>RAN</a:t>
            </a:r>
            <a:r>
              <a:rPr lang="en-US" altLang="zh-CN" sz="2000" strike="sngStrike" dirty="0" smtClean="0">
                <a:solidFill>
                  <a:schemeClr val="accent1"/>
                </a:solidFill>
              </a:rPr>
              <a:t>-Plenary/RAN1-NR</a:t>
            </a:r>
            <a:r>
              <a:rPr lang="en-US" altLang="zh-CN" sz="2000" dirty="0" smtClean="0"/>
              <a:t>, and is dependent on the use of metal-coated glass in buildings and the deployment scenarios. Such use is expected to differ </a:t>
            </a:r>
            <a:r>
              <a:rPr lang="en-US" altLang="zh-CN" sz="2000" dirty="0" smtClean="0">
                <a:solidFill>
                  <a:srgbClr val="FF0000"/>
                </a:solidFill>
              </a:rPr>
              <a:t>in</a:t>
            </a:r>
            <a:r>
              <a:rPr lang="en-US" altLang="zh-CN" sz="2000" dirty="0" smtClean="0"/>
              <a:t> different markets and regions of the world </a:t>
            </a:r>
            <a:r>
              <a:rPr lang="en-US" altLang="zh-CN" sz="2000" dirty="0" smtClean="0">
                <a:solidFill>
                  <a:schemeClr val="accent1"/>
                </a:solidFill>
              </a:rPr>
              <a:t>and also may increase </a:t>
            </a:r>
            <a:r>
              <a:rPr lang="en-US" altLang="zh-CN" sz="2000" dirty="0">
                <a:solidFill>
                  <a:schemeClr val="accent1"/>
                </a:solidFill>
              </a:rPr>
              <a:t>over </a:t>
            </a:r>
            <a:r>
              <a:rPr lang="en-US" altLang="zh-CN" sz="2000" dirty="0" smtClean="0">
                <a:solidFill>
                  <a:schemeClr val="accent1"/>
                </a:solidFill>
              </a:rPr>
              <a:t>years to </a:t>
            </a:r>
            <a:r>
              <a:rPr lang="en-US" altLang="zh-CN" sz="2000" dirty="0">
                <a:solidFill>
                  <a:schemeClr val="accent1"/>
                </a:solidFill>
              </a:rPr>
              <a:t>new regulations and energy saving </a:t>
            </a:r>
            <a:r>
              <a:rPr lang="en-US" altLang="zh-CN" sz="2000" dirty="0" smtClean="0">
                <a:solidFill>
                  <a:schemeClr val="accent1"/>
                </a:solidFill>
              </a:rPr>
              <a:t>initiatives</a:t>
            </a:r>
            <a:r>
              <a:rPr lang="en-US" altLang="zh-CN" sz="2000" dirty="0" smtClean="0"/>
              <a:t>. Furthermore, the use of such high-loss glass currently appears to be more predominant in commercial buildings than in residential buildings in some regions of the world. </a:t>
            </a:r>
          </a:p>
          <a:p>
            <a:pPr lvl="1" fontAlgn="auto">
              <a:defRPr/>
            </a:pPr>
            <a:r>
              <a:rPr lang="en-US" altLang="zh-CN" sz="2000" dirty="0" smtClean="0">
                <a:solidFill>
                  <a:schemeClr val="accent1"/>
                </a:solidFill>
              </a:rPr>
              <a:t>To be included as a footnote: One example survey for the US market can be found in [</a:t>
            </a:r>
            <a:r>
              <a:rPr lang="en-US" altLang="zh-CN" sz="2000" dirty="0" err="1" smtClean="0">
                <a:solidFill>
                  <a:schemeClr val="accent1"/>
                </a:solidFill>
              </a:rPr>
              <a:t>straightpath</a:t>
            </a:r>
            <a:r>
              <a:rPr lang="en-US" altLang="zh-CN" sz="2000" dirty="0" smtClean="0">
                <a:solidFill>
                  <a:schemeClr val="accent1"/>
                </a:solidFill>
              </a:rPr>
              <a:t> </a:t>
            </a:r>
            <a:r>
              <a:rPr lang="en-US" altLang="zh-CN" sz="2000" dirty="0" err="1" smtClean="0">
                <a:solidFill>
                  <a:schemeClr val="accent1"/>
                </a:solidFill>
              </a:rPr>
              <a:t>tdoc</a:t>
            </a:r>
            <a:r>
              <a:rPr lang="en-US" altLang="zh-CN" sz="2000" dirty="0" smtClean="0">
                <a:solidFill>
                  <a:schemeClr val="accent1"/>
                </a:solidFill>
              </a:rPr>
              <a:t>]. The survey does not necessarily be representative for all the scenarios. Other ratios outside of the survey should not be precluded.  </a:t>
            </a:r>
          </a:p>
        </p:txBody>
      </p:sp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10148</TotalTime>
  <Words>325</Words>
  <Application>Microsoft Office PowerPoint</Application>
  <PresentationFormat>全屏显示(4:3)</PresentationFormat>
  <Paragraphs>16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標準デザイン</vt:lpstr>
      <vt:lpstr>WF on Composition of O2I penetration loss models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y00189239</cp:lastModifiedBy>
  <cp:revision>569</cp:revision>
  <cp:lastPrinted>2016-02-02T02:05:25Z</cp:lastPrinted>
  <dcterms:created xsi:type="dcterms:W3CDTF">2008-05-20T02:15:22Z</dcterms:created>
  <dcterms:modified xsi:type="dcterms:W3CDTF">2016-05-26T02:53:59Z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(3)EP8veREXVrzTtaVrFL2fAbYUrr2/gbYTu75Ps36L34sO7VoyJ/ChT2U80veF80GQX6SZsLLO
RmR5DkLhlKkG1Rs0Q1IqNzqRN/C5ns03igtlyBrnHCfB1Ojc6yWN7i4mUdybg2RULgmHgBMC
wgELXV6BMvA6W24SOEncNZh27u2Mh0fMTU7ztRasbafuNV83iUoIAmaA32OsvLfewTZs8UOr
n8nV99h5Xg/kFbjXXI</vt:lpwstr>
  </property>
  <property fmtid="{D5CDD505-2E9C-101B-9397-08002B2CF9AE}" pid="6" name="_2015_ms_pID_7253431">
    <vt:lpwstr>xGwNyuDvOUCUzxbYsXuw76545izSPiz0LTnjB95O66vm7tngUxgHBT
ZftgScQmJ4KuQEWAmeZ3qPLK8Tzpcjkw53ThXqpQsmQk94ZGWk/e1F7q38L3KDe8J8DVFY6L
90P1kL4jBXrsP89nDlr5DA31lHXXugNJYk/Lm8DOvRBVUS8wuN4Mn/uu9BOuWyZIGNgwpc9a
OQz5522UujjMhRi08P0kPVCKjfJ/QSGOTE+P</vt:lpwstr>
  </property>
  <property fmtid="{D5CDD505-2E9C-101B-9397-08002B2CF9AE}" pid="7" name="_2015_ms_pID_7253432">
    <vt:lpwstr>r6eMizeyYAU/leW5Pu4ETRLdWv7KguDywD1O
p9X58a1HoCU8CYnztc0Xhbl+55/RXYd4CaOomFRtd4cs8Wub8TugbPQnq7uZZ95ZbWTRHxc+
+dm+WGDNuFzUPcozNgz1Sg==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1463898718</vt:lpwstr>
  </property>
</Properties>
</file>