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4E67F6-721C-48DB-9C37-FCE84AB88D0C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463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4E67F6-721C-48DB-9C37-FCE84AB88D0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4634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4E67F6-721C-48DB-9C37-FCE84AB88D0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4634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692527"/>
            <a:ext cx="8305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			</a:t>
            </a:r>
            <a:r>
              <a:rPr lang="en-GB" sz="2400" b="1" i="1" dirty="0" smtClean="0"/>
              <a:t>R1-16</a:t>
            </a:r>
            <a:r>
              <a:rPr lang="en-US" sz="2400" b="1" i="1" dirty="0" smtClean="0"/>
              <a:t>5447</a:t>
            </a:r>
            <a:endParaRPr lang="en-US" sz="2400" dirty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  <a:endParaRPr lang="en-US" sz="2400" b="1" dirty="0"/>
          </a:p>
          <a:p>
            <a:r>
              <a:rPr lang="en-US" sz="2400" b="1" dirty="0"/>
              <a:t> </a:t>
            </a:r>
            <a:endParaRPr lang="en-US" sz="2400" b="1" dirty="0" smtClean="0"/>
          </a:p>
          <a:p>
            <a:endParaRPr lang="en-US" sz="2400" b="1" dirty="0"/>
          </a:p>
          <a:p>
            <a:endParaRPr lang="en-US" sz="2400" b="1" dirty="0"/>
          </a:p>
          <a:p>
            <a:r>
              <a:rPr lang="en-US" sz="2400" b="1" dirty="0"/>
              <a:t> </a:t>
            </a:r>
          </a:p>
          <a:p>
            <a:r>
              <a:rPr lang="en-US" sz="2800" b="1" dirty="0"/>
              <a:t>Agenda item:</a:t>
            </a:r>
            <a:r>
              <a:rPr lang="en-US" sz="2800" dirty="0"/>
              <a:t>	</a:t>
            </a:r>
            <a:r>
              <a:rPr lang="en-US" sz="2800" dirty="0" smtClean="0"/>
              <a:t>6.2.3</a:t>
            </a:r>
            <a:endParaRPr lang="en-US" sz="2800" dirty="0"/>
          </a:p>
          <a:p>
            <a:r>
              <a:rPr lang="en-US" sz="2800" b="1" dirty="0" smtClean="0"/>
              <a:t>Source: 		</a:t>
            </a:r>
            <a:r>
              <a:rPr lang="en-US" sz="2800" dirty="0" smtClean="0"/>
              <a:t>Samsung, Nokia, CATT</a:t>
            </a:r>
          </a:p>
          <a:p>
            <a:r>
              <a:rPr lang="en-US" sz="2800" b="1" dirty="0" smtClean="0"/>
              <a:t>Title: 	</a:t>
            </a:r>
            <a:r>
              <a:rPr lang="en-US" sz="2800" dirty="0" smtClean="0"/>
              <a:t> 		Proposed work plan for RAN1#85</a:t>
            </a:r>
          </a:p>
          <a:p>
            <a:r>
              <a:rPr lang="en-US" sz="2800" b="1" dirty="0" smtClean="0"/>
              <a:t>Document </a:t>
            </a:r>
            <a:r>
              <a:rPr lang="en-US" sz="2800" b="1" dirty="0"/>
              <a:t>for:</a:t>
            </a:r>
            <a:r>
              <a:rPr lang="en-US" sz="2800" dirty="0"/>
              <a:t>	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25760"/>
            <a:ext cx="5976664" cy="422920"/>
          </a:xfrm>
        </p:spPr>
        <p:txBody>
          <a:bodyPr>
            <a:noAutofit/>
          </a:bodyPr>
          <a:lstStyle/>
          <a:p>
            <a:pPr algn="l"/>
            <a:r>
              <a:rPr lang="en-US" altLang="ko-KR" sz="3200" b="1" dirty="0" smtClean="0"/>
              <a:t>Work plan [R1-162390]</a:t>
            </a:r>
            <a:endParaRPr lang="ko-KR" altLang="en-US" sz="32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262312"/>
              </p:ext>
            </p:extLst>
          </p:nvPr>
        </p:nvGraphicFramePr>
        <p:xfrm>
          <a:off x="107504" y="762000"/>
          <a:ext cx="8856984" cy="404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1008856"/>
                <a:gridCol w="914400"/>
                <a:gridCol w="838200"/>
                <a:gridCol w="838200"/>
                <a:gridCol w="914400"/>
                <a:gridCol w="838200"/>
                <a:gridCol w="13444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Item</a:t>
                      </a:r>
                      <a:endParaRPr lang="ko-KR" alt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Spec impact</a:t>
                      </a:r>
                      <a:endParaRPr lang="ko-KR" alt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RAN1#84b</a:t>
                      </a:r>
                    </a:p>
                    <a:p>
                      <a:r>
                        <a:rPr lang="en-US" altLang="ko-KR" sz="1200" noProof="0" dirty="0" smtClean="0"/>
                        <a:t>(3TU)</a:t>
                      </a:r>
                    </a:p>
                    <a:p>
                      <a:r>
                        <a:rPr lang="en-US" altLang="ko-KR" sz="1200" noProof="0" dirty="0" smtClean="0"/>
                        <a:t>2016-04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RAN1#85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(3TU)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2016-05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RAN1#86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(3TU)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2016-08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RAN1#86b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(4TU)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2016-10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RAN1#87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(4TU)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2016-11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RAN1#88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(4TU)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/>
                        <a:t>2017-02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NP CSI-RS {20, 24, 28, 32}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High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algn="ctr"/>
                      <a:endParaRPr lang="en-US" altLang="ko-KR" sz="1200" noProof="0" dirty="0" smtClean="0"/>
                    </a:p>
                    <a:p>
                      <a:pPr algn="ctr"/>
                      <a:r>
                        <a:rPr lang="en-US" altLang="ko-KR" sz="1200" noProof="0" dirty="0" smtClean="0"/>
                        <a:t>Clean up, remaining (minor) open issues</a:t>
                      </a:r>
                    </a:p>
                    <a:p>
                      <a:pPr algn="ctr"/>
                      <a:endParaRPr lang="en-US" altLang="ko-KR" sz="1200" noProof="0" dirty="0" smtClean="0"/>
                    </a:p>
                    <a:p>
                      <a:pPr algn="ctr"/>
                      <a:r>
                        <a:rPr lang="en-US" altLang="ko-KR" sz="1200" b="1" u="sng" noProof="0" dirty="0" smtClean="0">
                          <a:solidFill>
                            <a:srgbClr val="FF0000"/>
                          </a:solidFill>
                        </a:rPr>
                        <a:t>Note</a:t>
                      </a:r>
                      <a:r>
                        <a:rPr lang="en-US" altLang="ko-KR" sz="1200" b="1" noProof="0" dirty="0" smtClean="0">
                          <a:solidFill>
                            <a:srgbClr val="FF0000"/>
                          </a:solidFill>
                        </a:rPr>
                        <a:t>: RAN2 work is</a:t>
                      </a:r>
                      <a:r>
                        <a:rPr lang="ko-KR" altLang="en-US" sz="1200" b="1" baseline="0" noProof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sz="1200" b="1" baseline="0" noProof="0" dirty="0" smtClean="0">
                          <a:solidFill>
                            <a:srgbClr val="FF0000"/>
                          </a:solidFill>
                        </a:rPr>
                        <a:t>to </a:t>
                      </a:r>
                      <a:r>
                        <a:rPr lang="en-US" altLang="ko-KR" sz="1200" b="1" noProof="0" dirty="0" smtClean="0">
                          <a:solidFill>
                            <a:srgbClr val="FF0000"/>
                          </a:solidFill>
                        </a:rPr>
                        <a:t>be</a:t>
                      </a:r>
                      <a:r>
                        <a:rPr lang="ko-KR" altLang="en-US" sz="1200" b="1" baseline="0" noProof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sz="1200" b="1" baseline="0" noProof="0" dirty="0" smtClean="0">
                          <a:solidFill>
                            <a:srgbClr val="FF0000"/>
                          </a:solidFill>
                        </a:rPr>
                        <a:t>concluded here</a:t>
                      </a:r>
                      <a:endParaRPr lang="ko-KR" altLang="en-US" sz="1200" b="1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BF CSI-RS (UE-specific)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High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4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400" b="1" noProof="0" dirty="0" smtClean="0"/>
                        <a:t>UL DMRS (*)</a:t>
                      </a:r>
                      <a:endParaRPr lang="ko-KR" altLang="en-US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Low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>
                          <a:solidFill>
                            <a:srgbClr val="3333FF"/>
                          </a:solidFill>
                        </a:rPr>
                        <a:t>+</a:t>
                      </a:r>
                      <a:endParaRPr lang="ko-KR" altLang="en-US" sz="1200" b="1" noProof="0" dirty="0">
                        <a:solidFill>
                          <a:srgbClr val="3333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>
                          <a:solidFill>
                            <a:srgbClr val="3333FF"/>
                          </a:solidFill>
                        </a:rPr>
                        <a:t>+</a:t>
                      </a:r>
                      <a:endParaRPr lang="ko-KR" altLang="en-US" sz="1200" b="1" noProof="0" dirty="0">
                        <a:solidFill>
                          <a:srgbClr val="3333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2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4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NP CSI-RS CB extension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Low to medium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4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Hybrid CSI feedback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Medium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4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400" b="1" noProof="0" dirty="0" smtClean="0"/>
                        <a:t>Advanced CSI feedback</a:t>
                      </a:r>
                      <a:r>
                        <a:rPr lang="ko-KR" altLang="en-US" sz="1400" b="1" baseline="0" noProof="0" dirty="0" smtClean="0"/>
                        <a:t> </a:t>
                      </a:r>
                      <a:r>
                        <a:rPr lang="en-US" altLang="ko-KR" sz="1400" b="1" baseline="0" noProof="0" dirty="0" smtClean="0"/>
                        <a:t>&amp; interference measurement (*)</a:t>
                      </a:r>
                      <a:endParaRPr lang="ko-KR" altLang="en-US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Medium</a:t>
                      </a:r>
                      <a:r>
                        <a:rPr lang="en-US" altLang="ko-KR" sz="1200" baseline="0" noProof="0" dirty="0" smtClean="0"/>
                        <a:t> to h</a:t>
                      </a:r>
                      <a:r>
                        <a:rPr lang="en-US" altLang="ko-KR" sz="1200" noProof="0" dirty="0" smtClean="0"/>
                        <a:t>igh (2</a:t>
                      </a:r>
                      <a:r>
                        <a:rPr lang="en-US" altLang="ko-KR" sz="1200" baseline="30000" noProof="0" dirty="0" smtClean="0"/>
                        <a:t>nd</a:t>
                      </a:r>
                      <a:r>
                        <a:rPr lang="ko-KR" altLang="en-US" sz="1200" noProof="0" dirty="0" smtClean="0"/>
                        <a:t> </a:t>
                      </a:r>
                      <a:r>
                        <a:rPr lang="en-US" altLang="ko-KR" sz="1200" noProof="0" dirty="0" smtClean="0"/>
                        <a:t>pr.)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>
                          <a:solidFill>
                            <a:srgbClr val="3333FF"/>
                          </a:solidFill>
                        </a:rPr>
                        <a:t>+</a:t>
                      </a:r>
                      <a:endParaRPr lang="ko-KR" altLang="en-US" sz="1200" b="1" noProof="0" dirty="0">
                        <a:solidFill>
                          <a:srgbClr val="3333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>
                          <a:solidFill>
                            <a:srgbClr val="3333FF"/>
                          </a:solidFill>
                        </a:rPr>
                        <a:t>+</a:t>
                      </a:r>
                      <a:endParaRPr lang="ko-KR" altLang="en-US" sz="1200" b="1" noProof="0" dirty="0">
                        <a:solidFill>
                          <a:srgbClr val="3333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400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400" b="1" noProof="0" dirty="0" smtClean="0"/>
                        <a:t>DMRS-based open/semi-open</a:t>
                      </a:r>
                      <a:r>
                        <a:rPr lang="ko-KR" altLang="en-US" sz="1400" b="1" baseline="0" noProof="0" dirty="0" smtClean="0"/>
                        <a:t> </a:t>
                      </a:r>
                      <a:r>
                        <a:rPr lang="en-US" altLang="ko-KR" sz="1400" b="1" baseline="0" noProof="0" dirty="0" smtClean="0"/>
                        <a:t>(transmission scheme, CSI feedback) (*)</a:t>
                      </a:r>
                      <a:endParaRPr lang="ko-KR" altLang="en-US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/>
                        <a:t>Medium</a:t>
                      </a:r>
                      <a:r>
                        <a:rPr lang="ko-KR" altLang="en-US" sz="1200" baseline="0" noProof="0" dirty="0" smtClean="0"/>
                        <a:t> </a:t>
                      </a:r>
                      <a:r>
                        <a:rPr lang="en-US" altLang="ko-KR" sz="1200" baseline="0" noProof="0" dirty="0" smtClean="0"/>
                        <a:t>to </a:t>
                      </a:r>
                      <a:r>
                        <a:rPr lang="en-US" altLang="ko-KR" sz="1200" noProof="0" dirty="0" smtClean="0"/>
                        <a:t>High</a:t>
                      </a:r>
                      <a:endParaRPr lang="ko-KR" altLang="en-US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>
                          <a:solidFill>
                            <a:srgbClr val="3333FF"/>
                          </a:solidFill>
                        </a:rPr>
                        <a:t>+</a:t>
                      </a:r>
                      <a:endParaRPr lang="ko-KR" altLang="en-US" sz="1200" b="1" noProof="0" dirty="0">
                        <a:solidFill>
                          <a:srgbClr val="3333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>
                          <a:solidFill>
                            <a:srgbClr val="3333FF"/>
                          </a:solidFill>
                        </a:rPr>
                        <a:t>+</a:t>
                      </a:r>
                      <a:endParaRPr lang="ko-KR" altLang="en-US" sz="1200" b="1" noProof="0" dirty="0">
                        <a:solidFill>
                          <a:srgbClr val="3333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b="1" noProof="0" dirty="0" smtClean="0"/>
                        <a:t>x</a:t>
                      </a:r>
                      <a:endParaRPr lang="ko-KR" altLang="en-US" sz="1200" b="1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400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34000" y="304800"/>
            <a:ext cx="3181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(*) Evaluate and, if needed, specify</a:t>
            </a:r>
          </a:p>
          <a:p>
            <a:r>
              <a:rPr lang="en-US" sz="1200" b="1" dirty="0" smtClean="0"/>
              <a:t>x</a:t>
            </a:r>
            <a:r>
              <a:rPr lang="en-US" sz="1200" dirty="0" smtClean="0"/>
              <a:t>  </a:t>
            </a:r>
            <a:r>
              <a:rPr lang="en-US" sz="1200" i="1" dirty="0" smtClean="0"/>
              <a:t>Specification work</a:t>
            </a:r>
            <a:r>
              <a:rPr lang="en-US" sz="1200" dirty="0" smtClean="0"/>
              <a:t>	</a:t>
            </a:r>
            <a:r>
              <a:rPr lang="en-US" sz="1200" b="1" dirty="0" smtClean="0">
                <a:solidFill>
                  <a:srgbClr val="3333FF"/>
                </a:solidFill>
              </a:rPr>
              <a:t>+</a:t>
            </a:r>
            <a:r>
              <a:rPr lang="en-US" sz="1200" dirty="0" smtClean="0"/>
              <a:t>  </a:t>
            </a:r>
            <a:r>
              <a:rPr lang="en-US" sz="1200" i="1" dirty="0" smtClean="0"/>
              <a:t>Evaluation work</a:t>
            </a:r>
          </a:p>
        </p:txBody>
      </p:sp>
      <p:sp>
        <p:nvSpPr>
          <p:cNvPr id="9" name="Rectangle 8"/>
          <p:cNvSpPr/>
          <p:nvPr/>
        </p:nvSpPr>
        <p:spPr>
          <a:xfrm>
            <a:off x="152400" y="5248870"/>
            <a:ext cx="8839200" cy="92333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85750" indent="-285750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 smtClean="0"/>
              <a:t>For 3 items with “</a:t>
            </a:r>
            <a:r>
              <a:rPr lang="en-US" sz="1600" i="1" dirty="0" smtClean="0"/>
              <a:t>evaluate and, if needed, specify</a:t>
            </a:r>
            <a:r>
              <a:rPr lang="en-US" sz="1600" dirty="0" smtClean="0"/>
              <a:t>”, spend the first 2 meetings for evaluation</a:t>
            </a:r>
          </a:p>
          <a:p>
            <a:pPr marL="742950" lvl="1" indent="-285750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/>
              <a:t>Decide evaluation (including simulation when applicable) assumptions in RAN1#84b</a:t>
            </a:r>
          </a:p>
          <a:p>
            <a:pPr marL="742950" lvl="1" indent="-285750" hangingPunct="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/>
              <a:t>Decide </a:t>
            </a:r>
            <a:r>
              <a:rPr lang="en-US" sz="1400" u="sng" dirty="0" smtClean="0">
                <a:solidFill>
                  <a:srgbClr val="FF0000"/>
                </a:solidFill>
              </a:rPr>
              <a:t>before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en-US" sz="1400" dirty="0" smtClean="0"/>
              <a:t>RAN1#86 if specification work is needed </a:t>
            </a:r>
            <a:r>
              <a:rPr lang="en-US" sz="1400" dirty="0" smtClean="0">
                <a:sym typeface="Wingdings" panose="05000000000000000000" pitchFamily="2" charset="2"/>
              </a:rPr>
              <a:t> </a:t>
            </a:r>
            <a:r>
              <a:rPr lang="en-US" sz="1400" b="1" dirty="0" smtClean="0">
                <a:sym typeface="Wingdings" panose="05000000000000000000" pitchFamily="2" charset="2"/>
              </a:rPr>
              <a:t>If yes</a:t>
            </a:r>
            <a:r>
              <a:rPr lang="en-US" sz="1400" dirty="0" smtClean="0">
                <a:sym typeface="Wingdings" panose="05000000000000000000" pitchFamily="2" charset="2"/>
              </a:rPr>
              <a:t>, decide on the scope of specification works</a:t>
            </a:r>
            <a:endParaRPr lang="en-US" sz="1400" dirty="0" smtClean="0"/>
          </a:p>
        </p:txBody>
      </p:sp>
      <p:sp>
        <p:nvSpPr>
          <p:cNvPr id="3" name="Oval 2"/>
          <p:cNvSpPr/>
          <p:nvPr/>
        </p:nvSpPr>
        <p:spPr>
          <a:xfrm>
            <a:off x="4267200" y="2133600"/>
            <a:ext cx="6858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67200" y="3276600"/>
            <a:ext cx="685800" cy="1219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2743200" y="2514600"/>
            <a:ext cx="1866900" cy="27342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endCxn id="9" idx="0"/>
          </p:cNvCxnSpPr>
          <p:nvPr/>
        </p:nvCxnSpPr>
        <p:spPr>
          <a:xfrm flipH="1">
            <a:off x="4572000" y="4495800"/>
            <a:ext cx="38100" cy="7530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275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76200"/>
            <a:ext cx="8439472" cy="422920"/>
          </a:xfrm>
        </p:spPr>
        <p:txBody>
          <a:bodyPr>
            <a:noAutofit/>
          </a:bodyPr>
          <a:lstStyle/>
          <a:p>
            <a:pPr algn="l"/>
            <a:r>
              <a:rPr lang="en-US" altLang="ko-KR" sz="2800" b="1" dirty="0" smtClean="0"/>
              <a:t>Summary from submitted contributions to RAN1#85</a:t>
            </a:r>
            <a:endParaRPr lang="ko-KR" altLang="en-US" sz="2800" b="1" dirty="0"/>
          </a:p>
        </p:txBody>
      </p:sp>
      <p:sp>
        <p:nvSpPr>
          <p:cNvPr id="9" name="Rectangle 8"/>
          <p:cNvSpPr/>
          <p:nvPr/>
        </p:nvSpPr>
        <p:spPr>
          <a:xfrm>
            <a:off x="152400" y="533400"/>
            <a:ext cx="8839200" cy="6247864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sz="1600" b="1" dirty="0" smtClean="0"/>
              <a:t>UL DMRS enhancement:</a:t>
            </a:r>
            <a:endParaRPr lang="en-US" sz="1600" b="1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3 </a:t>
            </a:r>
            <a:r>
              <a:rPr lang="en-US" sz="1600" dirty="0"/>
              <a:t>companies with simulation results: </a:t>
            </a:r>
            <a:r>
              <a:rPr lang="en-US" sz="1600" dirty="0" smtClean="0"/>
              <a:t>3 </a:t>
            </a:r>
            <a:r>
              <a:rPr lang="en-US" sz="1600" dirty="0"/>
              <a:t>SLS </a:t>
            </a:r>
            <a:r>
              <a:rPr lang="en-US" sz="1600" dirty="0" smtClean="0"/>
              <a:t>(</a:t>
            </a:r>
            <a:r>
              <a:rPr lang="en-US" sz="1600" dirty="0"/>
              <a:t>2</a:t>
            </a:r>
            <a:r>
              <a:rPr lang="en-US" sz="1600" dirty="0" smtClean="0"/>
              <a:t> </a:t>
            </a:r>
            <a:r>
              <a:rPr lang="en-US" sz="1600" dirty="0"/>
              <a:t>showing gain, the other one showing no gain) and 1 LLS (no </a:t>
            </a:r>
            <a:r>
              <a:rPr lang="en-US" sz="1600" dirty="0" smtClean="0"/>
              <a:t>gain)</a:t>
            </a:r>
            <a:endParaRPr lang="en-US" sz="16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/>
              <a:t>3</a:t>
            </a:r>
            <a:r>
              <a:rPr lang="en-US" sz="1600" dirty="0" smtClean="0"/>
              <a:t> </a:t>
            </a:r>
            <a:r>
              <a:rPr lang="en-US" sz="1600" dirty="0"/>
              <a:t>companies strong supports, </a:t>
            </a:r>
            <a:r>
              <a:rPr lang="en-US" sz="1600" dirty="0" smtClean="0"/>
              <a:t>3 </a:t>
            </a:r>
            <a:r>
              <a:rPr lang="en-US" sz="1600" dirty="0"/>
              <a:t>companies </a:t>
            </a:r>
            <a:r>
              <a:rPr lang="en-US" sz="1600" dirty="0" smtClean="0"/>
              <a:t>conditional </a:t>
            </a:r>
            <a:r>
              <a:rPr lang="en-US" sz="1600" dirty="0" smtClean="0"/>
              <a:t>supports</a:t>
            </a:r>
            <a:endParaRPr lang="en-US" sz="16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5 </a:t>
            </a:r>
            <a:r>
              <a:rPr lang="en-US" sz="1600" dirty="0"/>
              <a:t>companies </a:t>
            </a:r>
            <a:r>
              <a:rPr lang="en-US" sz="1600" dirty="0" smtClean="0"/>
              <a:t>neutral</a:t>
            </a:r>
            <a:endParaRPr lang="en-US" sz="16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2 candidate </a:t>
            </a:r>
            <a:r>
              <a:rPr lang="en-US" sz="1600" dirty="0"/>
              <a:t>schemes: </a:t>
            </a:r>
            <a:r>
              <a:rPr lang="en-US" sz="1600" dirty="0" smtClean="0"/>
              <a:t>IFDMA (</a:t>
            </a:r>
            <a:r>
              <a:rPr lang="en-US" sz="1600" i="1" dirty="0" smtClean="0"/>
              <a:t>majority</a:t>
            </a:r>
            <a:r>
              <a:rPr lang="en-US" sz="1600" dirty="0" smtClean="0"/>
              <a:t>), </a:t>
            </a:r>
            <a:r>
              <a:rPr lang="en-US" sz="1600" dirty="0"/>
              <a:t>DMRS </a:t>
            </a:r>
            <a:r>
              <a:rPr lang="en-US" sz="1600" dirty="0" smtClean="0"/>
              <a:t>sequence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sz="1600" b="1" dirty="0" smtClean="0"/>
              <a:t>Advanced CSI feedback + IM: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8 </a:t>
            </a:r>
            <a:r>
              <a:rPr lang="en-US" sz="1600" dirty="0"/>
              <a:t>companies with </a:t>
            </a:r>
            <a:r>
              <a:rPr lang="en-US" sz="1600" dirty="0" smtClean="0"/>
              <a:t>simulation </a:t>
            </a:r>
            <a:r>
              <a:rPr lang="en-US" sz="1600" dirty="0"/>
              <a:t>results: 10 sets of SLS (all showing gain) 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9 </a:t>
            </a:r>
            <a:r>
              <a:rPr lang="en-US" sz="1600" dirty="0"/>
              <a:t>companies strong </a:t>
            </a:r>
            <a:r>
              <a:rPr lang="en-US" sz="1600" dirty="0" smtClean="0"/>
              <a:t>supports (some have multiple proposals)</a:t>
            </a:r>
            <a:endParaRPr lang="en-US" sz="16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No opposition</a:t>
            </a:r>
            <a:endParaRPr lang="en-US" sz="16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/>
              <a:t>5</a:t>
            </a:r>
            <a:r>
              <a:rPr lang="en-US" sz="1600" dirty="0" smtClean="0"/>
              <a:t> types of schemes </a:t>
            </a:r>
            <a:r>
              <a:rPr lang="en-US" sz="1600" dirty="0"/>
              <a:t>with </a:t>
            </a:r>
            <a:r>
              <a:rPr lang="en-US" sz="1600" dirty="0" smtClean="0"/>
              <a:t>SLS results – </a:t>
            </a:r>
            <a:r>
              <a:rPr lang="en-US" sz="1600" i="1" dirty="0"/>
              <a:t>majority</a:t>
            </a:r>
            <a:r>
              <a:rPr lang="en-US" sz="1600" dirty="0"/>
              <a:t> is </a:t>
            </a:r>
            <a:r>
              <a:rPr lang="en-US" sz="1600" dirty="0" smtClean="0"/>
              <a:t>LC-CB (linear combination codebook) based </a:t>
            </a:r>
            <a:endParaRPr lang="en-US" sz="1600" dirty="0"/>
          </a:p>
          <a:p>
            <a:pPr marL="1200150" lvl="2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LC-CB based implicit feedback (6 companies)</a:t>
            </a:r>
            <a:endParaRPr lang="en-US" sz="1600" dirty="0"/>
          </a:p>
          <a:p>
            <a:pPr marL="1200150" lvl="2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LC-CB based explicit feedback (3 companies)</a:t>
            </a:r>
          </a:p>
          <a:p>
            <a:pPr marL="1200150" lvl="2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Other explicit feedback schemes (2 companies): hybrid  CSI-RS + covariance matrix, BF CSI-RS + quantized feedback</a:t>
            </a:r>
          </a:p>
          <a:p>
            <a:pPr marL="1200150" lvl="2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Class </a:t>
            </a:r>
            <a:r>
              <a:rPr lang="en-US" sz="1600" dirty="0"/>
              <a:t>A W1 enhancement (</a:t>
            </a:r>
            <a:r>
              <a:rPr lang="en-US" sz="1600" dirty="0" smtClean="0"/>
              <a:t>1 company)</a:t>
            </a:r>
            <a:endParaRPr lang="en-US" sz="1600" dirty="0"/>
          </a:p>
          <a:p>
            <a:pPr marL="1200150" lvl="2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Analog </a:t>
            </a:r>
            <a:r>
              <a:rPr lang="en-US" sz="1600" dirty="0"/>
              <a:t>feedback (</a:t>
            </a:r>
            <a:r>
              <a:rPr lang="en-US" sz="1600" dirty="0" smtClean="0"/>
              <a:t>1 company)</a:t>
            </a:r>
            <a:endParaRPr lang="en-US" sz="16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Other proposed </a:t>
            </a:r>
            <a:r>
              <a:rPr lang="en-US" sz="1600" dirty="0"/>
              <a:t>schemes (no </a:t>
            </a:r>
            <a:r>
              <a:rPr lang="en-US" sz="1600" dirty="0" smtClean="0"/>
              <a:t>SLS results</a:t>
            </a:r>
            <a:r>
              <a:rPr lang="en-US" sz="1600" dirty="0"/>
              <a:t>): MU-CSI (4), </a:t>
            </a:r>
            <a:r>
              <a:rPr lang="en-US" sz="1600" dirty="0" smtClean="0"/>
              <a:t>enhanced IMR </a:t>
            </a:r>
            <a:r>
              <a:rPr lang="en-US" sz="1600" dirty="0"/>
              <a:t>(8) </a:t>
            </a:r>
            <a:endParaRPr lang="en-US" sz="1600" dirty="0" smtClean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sz="1600" b="1" dirty="0" smtClean="0"/>
              <a:t>DMRS-based open-loop/semi-open-loop: 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9 </a:t>
            </a:r>
            <a:r>
              <a:rPr lang="en-US" sz="1600" dirty="0"/>
              <a:t>companies with simulation results: 4 SLS (3 showing gain, 1 showing no gain) and 5 LLS (all showing </a:t>
            </a:r>
            <a:r>
              <a:rPr lang="en-US" sz="1600" dirty="0" smtClean="0"/>
              <a:t>gain)</a:t>
            </a:r>
            <a:endParaRPr lang="en-US" sz="16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10 </a:t>
            </a:r>
            <a:r>
              <a:rPr lang="en-US" sz="1600" dirty="0"/>
              <a:t>companies strong supports (1 company proposes CSI-only enhancement), 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1 </a:t>
            </a:r>
            <a:r>
              <a:rPr lang="en-US" sz="1600" dirty="0"/>
              <a:t>company </a:t>
            </a:r>
            <a:r>
              <a:rPr lang="en-US" sz="1600" dirty="0" smtClean="0"/>
              <a:t>negative</a:t>
            </a:r>
            <a:endParaRPr lang="en-US" sz="16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1600" dirty="0" smtClean="0"/>
              <a:t>3 candidate schemes</a:t>
            </a:r>
            <a:r>
              <a:rPr lang="en-US" sz="1600" dirty="0"/>
              <a:t>:  semi-OL (partial PMI) based (</a:t>
            </a:r>
            <a:r>
              <a:rPr lang="en-US" sz="1600" dirty="0" smtClean="0"/>
              <a:t>8 companies, </a:t>
            </a:r>
            <a:r>
              <a:rPr lang="en-US" sz="1600" i="1" dirty="0" smtClean="0"/>
              <a:t>majority</a:t>
            </a:r>
            <a:r>
              <a:rPr lang="en-US" sz="1600" dirty="0" smtClean="0"/>
              <a:t>), CRI </a:t>
            </a:r>
            <a:r>
              <a:rPr lang="en-US" sz="1600" dirty="0"/>
              <a:t>cycling (</a:t>
            </a:r>
            <a:r>
              <a:rPr lang="en-US" sz="1600" dirty="0" smtClean="0"/>
              <a:t>1 company), LD-CDD-based </a:t>
            </a:r>
            <a:r>
              <a:rPr lang="en-US" sz="1600" dirty="0"/>
              <a:t>(</a:t>
            </a:r>
            <a:r>
              <a:rPr lang="en-US" sz="1600" dirty="0" smtClean="0"/>
              <a:t>1 company)</a:t>
            </a:r>
            <a:r>
              <a:rPr lang="en-US" sz="1600" dirty="0"/>
              <a:t>  </a:t>
            </a:r>
          </a:p>
        </p:txBody>
      </p:sp>
    </p:spTree>
    <p:extLst>
      <p:ext uri="{BB962C8B-B14F-4D97-AF65-F5344CB8AC3E}">
        <p14:creationId xmlns:p14="http://schemas.microsoft.com/office/powerpoint/2010/main" val="211739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458200" cy="609600"/>
          </a:xfrm>
        </p:spPr>
        <p:txBody>
          <a:bodyPr>
            <a:noAutofit/>
          </a:bodyPr>
          <a:lstStyle/>
          <a:p>
            <a:pPr algn="l"/>
            <a:r>
              <a:rPr lang="en-US" altLang="ko-KR" b="1" dirty="0" smtClean="0"/>
              <a:t>Proposed action items for RAN1#85</a:t>
            </a:r>
            <a:endParaRPr lang="ko-KR" alt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457200" y="1143000"/>
            <a:ext cx="8153400" cy="4770537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sz="3200" dirty="0" smtClean="0"/>
              <a:t>RAN1 to conclude on the three “</a:t>
            </a:r>
            <a:r>
              <a:rPr lang="en-US" sz="3200" i="1" dirty="0" smtClean="0"/>
              <a:t>evaluate and, if needed, specify</a:t>
            </a:r>
            <a:r>
              <a:rPr lang="en-US" sz="3200" dirty="0" smtClean="0"/>
              <a:t>” items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sz="3200" dirty="0" smtClean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sz="3200" dirty="0" smtClean="0"/>
              <a:t>Decide for each of the three items: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2800" dirty="0" smtClean="0"/>
              <a:t>whether to specify or not to specify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2800" dirty="0"/>
              <a:t>i</a:t>
            </a:r>
            <a:r>
              <a:rPr lang="en-US" sz="2800" dirty="0" smtClean="0"/>
              <a:t>f RAN1 decides to specify, decide the scope of specification work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sz="3200" dirty="0" smtClean="0"/>
              <a:t>Based on the decisions, update Rel.14 </a:t>
            </a:r>
            <a:r>
              <a:rPr lang="en-US" sz="3200" dirty="0" err="1" smtClean="0"/>
              <a:t>eFD</a:t>
            </a:r>
            <a:r>
              <a:rPr lang="en-US" sz="3200" dirty="0" smtClean="0"/>
              <a:t>-MIMO </a:t>
            </a:r>
            <a:r>
              <a:rPr lang="en-US" sz="3200" dirty="0" smtClean="0"/>
              <a:t>WID in RAN72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09991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501</Words>
  <Application>Microsoft Office PowerPoint</Application>
  <PresentationFormat>On-screen Show (4:3)</PresentationFormat>
  <Paragraphs>120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Work plan [R1-162390]</vt:lpstr>
      <vt:lpstr>Summary from submitted contributions to RAN1#85</vt:lpstr>
      <vt:lpstr>Proposed action items for RAN1#85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Eko Onggosanusi</cp:lastModifiedBy>
  <cp:revision>46</cp:revision>
  <dcterms:created xsi:type="dcterms:W3CDTF">2016-03-24T01:14:08Z</dcterms:created>
  <dcterms:modified xsi:type="dcterms:W3CDTF">2016-05-23T02:05:40Z</dcterms:modified>
</cp:coreProperties>
</file>