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28" autoAdjust="0"/>
    <p:restoredTop sz="88041" autoAdjust="0"/>
  </p:normalViewPr>
  <p:slideViewPr>
    <p:cSldViewPr snapToGrid="0">
      <p:cViewPr varScale="1">
        <p:scale>
          <a:sx n="102" d="100"/>
          <a:sy n="102" d="100"/>
        </p:scale>
        <p:origin x="-90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58505-42B9-4DDC-B00F-77664CA042C2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7F1AC-6E90-4983-BAB9-62D5E9DECC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2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861CB2-B6FC-437D-814C-7CFA51719FD4}" type="slidenum">
              <a:rPr lang="zh-CN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ko-KR" i="0" strike="noStrike" baseline="0" dirty="0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861CB2-B6FC-437D-814C-7CFA51719FD4}" type="slidenum">
              <a:rPr lang="zh-CN" altLang="en-US" smtClean="0"/>
              <a:pPr eaLnBrk="1" hangingPunct="1">
                <a:spcBef>
                  <a:spcPct val="0"/>
                </a:spcBef>
              </a:pPr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534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10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941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35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297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782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708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7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0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B62C2-CC25-4238-94DD-21FFD51DEBB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75B0A-1168-4532-9F09-7097538C6C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8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362465" y="1122363"/>
            <a:ext cx="8419070" cy="2387600"/>
          </a:xfrm>
        </p:spPr>
        <p:txBody>
          <a:bodyPr anchor="ctr">
            <a:normAutofit/>
          </a:bodyPr>
          <a:lstStyle/>
          <a:p>
            <a:r>
              <a:rPr lang="en-US" sz="3600" dirty="0">
                <a:latin typeface="+mn-lt"/>
              </a:rPr>
              <a:t>Way Forward on </a:t>
            </a:r>
            <a:r>
              <a:rPr lang="en-US" sz="3600" dirty="0" smtClean="0">
                <a:latin typeface="+mn-lt"/>
              </a:rPr>
              <a:t>Channel </a:t>
            </a:r>
            <a:r>
              <a:rPr lang="en-US" sz="3600" dirty="0">
                <a:latin typeface="+mn-lt"/>
              </a:rPr>
              <a:t>Coding Scheme </a:t>
            </a:r>
            <a:r>
              <a:rPr lang="en-US" sz="3600" dirty="0" smtClean="0">
                <a:latin typeface="+mn-lt"/>
              </a:rPr>
              <a:t/>
            </a:r>
            <a:br>
              <a:rPr lang="en-US" sz="3600" dirty="0" smtClean="0">
                <a:latin typeface="+mn-lt"/>
              </a:rPr>
            </a:br>
            <a:r>
              <a:rPr lang="en-US" sz="3600" dirty="0" smtClean="0">
                <a:latin typeface="+mn-lt"/>
              </a:rPr>
              <a:t>for </a:t>
            </a:r>
            <a:r>
              <a:rPr lang="en-US" sz="3600" dirty="0">
                <a:latin typeface="+mn-lt"/>
              </a:rPr>
              <a:t>5G New Radio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617838" y="4318730"/>
            <a:ext cx="7908324" cy="1655762"/>
          </a:xfrm>
        </p:spPr>
        <p:txBody>
          <a:bodyPr anchor="ctr">
            <a:normAutofit/>
          </a:bodyPr>
          <a:lstStyle/>
          <a:p>
            <a:r>
              <a:rPr lang="en-US" dirty="0" smtClean="0"/>
              <a:t>Samsung, Nokia, Qualcomm, ZTE, </a:t>
            </a:r>
            <a:r>
              <a:rPr lang="en-US" dirty="0" smtClean="0"/>
              <a:t>Intel, Huawei 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394954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#84bis meeting</a:t>
            </a:r>
            <a:endParaRPr kumimoji="1" lang="en-US" altLang="ja-JP" sz="20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000" dirty="0" smtClean="0"/>
              <a:t>Busan, Korea, 11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– 15</a:t>
            </a:r>
            <a:r>
              <a:rPr lang="en-US" altLang="zh-CN" sz="2000" baseline="30000" dirty="0" smtClean="0"/>
              <a:t>th</a:t>
            </a:r>
            <a:r>
              <a:rPr lang="en-US" altLang="zh-CN" sz="2000" dirty="0" smtClean="0"/>
              <a:t> April 2016</a:t>
            </a:r>
            <a:endParaRPr lang="zh-CN" altLang="zh-CN" sz="2000" dirty="0" smtClean="0"/>
          </a:p>
          <a:p>
            <a:r>
              <a:rPr kumimoji="1" lang="en-US" altLang="ja-JP" sz="20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0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lang="en-US" altLang="ko-KR" sz="2000" dirty="0"/>
              <a:t>8.1.6.1</a:t>
            </a:r>
            <a:endParaRPr kumimoji="1" lang="ja-JP" altLang="en-US" sz="20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7698693" y="185676"/>
            <a:ext cx="13163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 smtClean="0">
                <a:cs typeface="Times New Roman" pitchFamily="18" charset="0"/>
              </a:rPr>
              <a:t>R1-163662</a:t>
            </a:r>
            <a:endParaRPr lang="en-US" altLang="ko-KR" sz="20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170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pPr algn="ctr"/>
            <a:r>
              <a:rPr lang="en-US" altLang="zh-CN" sz="4000" b="1" dirty="0" smtClean="0">
                <a:latin typeface="+mn-lt"/>
              </a:rPr>
              <a:t>Background </a:t>
            </a:r>
            <a:r>
              <a:rPr lang="en-US" altLang="zh-CN" dirty="0" smtClean="0">
                <a:latin typeface="+mn-lt"/>
              </a:rPr>
              <a:t> </a:t>
            </a:r>
          </a:p>
        </p:txBody>
      </p:sp>
      <p:sp>
        <p:nvSpPr>
          <p:cNvPr id="3075" name="Rectangle 1027"/>
          <p:cNvSpPr>
            <a:spLocks noGrp="1"/>
          </p:cNvSpPr>
          <p:nvPr>
            <p:ph type="body" idx="1"/>
          </p:nvPr>
        </p:nvSpPr>
        <p:spPr>
          <a:xfrm>
            <a:off x="533400" y="990601"/>
            <a:ext cx="8305800" cy="5292754"/>
          </a:xfrm>
        </p:spPr>
        <p:txBody>
          <a:bodyPr>
            <a:normAutofit lnSpcReduction="10000"/>
          </a:bodyPr>
          <a:lstStyle/>
          <a:p>
            <a:r>
              <a:rPr lang="en-GB" altLang="ko-KR" sz="2000" dirty="0"/>
              <a:t>5G New air interface should support the following </a:t>
            </a:r>
            <a:r>
              <a:rPr lang="en-US" altLang="ko-KR" sz="2000" dirty="0"/>
              <a:t>families of usage scenarios </a:t>
            </a:r>
            <a:r>
              <a:rPr lang="en-GB" altLang="ko-KR" sz="2000" dirty="0"/>
              <a:t>as described in TR38.913 [1]</a:t>
            </a:r>
            <a:endParaRPr lang="en-GB" altLang="ko-KR" sz="20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1800" dirty="0" err="1"/>
              <a:t>eMBB</a:t>
            </a:r>
            <a:r>
              <a:rPr lang="en-GB" altLang="ko-KR" sz="1800" dirty="0"/>
              <a:t> (Enhanced Mobile Broadband)</a:t>
            </a:r>
            <a:endParaRPr lang="ko-KR" altLang="ko-KR" sz="18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1800" dirty="0" err="1"/>
              <a:t>mMTC</a:t>
            </a:r>
            <a:r>
              <a:rPr lang="en-GB" altLang="ko-KR" sz="1800" dirty="0"/>
              <a:t> (Massive Machine Type Communications)</a:t>
            </a:r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1800" dirty="0"/>
              <a:t>URLLC (Ultra-Reliable and Low Latency Communications) </a:t>
            </a:r>
          </a:p>
          <a:p>
            <a:pPr lvl="1"/>
            <a:endParaRPr lang="en-GB" altLang="zh-CN" sz="1600" dirty="0" smtClean="0"/>
          </a:p>
          <a:p>
            <a:r>
              <a:rPr lang="en-GB" altLang="ko-KR" sz="2000" dirty="0"/>
              <a:t>Each usage scenario has different sets of key performance </a:t>
            </a:r>
            <a:r>
              <a:rPr lang="en-GB" altLang="ko-KR" sz="2000" dirty="0" smtClean="0"/>
              <a:t>requirements [1]. For example,</a:t>
            </a:r>
            <a:endParaRPr lang="ko-KR" altLang="ko-KR" sz="20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1800" dirty="0" err="1"/>
              <a:t>eMBB</a:t>
            </a:r>
            <a:r>
              <a:rPr lang="en-GB" altLang="ko-KR" sz="1800" dirty="0"/>
              <a:t>: Peak data rate of 20 </a:t>
            </a:r>
            <a:r>
              <a:rPr lang="en-GB" altLang="ko-KR" sz="1800" dirty="0" err="1"/>
              <a:t>Gbps</a:t>
            </a:r>
            <a:r>
              <a:rPr lang="en-GB" altLang="ko-KR" sz="1800" dirty="0"/>
              <a:t> for downlink and 10 </a:t>
            </a:r>
            <a:r>
              <a:rPr lang="en-GB" altLang="ko-KR" sz="1800" dirty="0" err="1"/>
              <a:t>Gbps</a:t>
            </a:r>
            <a:r>
              <a:rPr lang="en-GB" altLang="ko-KR" sz="1800" dirty="0"/>
              <a:t> for uplink</a:t>
            </a:r>
            <a:endParaRPr lang="ko-KR" altLang="ko-KR" sz="18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1800" dirty="0"/>
              <a:t>URLLC: User plane latency of 0.5ms for uplink and 0.5ms for downlink, reliability of </a:t>
            </a:r>
            <a:r>
              <a:rPr lang="en-GB" altLang="ko-KR" sz="1800" dirty="0"/>
              <a:t>1-10-5 [within 1ms]</a:t>
            </a:r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1800" dirty="0" err="1"/>
              <a:t>mMTC</a:t>
            </a:r>
            <a:r>
              <a:rPr lang="en-GB" altLang="ko-KR" sz="1800" dirty="0"/>
              <a:t>: </a:t>
            </a:r>
            <a:r>
              <a:rPr lang="en-US" altLang="ko-KR" sz="1800" dirty="0"/>
              <a:t>Target UE battery life of [15 years]</a:t>
            </a:r>
            <a:endParaRPr lang="en-GB" altLang="ko-KR" sz="1800" dirty="0"/>
          </a:p>
          <a:p>
            <a:pPr lvl="1"/>
            <a:endParaRPr lang="en-GB" altLang="ko-KR" sz="1200" dirty="0" smtClean="0"/>
          </a:p>
          <a:p>
            <a:r>
              <a:rPr lang="en-GB" altLang="ko-KR" sz="2000" dirty="0"/>
              <a:t>A number of companies have identified that </a:t>
            </a:r>
            <a:r>
              <a:rPr lang="en-GB" altLang="ko-KR" sz="2000" dirty="0" smtClean="0"/>
              <a:t>LTE turbo </a:t>
            </a:r>
            <a:r>
              <a:rPr lang="en-GB" altLang="ko-KR" sz="2000" dirty="0"/>
              <a:t>code is not adequate to meet the key performance requirements of </a:t>
            </a:r>
            <a:r>
              <a:rPr lang="en-US" altLang="ko-KR" sz="2000" dirty="0" smtClean="0"/>
              <a:t>5G new radio</a:t>
            </a:r>
            <a:r>
              <a:rPr lang="en-GB" altLang="ko-KR" sz="2000" dirty="0" smtClean="0"/>
              <a:t>. </a:t>
            </a:r>
            <a:r>
              <a:rPr lang="en-GB" altLang="ko-KR" sz="2000" dirty="0"/>
              <a:t>For example,</a:t>
            </a:r>
            <a:endParaRPr lang="en-US" altLang="ko-KR" sz="20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1800" dirty="0"/>
              <a:t>Implementation complexity for a UE decoder to support 20Gbps is expected to be too high</a:t>
            </a:r>
            <a:endParaRPr lang="ko-KR" altLang="ko-KR" sz="18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GB" altLang="ko-KR" sz="1800" dirty="0"/>
              <a:t>Error floor at </a:t>
            </a:r>
            <a:r>
              <a:rPr lang="en-GB" altLang="ko-KR" sz="1800" dirty="0" smtClean="0"/>
              <a:t>10</a:t>
            </a:r>
            <a:r>
              <a:rPr lang="en-GB" altLang="ko-KR" sz="1800" baseline="30000" dirty="0" smtClean="0"/>
              <a:t>-3 </a:t>
            </a:r>
            <a:r>
              <a:rPr lang="en-GB" altLang="ko-KR" sz="1800" dirty="0" smtClean="0"/>
              <a:t>~ 10</a:t>
            </a:r>
            <a:r>
              <a:rPr lang="en-GB" altLang="ko-KR" sz="1800" baseline="30000" dirty="0" smtClean="0"/>
              <a:t>-4</a:t>
            </a:r>
            <a:r>
              <a:rPr lang="en-GB" altLang="ko-KR" sz="1800" dirty="0" smtClean="0"/>
              <a:t> </a:t>
            </a:r>
            <a:r>
              <a:rPr lang="en-GB" altLang="ko-KR" sz="1800" dirty="0"/>
              <a:t>BLER is not enough for </a:t>
            </a:r>
            <a:r>
              <a:rPr lang="en-GB" altLang="ko-KR" sz="1800" dirty="0" smtClean="0"/>
              <a:t>URLLC</a:t>
            </a:r>
            <a:endParaRPr lang="en-US" altLang="zh-CN" sz="900" dirty="0" smtClean="0"/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3517139" y="6647547"/>
            <a:ext cx="562686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ko-KR" sz="800" dirty="0" smtClean="0">
                <a:latin typeface="+mn-lt"/>
                <a:ea typeface="굴림" charset="-127"/>
              </a:rPr>
              <a:t>[1]</a:t>
            </a:r>
            <a:r>
              <a:rPr lang="en-GB" altLang="ko-KR" sz="800" dirty="0" smtClean="0">
                <a:latin typeface="+mn-lt"/>
              </a:rPr>
              <a:t> 3GPP TR 38.913 V0.3.0, “Study on Scenarios and Requirements for Next Generation Access Technologies (Release 14)”, 2016-03</a:t>
            </a:r>
            <a:endParaRPr lang="en-US" altLang="ko-KR" sz="800" dirty="0">
              <a:latin typeface="+mn-lt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174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altLang="ko-KR" sz="4000" b="1" dirty="0" smtClean="0">
                <a:latin typeface="+mn-lt"/>
              </a:rPr>
              <a:t>Proposal</a:t>
            </a:r>
            <a:r>
              <a:rPr lang="en-US" altLang="zh-CN" sz="4000" b="1" dirty="0" smtClean="0">
                <a:latin typeface="+mn-lt"/>
              </a:rPr>
              <a:t> </a:t>
            </a:r>
            <a:r>
              <a:rPr lang="en-US" altLang="zh-CN" dirty="0" smtClean="0">
                <a:latin typeface="+mn-lt"/>
              </a:rPr>
              <a:t> </a:t>
            </a:r>
          </a:p>
        </p:txBody>
      </p:sp>
      <p:sp>
        <p:nvSpPr>
          <p:cNvPr id="3075" name="Rectangle 1027"/>
          <p:cNvSpPr>
            <a:spLocks noGrp="1"/>
          </p:cNvSpPr>
          <p:nvPr>
            <p:ph type="body" idx="1"/>
          </p:nvPr>
        </p:nvSpPr>
        <p:spPr>
          <a:xfrm>
            <a:off x="570724" y="990600"/>
            <a:ext cx="8305800" cy="5410200"/>
          </a:xfrm>
        </p:spPr>
        <p:txBody>
          <a:bodyPr>
            <a:normAutofit/>
          </a:bodyPr>
          <a:lstStyle/>
          <a:p>
            <a:pPr lvl="0"/>
            <a:r>
              <a:rPr lang="en-US" altLang="ko-KR" sz="2400" dirty="0" smtClean="0"/>
              <a:t>Candidates for 5G new RAT data transmission are identified as the following</a:t>
            </a:r>
            <a:endParaRPr lang="en-GB" altLang="ko-KR" sz="24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LDPC code </a:t>
            </a:r>
            <a:endParaRPr lang="ko-KR" altLang="ko-KR" sz="20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Polar code </a:t>
            </a:r>
            <a:endParaRPr lang="ko-KR" altLang="ko-KR" sz="20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Convolutional code</a:t>
            </a:r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 smtClean="0"/>
          </a:p>
          <a:p>
            <a:r>
              <a:rPr lang="en-US" altLang="ko-KR" sz="2400" dirty="0" smtClean="0"/>
              <a:t>Selection </a:t>
            </a:r>
            <a:r>
              <a:rPr lang="en-US" altLang="ko-KR" sz="2400" dirty="0"/>
              <a:t>of </a:t>
            </a:r>
            <a:r>
              <a:rPr lang="en-US" altLang="ko-KR" sz="2400" dirty="0" smtClean="0"/>
              <a:t>5G new RAT channel </a:t>
            </a:r>
            <a:r>
              <a:rPr lang="en-US" altLang="ko-KR" sz="2400" dirty="0"/>
              <a:t>coding scheme(s) will consider</a:t>
            </a:r>
            <a:r>
              <a:rPr lang="en-GB" altLang="ko-KR" sz="2400" dirty="0" smtClean="0"/>
              <a:t>,</a:t>
            </a:r>
            <a:endParaRPr lang="en-US" altLang="ko-KR" sz="2400" dirty="0" smtClean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Performance</a:t>
            </a:r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/>
              <a:t>Implementation complexity</a:t>
            </a:r>
            <a:endParaRPr lang="ko-KR" altLang="ko-KR" sz="2000" dirty="0"/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ko-KR" sz="2000" dirty="0" smtClean="0"/>
              <a:t>Latency (Decoding/Encoding)</a:t>
            </a:r>
          </a:p>
          <a:p>
            <a:pPr lvl="1" latinLnBrk="1">
              <a:buFont typeface="Calibri" panose="020F0502020204030204" pitchFamily="34" charset="0"/>
              <a:buChar char="–"/>
            </a:pPr>
            <a:r>
              <a:rPr lang="en-US" altLang="zh-CN" sz="2000" dirty="0" smtClean="0"/>
              <a:t>Flexibility</a:t>
            </a:r>
          </a:p>
          <a:p>
            <a:pPr lvl="2"/>
            <a:endParaRPr lang="en-US" altLang="zh-CN" sz="1000" dirty="0" smtClean="0"/>
          </a:p>
        </p:txBody>
      </p:sp>
    </p:spTree>
    <p:extLst>
      <p:ext uri="{BB962C8B-B14F-4D97-AF65-F5344CB8AC3E}">
        <p14:creationId xmlns:p14="http://schemas.microsoft.com/office/powerpoint/2010/main" val="322177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755</TotalTime>
  <Words>260</Words>
  <Application>Microsoft Office PowerPoint</Application>
  <PresentationFormat>화면 슬라이드 쇼(4:3)</PresentationFormat>
  <Paragraphs>35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Way Forward on Channel Coding Scheme  for 5G New Radio</vt:lpstr>
      <vt:lpstr>Background  </vt:lpstr>
      <vt:lpstr>Proposal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Coding Scheme for 5G New Radio</dc:title>
  <dc:creator>Younsun Kim</dc:creator>
  <cp:lastModifiedBy>Hongsil Jeong</cp:lastModifiedBy>
  <cp:revision>84</cp:revision>
  <dcterms:created xsi:type="dcterms:W3CDTF">2016-04-08T06:00:47Z</dcterms:created>
  <dcterms:modified xsi:type="dcterms:W3CDTF">2016-04-12T23:26:43Z</dcterms:modified>
</cp:coreProperties>
</file>