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8" r:id="rId6"/>
    <p:sldId id="261" r:id="rId7"/>
    <p:sldId id="266" r:id="rId8"/>
    <p:sldId id="267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1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Paging MPDCCH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ALU, ASB, NEC, LGE,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R1-161471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RAN1#83 agreement</a:t>
            </a:r>
            <a:r>
              <a:rPr lang="en-GB" sz="2800" dirty="0"/>
              <a:t>:</a:t>
            </a:r>
            <a:r>
              <a:rPr lang="en-US" sz="2800" dirty="0"/>
              <a:t> </a:t>
            </a:r>
            <a:endParaRPr lang="en-US" sz="2800" dirty="0" smtClean="0"/>
          </a:p>
          <a:p>
            <a:pPr lvl="1"/>
            <a:r>
              <a:rPr lang="en-US" sz="2400" dirty="0"/>
              <a:t>How to indicate set of M-PDCCH narrowband(s) for paging</a:t>
            </a:r>
          </a:p>
          <a:p>
            <a:pPr lvl="2"/>
            <a:r>
              <a:rPr lang="en-US" dirty="0"/>
              <a:t>implicit mapping</a:t>
            </a:r>
          </a:p>
          <a:p>
            <a:pPr lvl="3"/>
            <a:r>
              <a:rPr lang="en-US" dirty="0"/>
              <a:t>1st narrowband = PCID mod </a:t>
            </a:r>
            <a:r>
              <a:rPr lang="en-US" dirty="0" err="1"/>
              <a:t>N_NB_paging</a:t>
            </a:r>
            <a:endParaRPr lang="en-US" dirty="0"/>
          </a:p>
          <a:p>
            <a:pPr lvl="3"/>
            <a:r>
              <a:rPr lang="en-US" dirty="0"/>
              <a:t>Other </a:t>
            </a:r>
            <a:r>
              <a:rPr lang="en-US" dirty="0" err="1"/>
              <a:t>narrowbands</a:t>
            </a:r>
            <a:r>
              <a:rPr lang="en-US" dirty="0"/>
              <a:t> are in consecutive order from 1st narrowband with wrap-around </a:t>
            </a:r>
          </a:p>
          <a:p>
            <a:pPr lvl="1"/>
            <a:r>
              <a:rPr lang="en-US" sz="2400" dirty="0"/>
              <a:t>When more than one narrowband is configured for M-PDCCH for paging</a:t>
            </a:r>
          </a:p>
          <a:p>
            <a:pPr lvl="2"/>
            <a:r>
              <a:rPr lang="en-US" dirty="0"/>
              <a:t>The narrowband is up to RAN2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9453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334000"/>
          </a:xfrm>
        </p:spPr>
        <p:txBody>
          <a:bodyPr>
            <a:noAutofit/>
          </a:bodyPr>
          <a:lstStyle/>
          <a:p>
            <a:r>
              <a:rPr lang="en-US" sz="2000" dirty="0"/>
              <a:t>RAN1#83 agreement</a:t>
            </a:r>
            <a:r>
              <a:rPr lang="en-GB" sz="2000" dirty="0"/>
              <a:t>:</a:t>
            </a:r>
            <a:r>
              <a:rPr lang="en-US" sz="2000" dirty="0"/>
              <a:t> </a:t>
            </a:r>
            <a:r>
              <a:rPr lang="en-US" sz="2000" dirty="0" smtClean="0"/>
              <a:t> Frequency </a:t>
            </a:r>
            <a:r>
              <a:rPr lang="en-US" sz="2000" dirty="0"/>
              <a:t>hopping for SIB1bis is given by –</a:t>
            </a:r>
          </a:p>
          <a:p>
            <a:pPr lvl="1"/>
            <a:r>
              <a:rPr lang="en-US" sz="2000" dirty="0"/>
              <a:t>S is a set of valid DL </a:t>
            </a:r>
            <a:r>
              <a:rPr lang="en-US" sz="2000" dirty="0" err="1"/>
              <a:t>narrowbands</a:t>
            </a:r>
            <a:r>
              <a:rPr lang="en-US" sz="2000" dirty="0"/>
              <a:t> for SIB1bis, the narrowband is </a:t>
            </a:r>
            <a:r>
              <a:rPr lang="en-AU" sz="2000" dirty="0"/>
              <a:t>indexed in the order of increasing value</a:t>
            </a:r>
            <a:endParaRPr lang="en-US" sz="2000" dirty="0"/>
          </a:p>
          <a:p>
            <a:pPr lvl="2"/>
            <a:r>
              <a:rPr lang="en-AU" sz="1800" dirty="0"/>
              <a:t>S = {s</a:t>
            </a:r>
            <a:r>
              <a:rPr lang="en-AU" sz="1800" baseline="-25000" dirty="0"/>
              <a:t>0</a:t>
            </a:r>
            <a:r>
              <a:rPr lang="en-AU" sz="1800" dirty="0"/>
              <a:t>, s</a:t>
            </a:r>
            <a:r>
              <a:rPr lang="en-AU" sz="1800" baseline="-25000" dirty="0"/>
              <a:t>1</a:t>
            </a:r>
            <a:r>
              <a:rPr lang="en-AU" sz="1800" dirty="0"/>
              <a:t>, s</a:t>
            </a:r>
            <a:r>
              <a:rPr lang="en-AU" sz="1800" baseline="-25000" dirty="0"/>
              <a:t>2</a:t>
            </a:r>
            <a:r>
              <a:rPr lang="en-AU" sz="1800" dirty="0"/>
              <a:t>, …., s</a:t>
            </a:r>
            <a:r>
              <a:rPr lang="en-AU" sz="1800" baseline="-25000" dirty="0"/>
              <a:t>K-1</a:t>
            </a:r>
            <a:r>
              <a:rPr lang="en-AU" sz="1800" dirty="0"/>
              <a:t>}, K = number of valid DL </a:t>
            </a:r>
            <a:r>
              <a:rPr lang="en-AU" sz="1800" dirty="0" err="1"/>
              <a:t>narrowbands</a:t>
            </a:r>
            <a:r>
              <a:rPr lang="en-AU" sz="1800" dirty="0"/>
              <a:t> for SIB1bis</a:t>
            </a:r>
            <a:endParaRPr lang="en-US" sz="1800" dirty="0"/>
          </a:p>
          <a:p>
            <a:pPr lvl="1"/>
            <a:r>
              <a:rPr lang="en-AU" sz="2000" dirty="0"/>
              <a:t>For system BW less than 12 RBs</a:t>
            </a:r>
            <a:endParaRPr lang="en-US" sz="2000" dirty="0"/>
          </a:p>
          <a:p>
            <a:pPr lvl="2"/>
            <a:r>
              <a:rPr lang="en-AU" sz="1800" dirty="0"/>
              <a:t>SIB1bis is transmitted in narrowband 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where j = PCID mod K</a:t>
            </a:r>
            <a:endParaRPr lang="en-US" sz="1800" dirty="0"/>
          </a:p>
          <a:p>
            <a:pPr lvl="1"/>
            <a:r>
              <a:rPr lang="en-AU" sz="2000" dirty="0"/>
              <a:t>For system BW between 12-50 RBs</a:t>
            </a:r>
            <a:endParaRPr lang="en-US" sz="2000" dirty="0"/>
          </a:p>
          <a:p>
            <a:pPr lvl="2"/>
            <a:r>
              <a:rPr lang="en-AU" sz="1800" dirty="0"/>
              <a:t>1st NB is 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where j = PCID mod </a:t>
            </a:r>
            <a:r>
              <a:rPr lang="en-AU" sz="1800" dirty="0" smtClean="0"/>
              <a:t>K; 2nd </a:t>
            </a:r>
            <a:r>
              <a:rPr lang="en-AU" sz="1800" dirty="0"/>
              <a:t>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baseline="-25000" dirty="0"/>
              <a:t> </a:t>
            </a:r>
            <a:r>
              <a:rPr lang="en-AU" sz="1800" dirty="0"/>
              <a:t>+ floor(K/2)) mod K</a:t>
            </a:r>
            <a:endParaRPr lang="en-US" sz="1800" dirty="0"/>
          </a:p>
          <a:p>
            <a:pPr lvl="2"/>
            <a:r>
              <a:rPr lang="en-US" sz="1800" dirty="0"/>
              <a:t>Starting at SFN mod 8 = 0, SIB1bis transmission cycles through {1st NB, 2nd NB}</a:t>
            </a:r>
          </a:p>
          <a:p>
            <a:pPr lvl="1"/>
            <a:r>
              <a:rPr lang="en-AU" sz="2000" dirty="0"/>
              <a:t>For system BW between 51-110 RBs</a:t>
            </a:r>
            <a:endParaRPr lang="en-US" sz="2000" dirty="0"/>
          </a:p>
          <a:p>
            <a:pPr lvl="2"/>
            <a:r>
              <a:rPr lang="en-AU" sz="1800" dirty="0"/>
              <a:t>1st NB is 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where j = PCID mod </a:t>
            </a:r>
            <a:r>
              <a:rPr lang="en-AU" sz="1800" dirty="0" smtClean="0"/>
              <a:t>K; 2nd </a:t>
            </a:r>
            <a:r>
              <a:rPr lang="en-AU" sz="1800" dirty="0"/>
              <a:t>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+ floor(K/4)) mod K</a:t>
            </a:r>
            <a:endParaRPr lang="en-US" sz="1800" dirty="0"/>
          </a:p>
          <a:p>
            <a:pPr lvl="2"/>
            <a:r>
              <a:rPr lang="en-AU" sz="1800" dirty="0"/>
              <a:t>3rd 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+ 2*floor(K/4)) mod </a:t>
            </a:r>
            <a:r>
              <a:rPr lang="en-AU" sz="1800" dirty="0" smtClean="0"/>
              <a:t>K; 4th </a:t>
            </a:r>
            <a:r>
              <a:rPr lang="en-AU" sz="1800" dirty="0"/>
              <a:t>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+ 3*floor(K/4)) mod K</a:t>
            </a:r>
            <a:endParaRPr lang="en-US" sz="1800" dirty="0"/>
          </a:p>
          <a:p>
            <a:pPr lvl="2"/>
            <a:r>
              <a:rPr lang="en-US" sz="1800" dirty="0"/>
              <a:t>Starting at SFN mod 8 = 0, SIB1bis transmission cycles through {1st NB, 2nd NB, 3rd NB, 4th NB} </a:t>
            </a:r>
          </a:p>
          <a:p>
            <a:r>
              <a:rPr lang="en-US" sz="2000" dirty="0"/>
              <a:t>For BW &gt; 3 MHz, the two middle </a:t>
            </a:r>
            <a:r>
              <a:rPr lang="en-US" sz="2000" dirty="0" err="1"/>
              <a:t>narrowbands</a:t>
            </a:r>
            <a:r>
              <a:rPr lang="en-US" sz="2000" dirty="0"/>
              <a:t> are not used for SIB1bis </a:t>
            </a:r>
            <a:r>
              <a:rPr lang="en-US" sz="2000" dirty="0" smtClean="0"/>
              <a:t>transmission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3305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RAN1#83 agreement</a:t>
            </a:r>
            <a:r>
              <a:rPr lang="en-GB" dirty="0"/>
              <a:t>:</a:t>
            </a:r>
            <a:endParaRPr lang="en-US" dirty="0" smtClean="0"/>
          </a:p>
          <a:p>
            <a:pPr lvl="1"/>
            <a:r>
              <a:rPr lang="en-US" dirty="0" smtClean="0"/>
              <a:t>Frequency </a:t>
            </a:r>
            <a:r>
              <a:rPr lang="en-US" dirty="0"/>
              <a:t>hopping pattern for M-PDCCH, PDSCH, PRACH, PUSCH, PUCCH is given by a fixed pattern</a:t>
            </a:r>
          </a:p>
          <a:p>
            <a:pPr lvl="2"/>
            <a:r>
              <a:rPr lang="en-US" dirty="0"/>
              <a:t>For 2 </a:t>
            </a:r>
            <a:r>
              <a:rPr lang="en-US" dirty="0" err="1"/>
              <a:t>narrowbands</a:t>
            </a:r>
            <a:r>
              <a:rPr lang="en-US" dirty="0"/>
              <a:t>: </a:t>
            </a:r>
            <a:r>
              <a:rPr lang="en-US" dirty="0" smtClean="0"/>
              <a:t>cycle </a:t>
            </a:r>
            <a:r>
              <a:rPr lang="en-US" dirty="0"/>
              <a:t>through {1st NB, 2nd NB} </a:t>
            </a:r>
          </a:p>
          <a:p>
            <a:pPr lvl="2"/>
            <a:r>
              <a:rPr lang="en-US" dirty="0"/>
              <a:t>For 4 </a:t>
            </a:r>
            <a:r>
              <a:rPr lang="en-US" dirty="0" err="1"/>
              <a:t>narrowbands</a:t>
            </a:r>
            <a:r>
              <a:rPr lang="en-US" dirty="0"/>
              <a:t> (only applicable to M-PDCCH/PDSCH): cycle through {1st NB, 2nd NB, 3rd NB, 4th NB</a:t>
            </a:r>
            <a:r>
              <a:rPr lang="en-US" dirty="0" smtClean="0"/>
              <a:t>}</a:t>
            </a:r>
          </a:p>
          <a:p>
            <a:pPr lvl="1"/>
            <a:r>
              <a:rPr lang="en-US" dirty="0"/>
              <a:t>Frequency hopping configuration for M-PDCCH: the first narrowband is signaled, the other narrowband(s) are determined using a single configurable offset (cell-specific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07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Agreement:</a:t>
            </a:r>
            <a:endParaRPr lang="en-US" dirty="0"/>
          </a:p>
          <a:p>
            <a:pPr lvl="1"/>
            <a:r>
              <a:rPr lang="en-US" dirty="0"/>
              <a:t>For BW &gt; 3 MHz, the two middle </a:t>
            </a:r>
            <a:r>
              <a:rPr lang="en-US" dirty="0" err="1"/>
              <a:t>narrowbands</a:t>
            </a:r>
            <a:r>
              <a:rPr lang="en-US" dirty="0"/>
              <a:t> are not used for Paging transmission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03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Implicit </a:t>
            </a:r>
            <a:r>
              <a:rPr lang="en-US" dirty="0"/>
              <a:t>paging MPDCCH narrowband definition</a:t>
            </a:r>
          </a:p>
          <a:p>
            <a:pPr lvl="1"/>
            <a:r>
              <a:rPr lang="en-AU" dirty="0"/>
              <a:t>1st NB is </a:t>
            </a:r>
            <a:r>
              <a:rPr lang="en-AU" dirty="0" err="1"/>
              <a:t>s</a:t>
            </a:r>
            <a:r>
              <a:rPr lang="en-AU" baseline="-25000" dirty="0" err="1"/>
              <a:t>j</a:t>
            </a:r>
            <a:r>
              <a:rPr lang="en-AU" dirty="0"/>
              <a:t> where j = PCID mod K</a:t>
            </a:r>
            <a:r>
              <a:rPr lang="en-AU" dirty="0" smtClean="0"/>
              <a:t>;</a:t>
            </a:r>
            <a:endParaRPr lang="en-US" dirty="0"/>
          </a:p>
          <a:p>
            <a:pPr lvl="1"/>
            <a:r>
              <a:rPr lang="en-US" dirty="0"/>
              <a:t>Other </a:t>
            </a:r>
            <a:r>
              <a:rPr lang="en-US" dirty="0" err="1"/>
              <a:t>narrowbands</a:t>
            </a:r>
            <a:r>
              <a:rPr lang="en-US" dirty="0"/>
              <a:t> are in consecutive order from 1st narrowband with </a:t>
            </a:r>
            <a:r>
              <a:rPr lang="en-US" dirty="0" smtClean="0"/>
              <a:t>wrap-around </a:t>
            </a:r>
          </a:p>
          <a:p>
            <a:pPr marL="514350" lvl="1" indent="0">
              <a:buNone/>
            </a:pPr>
            <a:r>
              <a:rPr lang="en-US" dirty="0"/>
              <a:t>	</a:t>
            </a:r>
            <a:r>
              <a:rPr lang="en-US" dirty="0" smtClean="0"/>
              <a:t>(</a:t>
            </a:r>
            <a:r>
              <a:rPr lang="en-AU" dirty="0" err="1"/>
              <a:t>s</a:t>
            </a:r>
            <a:r>
              <a:rPr lang="en-AU" baseline="-25000" dirty="0" err="1"/>
              <a:t>j</a:t>
            </a:r>
            <a:r>
              <a:rPr lang="en-US" dirty="0" smtClean="0"/>
              <a:t>, </a:t>
            </a:r>
            <a:r>
              <a:rPr lang="en-AU" dirty="0" smtClean="0"/>
              <a:t>s</a:t>
            </a:r>
            <a:r>
              <a:rPr lang="en-AU" baseline="-25000" dirty="0" smtClean="0"/>
              <a:t>j+1</a:t>
            </a:r>
            <a:r>
              <a:rPr lang="en-US" dirty="0" smtClean="0"/>
              <a:t>, …,</a:t>
            </a:r>
            <a:r>
              <a:rPr lang="en-AU" dirty="0" err="1" smtClean="0"/>
              <a:t>s</a:t>
            </a:r>
            <a:r>
              <a:rPr lang="en-AU" baseline="-25000" dirty="0" err="1" smtClean="0"/>
              <a:t>j+n</a:t>
            </a:r>
            <a:r>
              <a:rPr lang="en-US" dirty="0" smtClean="0"/>
              <a:t>…,</a:t>
            </a:r>
            <a:r>
              <a:rPr lang="en-AU" dirty="0" smtClean="0"/>
              <a:t>s</a:t>
            </a:r>
            <a:r>
              <a:rPr lang="en-AU" baseline="-25000" dirty="0" smtClean="0"/>
              <a:t>j+N_NB_paging-1</a:t>
            </a:r>
            <a:r>
              <a:rPr lang="en-AU" dirty="0" smtClean="0"/>
              <a:t>)</a:t>
            </a:r>
          </a:p>
          <a:p>
            <a:pPr lvl="1"/>
            <a:r>
              <a:rPr lang="en-US" dirty="0" smtClean="0"/>
              <a:t>Wrap around means: </a:t>
            </a:r>
            <a:r>
              <a:rPr lang="en-AU" dirty="0" err="1" smtClean="0"/>
              <a:t>s</a:t>
            </a:r>
            <a:r>
              <a:rPr lang="en-AU" baseline="-25000" dirty="0" err="1" smtClean="0"/>
              <a:t>j+n</a:t>
            </a:r>
            <a:r>
              <a:rPr lang="en-AU" baseline="-25000" dirty="0" smtClean="0"/>
              <a:t> </a:t>
            </a:r>
            <a:r>
              <a:rPr lang="en-US" dirty="0" smtClean="0">
                <a:sym typeface="Symbol"/>
              </a:rPr>
              <a:t></a:t>
            </a:r>
            <a:r>
              <a:rPr lang="en-US" dirty="0" smtClean="0"/>
              <a:t> </a:t>
            </a:r>
            <a:r>
              <a:rPr lang="en-AU" dirty="0" err="1" smtClean="0"/>
              <a:t>s</a:t>
            </a:r>
            <a:r>
              <a:rPr lang="en-AU" baseline="-25000" dirty="0" err="1" smtClean="0"/>
              <a:t>mod</a:t>
            </a:r>
            <a:r>
              <a:rPr lang="en-AU" baseline="-25000" dirty="0" smtClean="0"/>
              <a:t>(</a:t>
            </a:r>
            <a:r>
              <a:rPr lang="en-AU" baseline="-25000" dirty="0" err="1" smtClean="0"/>
              <a:t>j+n,N_NB_paging</a:t>
            </a:r>
            <a:r>
              <a:rPr lang="en-AU" baseline="-25000" dirty="0"/>
              <a:t>) </a:t>
            </a:r>
            <a:endParaRPr lang="en-US" dirty="0"/>
          </a:p>
          <a:p>
            <a:pPr lvl="1"/>
            <a:r>
              <a:rPr lang="en-US" dirty="0" smtClean="0"/>
              <a:t>In the above, set </a:t>
            </a:r>
            <a:r>
              <a:rPr lang="en-AU" dirty="0" smtClean="0"/>
              <a:t>S </a:t>
            </a:r>
            <a:r>
              <a:rPr lang="en-AU" dirty="0"/>
              <a:t>= {s</a:t>
            </a:r>
            <a:r>
              <a:rPr lang="en-AU" baseline="-25000" dirty="0"/>
              <a:t>0</a:t>
            </a:r>
            <a:r>
              <a:rPr lang="en-AU" dirty="0"/>
              <a:t>, s</a:t>
            </a:r>
            <a:r>
              <a:rPr lang="en-AU" baseline="-25000" dirty="0"/>
              <a:t>1</a:t>
            </a:r>
            <a:r>
              <a:rPr lang="en-AU" dirty="0"/>
              <a:t>, s</a:t>
            </a:r>
            <a:r>
              <a:rPr lang="en-AU" baseline="-25000" dirty="0"/>
              <a:t>2</a:t>
            </a:r>
            <a:r>
              <a:rPr lang="en-AU" dirty="0"/>
              <a:t>, …., s</a:t>
            </a:r>
            <a:r>
              <a:rPr lang="en-AU" baseline="-25000" dirty="0"/>
              <a:t>K-1</a:t>
            </a:r>
            <a:r>
              <a:rPr lang="en-AU" dirty="0"/>
              <a:t>}, K = number of valid DL </a:t>
            </a:r>
            <a:r>
              <a:rPr lang="en-AU" dirty="0" err="1"/>
              <a:t>narrowbands</a:t>
            </a:r>
            <a:r>
              <a:rPr lang="en-AU" dirty="0"/>
              <a:t> for SIB1bis and paging MPDCCH</a:t>
            </a:r>
            <a:endParaRPr lang="en-US" dirty="0"/>
          </a:p>
          <a:p>
            <a:pPr lvl="1"/>
            <a:endParaRPr lang="en-US" dirty="0"/>
          </a:p>
          <a:p>
            <a:pPr lvl="2"/>
            <a:endParaRPr lang="en-US" baseline="-25000" dirty="0"/>
          </a:p>
          <a:p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For paging MPDCCH, the narrow index when FH is disenabled, and the first narrowband index for the FH pattern when FH is enabled, </a:t>
            </a:r>
            <a:r>
              <a:rPr lang="en-AU" dirty="0" smtClean="0"/>
              <a:t>is:</a:t>
            </a:r>
            <a:endParaRPr lang="en-US" dirty="0" smtClean="0"/>
          </a:p>
          <a:p>
            <a:pPr lvl="2"/>
            <a:r>
              <a:rPr lang="en-AU" sz="2600" dirty="0" smtClean="0"/>
              <a:t>n=0: the narrowband index is </a:t>
            </a:r>
            <a:r>
              <a:rPr lang="en-AU" sz="2600" dirty="0" err="1" smtClean="0"/>
              <a:t>s</a:t>
            </a:r>
            <a:r>
              <a:rPr lang="en-AU" sz="2600" baseline="-25000" dirty="0" err="1" smtClean="0"/>
              <a:t>j</a:t>
            </a:r>
            <a:endParaRPr lang="en-AU" sz="2600" baseline="-25000" dirty="0" smtClean="0"/>
          </a:p>
          <a:p>
            <a:pPr lvl="2"/>
            <a:r>
              <a:rPr lang="en-AU" sz="2600" dirty="0" smtClean="0"/>
              <a:t>n=1: the narrowband index </a:t>
            </a:r>
            <a:r>
              <a:rPr lang="en-AU" sz="2600" dirty="0"/>
              <a:t>is s</a:t>
            </a:r>
            <a:r>
              <a:rPr lang="en-AU" sz="2600" baseline="-25000" dirty="0"/>
              <a:t>j+1</a:t>
            </a:r>
            <a:r>
              <a:rPr lang="en-US" sz="2600" dirty="0" smtClean="0"/>
              <a:t>, </a:t>
            </a:r>
          </a:p>
          <a:p>
            <a:pPr marL="914400" lvl="2" indent="0">
              <a:buNone/>
            </a:pPr>
            <a:r>
              <a:rPr lang="en-US" sz="2600" dirty="0" smtClean="0"/>
              <a:t>…</a:t>
            </a:r>
          </a:p>
          <a:p>
            <a:pPr lvl="2"/>
            <a:r>
              <a:rPr lang="en-AU" sz="2600" dirty="0" smtClean="0"/>
              <a:t>n=</a:t>
            </a:r>
            <a:r>
              <a:rPr lang="en-AU" sz="2600" dirty="0"/>
              <a:t>N_NB_paging-1</a:t>
            </a:r>
            <a:r>
              <a:rPr lang="en-AU" sz="2600" dirty="0" smtClean="0"/>
              <a:t>: </a:t>
            </a:r>
            <a:r>
              <a:rPr lang="en-AU" sz="2600" dirty="0"/>
              <a:t>the narrowband </a:t>
            </a:r>
            <a:r>
              <a:rPr lang="en-AU" sz="2600" dirty="0" smtClean="0"/>
              <a:t>index is s</a:t>
            </a:r>
            <a:r>
              <a:rPr lang="en-AU" sz="2600" baseline="-25000" dirty="0" smtClean="0"/>
              <a:t>j+N_NB_paging-1</a:t>
            </a:r>
            <a:endParaRPr lang="en-US" sz="2600" dirty="0" smtClean="0"/>
          </a:p>
          <a:p>
            <a:pPr lvl="1"/>
            <a:r>
              <a:rPr lang="en-US" sz="3100" dirty="0"/>
              <a:t>where n is derived from PO/PF calculation and </a:t>
            </a:r>
            <a:r>
              <a:rPr lang="en-US" sz="3100" dirty="0" smtClean="0"/>
              <a:t>(</a:t>
            </a:r>
            <a:r>
              <a:rPr lang="en-AU" sz="3100" dirty="0" err="1"/>
              <a:t>s</a:t>
            </a:r>
            <a:r>
              <a:rPr lang="en-AU" sz="3100" baseline="-25000" dirty="0" err="1"/>
              <a:t>j</a:t>
            </a:r>
            <a:r>
              <a:rPr lang="en-US" sz="3100" dirty="0"/>
              <a:t>, </a:t>
            </a:r>
            <a:r>
              <a:rPr lang="en-AU" sz="3100" dirty="0"/>
              <a:t>s</a:t>
            </a:r>
            <a:r>
              <a:rPr lang="en-AU" sz="3100" baseline="-25000" dirty="0"/>
              <a:t>j+1</a:t>
            </a:r>
            <a:r>
              <a:rPr lang="en-US" sz="3100" dirty="0"/>
              <a:t>, …,</a:t>
            </a:r>
            <a:r>
              <a:rPr lang="en-AU" sz="3100" dirty="0" err="1"/>
              <a:t>s</a:t>
            </a:r>
            <a:r>
              <a:rPr lang="en-AU" sz="3100" baseline="-25000" dirty="0" err="1"/>
              <a:t>j+m</a:t>
            </a:r>
            <a:r>
              <a:rPr lang="en-US" sz="3100" dirty="0"/>
              <a:t>…,</a:t>
            </a:r>
            <a:r>
              <a:rPr lang="en-AU" sz="3100" dirty="0"/>
              <a:t>s</a:t>
            </a:r>
            <a:r>
              <a:rPr lang="en-AU" sz="3100" baseline="-25000" dirty="0"/>
              <a:t>j+N_NB_paging-1</a:t>
            </a:r>
            <a:r>
              <a:rPr lang="en-AU" sz="3100" dirty="0" smtClean="0"/>
              <a:t>) are </a:t>
            </a:r>
            <a:r>
              <a:rPr lang="en-US" sz="3100" dirty="0" smtClean="0"/>
              <a:t>the </a:t>
            </a:r>
            <a:r>
              <a:rPr lang="en-US" sz="3100" dirty="0"/>
              <a:t>valid DL </a:t>
            </a:r>
            <a:r>
              <a:rPr lang="en-US" sz="3100" dirty="0" err="1"/>
              <a:t>narrowbands</a:t>
            </a:r>
            <a:r>
              <a:rPr lang="en-AU" sz="31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0943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000" dirty="0"/>
              <a:t>When frequency hopping is enabled for paging MPDCCH, frequency hopping </a:t>
            </a:r>
            <a:r>
              <a:rPr lang="en-US" sz="3000" dirty="0" err="1"/>
              <a:t>narrowbands</a:t>
            </a:r>
            <a:r>
              <a:rPr lang="en-US" sz="3000" dirty="0"/>
              <a:t> other than the first narrowband are determined the same way as other MPDCCH, i.e., </a:t>
            </a:r>
          </a:p>
          <a:p>
            <a:pPr lvl="1"/>
            <a:r>
              <a:rPr lang="en-US" dirty="0"/>
              <a:t>The other narrowband(s) in the FH pattern are determined using </a:t>
            </a:r>
            <a:r>
              <a:rPr lang="en-US" i="1" dirty="0" err="1" smtClean="0"/>
              <a:t>mpdcch-pdsch-HoppingOffset</a:t>
            </a:r>
            <a:r>
              <a:rPr lang="en-US" dirty="0" smtClean="0"/>
              <a:t>, </a:t>
            </a:r>
            <a:r>
              <a:rPr lang="en-US" dirty="0" smtClean="0"/>
              <a:t>(modulo </a:t>
            </a:r>
            <a:r>
              <a:rPr lang="en-US" dirty="0" smtClean="0"/>
              <a:t>K </a:t>
            </a:r>
            <a:r>
              <a:rPr lang="en-US" dirty="0" smtClean="0"/>
              <a:t>over </a:t>
            </a:r>
            <a:r>
              <a:rPr lang="en-US" dirty="0" smtClean="0"/>
              <a:t>the set S</a:t>
            </a:r>
            <a:r>
              <a:rPr lang="en-US" dirty="0" smtClean="0"/>
              <a:t>) </a:t>
            </a:r>
            <a:endParaRPr lang="en-US" dirty="0" smtClean="0"/>
          </a:p>
          <a:p>
            <a:pPr lvl="2"/>
            <a:r>
              <a:rPr lang="en-US" dirty="0"/>
              <a:t>The offset is applied relative to the first narrowband index in the FH pattern</a:t>
            </a:r>
            <a:endParaRPr lang="en-AU" i="1">
              <a:sym typeface="Symbol"/>
            </a:endParaRPr>
          </a:p>
          <a:p>
            <a:pPr lvl="2"/>
            <a:r>
              <a:rPr lang="en-US" i="1" smtClean="0"/>
              <a:t>mpdcch-pdsch-HoppingOffset</a:t>
            </a:r>
            <a:r>
              <a:rPr lang="en-US" i="1" dirty="0" smtClean="0"/>
              <a:t> </a:t>
            </a:r>
            <a:r>
              <a:rPr lang="en-US" dirty="0" smtClean="0"/>
              <a:t>is the cell-specific </a:t>
            </a:r>
            <a:r>
              <a:rPr lang="en-US" dirty="0"/>
              <a:t>RRC parameter defined for MPDCCH/PDSCH in </a:t>
            </a:r>
            <a:r>
              <a:rPr lang="en-US" dirty="0" smtClean="0"/>
              <a:t>general</a:t>
            </a:r>
          </a:p>
          <a:p>
            <a:pPr lvl="2"/>
            <a:endParaRPr lang="en-AU" dirty="0"/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908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724"/>
            <a:ext cx="8869279" cy="436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851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</TotalTime>
  <Words>597</Words>
  <Application>Microsoft Office PowerPoint</Application>
  <PresentationFormat>On-screen Show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on Paging MPDCCH for eMTC</vt:lpstr>
      <vt:lpstr>Background (1)</vt:lpstr>
      <vt:lpstr>Background (2)</vt:lpstr>
      <vt:lpstr>Background (3)</vt:lpstr>
      <vt:lpstr>Background (4)</vt:lpstr>
      <vt:lpstr>Proposal 1</vt:lpstr>
      <vt:lpstr>Proposal 2</vt:lpstr>
      <vt:lpstr>Proposal 3</vt:lpstr>
      <vt:lpstr>Backup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115</cp:revision>
  <dcterms:created xsi:type="dcterms:W3CDTF">2006-08-16T00:00:00Z</dcterms:created>
  <dcterms:modified xsi:type="dcterms:W3CDTF">2016-02-19T07:28:07Z</dcterms:modified>
</cp:coreProperties>
</file>