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78" r:id="rId3"/>
    <p:sldId id="279" r:id="rId4"/>
    <p:sldId id="280"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85" autoAdjust="0"/>
    <p:restoredTop sz="94660"/>
  </p:normalViewPr>
  <p:slideViewPr>
    <p:cSldViewPr>
      <p:cViewPr varScale="1">
        <p:scale>
          <a:sx n="70" d="100"/>
          <a:sy n="70" d="100"/>
        </p:scale>
        <p:origin x="-161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B84484-2B80-43EB-A8B6-9B299C4079D0}" type="datetimeFigureOut">
              <a:rPr lang="en-US" smtClean="0"/>
              <a:pPr/>
              <a:t>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B84484-2B80-43EB-A8B6-9B299C4079D0}" type="datetimeFigureOut">
              <a:rPr lang="en-US" smtClean="0"/>
              <a:pPr/>
              <a:t>2/19/2016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B84484-2B80-43EB-A8B6-9B299C4079D0}" type="datetimeFigureOut">
              <a:rPr lang="en-US" smtClean="0"/>
              <a:pPr/>
              <a:t>2/19/2016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2/19/2016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2/19/2016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smtClean="0"/>
              <a:t>WF </a:t>
            </a:r>
            <a:r>
              <a:rPr lang="en-US" altLang="zh-CN" dirty="0" smtClean="0"/>
              <a:t>on remaining details on NB-</a:t>
            </a:r>
            <a:r>
              <a:rPr lang="en-US" altLang="zh-CN" dirty="0" err="1" smtClean="0"/>
              <a:t>IoT</a:t>
            </a:r>
            <a:r>
              <a:rPr lang="en-US" altLang="zh-CN" dirty="0" smtClean="0"/>
              <a:t> uplink frame design</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smtClean="0">
                <a:solidFill>
                  <a:schemeClr val="tx1"/>
                </a:solidFill>
              </a:rPr>
              <a:t>Huawei, HiSilicon, Nokia</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smtClean="0">
                <a:latin typeface="Arial" charset="0"/>
              </a:rPr>
              <a:t>R1-161441</a:t>
            </a:r>
            <a:endParaRPr lang="en-US" altLang="en-US" sz="1800" b="1" dirty="0">
              <a:latin typeface="Arial" charset="0"/>
            </a:endParaRPr>
          </a:p>
        </p:txBody>
      </p:sp>
      <p:sp>
        <p:nvSpPr>
          <p:cNvPr id="6" name="TextBox 4"/>
          <p:cNvSpPr txBox="1">
            <a:spLocks noChangeArrowheads="1"/>
          </p:cNvSpPr>
          <p:nvPr/>
        </p:nvSpPr>
        <p:spPr bwMode="auto">
          <a:xfrm>
            <a:off x="152400" y="174536"/>
            <a:ext cx="4995664" cy="9787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#84</a:t>
            </a:r>
          </a:p>
          <a:p>
            <a:pPr>
              <a:buNone/>
            </a:pPr>
            <a:r>
              <a:rPr lang="en-US" altLang="zh-CN" sz="1800" dirty="0" smtClean="0">
                <a:latin typeface="Arial Unicode MS" pitchFamily="50" charset="-127"/>
                <a:ea typeface="Arial Unicode MS" pitchFamily="50" charset="-127"/>
                <a:cs typeface="Arial Unicode MS" pitchFamily="50" charset="-127"/>
              </a:rPr>
              <a:t>St Julian’s, Malta, 15</a:t>
            </a:r>
            <a:r>
              <a:rPr lang="en-US" altLang="zh-CN" sz="1800" baseline="30000" dirty="0" smtClean="0">
                <a:latin typeface="Arial Unicode MS" pitchFamily="50" charset="-127"/>
                <a:ea typeface="Arial Unicode MS" pitchFamily="50" charset="-127"/>
                <a:cs typeface="Arial Unicode MS" pitchFamily="50" charset="-127"/>
              </a:rPr>
              <a:t>th</a:t>
            </a:r>
            <a:r>
              <a:rPr lang="en-US" altLang="zh-CN" sz="1800" dirty="0" smtClean="0">
                <a:latin typeface="Arial Unicode MS" pitchFamily="50" charset="-127"/>
                <a:ea typeface="Arial Unicode MS" pitchFamily="50" charset="-127"/>
                <a:cs typeface="Arial Unicode MS" pitchFamily="50" charset="-127"/>
              </a:rPr>
              <a:t>-19</a:t>
            </a:r>
            <a:r>
              <a:rPr lang="en-US" altLang="zh-CN" sz="1800" baseline="30000" dirty="0" smtClean="0">
                <a:latin typeface="Arial Unicode MS" pitchFamily="50" charset="-127"/>
                <a:ea typeface="Arial Unicode MS" pitchFamily="50" charset="-127"/>
                <a:cs typeface="Arial Unicode MS" pitchFamily="50" charset="-127"/>
              </a:rPr>
              <a:t>th</a:t>
            </a:r>
            <a:r>
              <a:rPr lang="en-US" altLang="zh-CN" sz="1800" dirty="0" smtClean="0">
                <a:latin typeface="Arial Unicode MS" pitchFamily="50" charset="-127"/>
                <a:ea typeface="Arial Unicode MS" pitchFamily="50" charset="-127"/>
                <a:cs typeface="Arial Unicode MS" pitchFamily="50" charset="-127"/>
              </a:rPr>
              <a:t> February, 2016</a:t>
            </a:r>
            <a:endParaRPr lang="zh-CN" altLang="zh-CN" sz="1800" dirty="0" smtClean="0">
              <a:latin typeface="Arial Unicode MS" pitchFamily="50" charset="-127"/>
              <a:ea typeface="Arial Unicode MS" pitchFamily="50" charset="-127"/>
              <a:cs typeface="Arial Unicode MS" pitchFamily="50" charset="-127"/>
            </a:endParaRP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item 7.2.1.2.1</a:t>
            </a:r>
            <a:endParaRPr lang="ja-JP"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US" dirty="0" smtClean="0"/>
              <a:t>Background</a:t>
            </a:r>
            <a:endParaRPr lang="en-US" dirty="0"/>
          </a:p>
        </p:txBody>
      </p:sp>
      <p:sp>
        <p:nvSpPr>
          <p:cNvPr id="5" name="内容占位符 2"/>
          <p:cNvSpPr>
            <a:spLocks noGrp="1"/>
          </p:cNvSpPr>
          <p:nvPr>
            <p:ph idx="1"/>
          </p:nvPr>
        </p:nvSpPr>
        <p:spPr>
          <a:xfrm>
            <a:off x="395536" y="1052736"/>
            <a:ext cx="8363272" cy="5472608"/>
          </a:xfrm>
        </p:spPr>
        <p:txBody>
          <a:bodyPr>
            <a:normAutofit fontScale="77500" lnSpcReduction="20000"/>
          </a:bodyPr>
          <a:lstStyle/>
          <a:p>
            <a:pPr lvl="0"/>
            <a:r>
              <a:rPr lang="en-US" altLang="zh-CN" i="1" dirty="0" smtClean="0"/>
              <a:t>For 15kHz subcarrier spacing, OFDM/SC-FDMA symbol boundary is no change from LTE </a:t>
            </a:r>
            <a:endParaRPr lang="zh-CN" altLang="zh-CN" dirty="0" smtClean="0"/>
          </a:p>
          <a:p>
            <a:pPr lvl="0"/>
            <a:r>
              <a:rPr lang="en-US" altLang="zh-CN" i="1" dirty="0" smtClean="0"/>
              <a:t>At least for FDD with the normal CP case,</a:t>
            </a:r>
            <a:endParaRPr lang="zh-CN" altLang="zh-CN" dirty="0" smtClean="0"/>
          </a:p>
          <a:p>
            <a:pPr lvl="1"/>
            <a:r>
              <a:rPr lang="en-US" altLang="zh-CN" i="1" dirty="0" smtClean="0"/>
              <a:t>For 3.75kHz subcarrier spacing of uplink, </a:t>
            </a:r>
            <a:endParaRPr lang="zh-CN" altLang="zh-CN" dirty="0" smtClean="0"/>
          </a:p>
          <a:p>
            <a:pPr lvl="2"/>
            <a:r>
              <a:rPr lang="en-US" altLang="zh-CN" i="1" dirty="0" smtClean="0"/>
              <a:t>Define a 2ms NB-slot, there are 7 symbols. </a:t>
            </a:r>
            <a:endParaRPr lang="zh-CN" altLang="zh-CN" dirty="0" smtClean="0"/>
          </a:p>
          <a:p>
            <a:pPr lvl="2"/>
            <a:r>
              <a:rPr lang="en-US" altLang="zh-CN" i="1" dirty="0" smtClean="0"/>
              <a:t>One symbol consists of </a:t>
            </a:r>
            <a:r>
              <a:rPr lang="en-US" altLang="zh-CN" b="1" i="1" dirty="0" smtClean="0"/>
              <a:t>[FFS] </a:t>
            </a:r>
            <a:r>
              <a:rPr lang="en-US" altLang="zh-CN" i="1" dirty="0" smtClean="0"/>
              <a:t>Ts of symbol with CP length of </a:t>
            </a:r>
            <a:r>
              <a:rPr lang="en-US" altLang="zh-CN" b="1" i="1" dirty="0" smtClean="0"/>
              <a:t>[FFS] </a:t>
            </a:r>
            <a:r>
              <a:rPr lang="en-US" altLang="zh-CN" i="1" dirty="0" smtClean="0"/>
              <a:t>Ts assuming Ts=1/1.92MHz.</a:t>
            </a:r>
            <a:r>
              <a:rPr lang="en-US" altLang="zh-CN" sz="4400" i="1" dirty="0" smtClean="0"/>
              <a:t> </a:t>
            </a:r>
            <a:r>
              <a:rPr lang="en-US" altLang="zh-CN" i="1" dirty="0" smtClean="0"/>
              <a:t>Editor will take care how to capture Ts value in the spec.</a:t>
            </a:r>
            <a:endParaRPr lang="zh-CN" altLang="zh-CN" dirty="0" smtClean="0"/>
          </a:p>
          <a:p>
            <a:pPr lvl="2"/>
            <a:r>
              <a:rPr lang="en-US" altLang="zh-CN" i="1" dirty="0" smtClean="0"/>
              <a:t>The above symbols are located from the beginning of 2ms period. </a:t>
            </a:r>
            <a:r>
              <a:rPr lang="en-US" altLang="zh-CN" b="1" i="1" dirty="0" smtClean="0"/>
              <a:t>FFS the usage of the remaining time in the NB-slot if there is the remaining time</a:t>
            </a:r>
            <a:endParaRPr lang="zh-CN" altLang="zh-CN" b="1" dirty="0" smtClean="0"/>
          </a:p>
          <a:p>
            <a:pPr lvl="2"/>
            <a:r>
              <a:rPr lang="en-US" altLang="zh-CN" i="1" dirty="0" smtClean="0"/>
              <a:t>The 2ms NB-slot boundary is aligned with LTE </a:t>
            </a:r>
            <a:r>
              <a:rPr lang="en-US" altLang="zh-CN" i="1" dirty="0" err="1" smtClean="0"/>
              <a:t>subframe</a:t>
            </a:r>
            <a:r>
              <a:rPr lang="en-US" altLang="zh-CN" i="1" dirty="0" smtClean="0"/>
              <a:t> boundary. </a:t>
            </a:r>
            <a:r>
              <a:rPr lang="en-US" altLang="zh-CN" b="1" i="1" dirty="0" smtClean="0"/>
              <a:t>FFS among odd only or even only or to support both even/odd</a:t>
            </a:r>
            <a:endParaRPr lang="zh-CN" altLang="zh-CN" b="1" dirty="0" smtClean="0"/>
          </a:p>
          <a:p>
            <a:pPr lvl="2"/>
            <a:r>
              <a:rPr lang="en-US" altLang="zh-CN" b="1" i="1" dirty="0" smtClean="0"/>
              <a:t>FFS on collision of LTE SRS for in band mode </a:t>
            </a:r>
            <a:endParaRPr lang="zh-CN" altLang="zh-CN" b="1" dirty="0" smtClean="0"/>
          </a:p>
          <a:p>
            <a:pPr lvl="3"/>
            <a:r>
              <a:rPr lang="en-US" altLang="zh-CN" i="1" dirty="0" smtClean="0"/>
              <a:t>Opt 1: </a:t>
            </a:r>
            <a:r>
              <a:rPr lang="en-US" altLang="zh-CN" i="1" dirty="0" err="1" smtClean="0"/>
              <a:t>eNB</a:t>
            </a:r>
            <a:r>
              <a:rPr lang="en-US" altLang="zh-CN" i="1" dirty="0" smtClean="0"/>
              <a:t> scheduling or implementation</a:t>
            </a:r>
            <a:endParaRPr lang="zh-CN" altLang="zh-CN" dirty="0" smtClean="0"/>
          </a:p>
          <a:p>
            <a:pPr lvl="3"/>
            <a:r>
              <a:rPr lang="en-US" altLang="zh-CN" i="1" dirty="0" smtClean="0"/>
              <a:t>Opt 2: puncture/rate matching of 3.75kHz transmission to avoid the collision </a:t>
            </a:r>
            <a:endParaRPr lang="zh-CN" altLang="zh-CN" dirty="0" smtClean="0"/>
          </a:p>
          <a:p>
            <a:pPr lvl="3"/>
            <a:r>
              <a:rPr lang="en-US" altLang="zh-CN" i="1" dirty="0" smtClean="0"/>
              <a:t>Opt 3: define a GP to avoid potential collision</a:t>
            </a:r>
            <a:endParaRPr lang="zh-CN" altLang="zh-CN" dirty="0" smtClean="0"/>
          </a:p>
          <a:p>
            <a:pPr lvl="3"/>
            <a:r>
              <a:rPr lang="en-US" altLang="zh-CN" i="1" dirty="0" smtClean="0"/>
              <a:t>Note combination of above options can also be considered. </a:t>
            </a:r>
            <a:endParaRPr lang="zh-CN" altLang="zh-CN" dirty="0" smtClean="0"/>
          </a:p>
          <a:p>
            <a:pPr lvl="1"/>
            <a:endParaRPr lang="en-US"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1</a:t>
            </a:r>
            <a:endParaRPr lang="zh-CN" altLang="en-US" dirty="0"/>
          </a:p>
        </p:txBody>
      </p:sp>
      <p:sp>
        <p:nvSpPr>
          <p:cNvPr id="3" name="内容占位符 2"/>
          <p:cNvSpPr>
            <a:spLocks noGrp="1"/>
          </p:cNvSpPr>
          <p:nvPr>
            <p:ph idx="1"/>
          </p:nvPr>
        </p:nvSpPr>
        <p:spPr>
          <a:xfrm>
            <a:off x="457200" y="1124744"/>
            <a:ext cx="8229600" cy="5400600"/>
          </a:xfrm>
        </p:spPr>
        <p:txBody>
          <a:bodyPr>
            <a:normAutofit/>
          </a:bodyPr>
          <a:lstStyle/>
          <a:p>
            <a:r>
              <a:rPr lang="en-US" altLang="zh-CN" dirty="0" smtClean="0"/>
              <a:t>For 3.75kHz subcarrier spacing of uplink, </a:t>
            </a:r>
            <a:endParaRPr lang="zh-CN" altLang="zh-CN" dirty="0" smtClean="0"/>
          </a:p>
          <a:p>
            <a:pPr lvl="1"/>
            <a:r>
              <a:rPr lang="en-US" altLang="zh-CN" dirty="0" smtClean="0"/>
              <a:t>One NB-</a:t>
            </a:r>
            <a:r>
              <a:rPr lang="en-US" altLang="zh-CN" dirty="0" err="1" smtClean="0"/>
              <a:t>IoT</a:t>
            </a:r>
            <a:r>
              <a:rPr lang="en-US" altLang="zh-CN" dirty="0" smtClean="0"/>
              <a:t> symbol consists of </a:t>
            </a:r>
            <a:r>
              <a:rPr lang="en-US" altLang="zh-CN" b="1" dirty="0" smtClean="0"/>
              <a:t>528</a:t>
            </a:r>
            <a:r>
              <a:rPr lang="en-US" altLang="zh-CN" dirty="0" smtClean="0"/>
              <a:t>Ts of symbol with CP length of </a:t>
            </a:r>
            <a:r>
              <a:rPr lang="en-US" altLang="zh-CN" b="1" dirty="0" smtClean="0"/>
              <a:t>16</a:t>
            </a:r>
            <a:r>
              <a:rPr lang="en-US" altLang="zh-CN" dirty="0" smtClean="0"/>
              <a:t>Ts assuming Ts=1/1.92MHz.</a:t>
            </a:r>
            <a:r>
              <a:rPr lang="en-US" altLang="zh-CN" sz="4800" dirty="0" smtClean="0"/>
              <a:t> </a:t>
            </a:r>
            <a:endParaRPr lang="zh-CN" altLang="zh-CN" dirty="0" smtClean="0"/>
          </a:p>
          <a:p>
            <a:pPr lvl="1"/>
            <a:r>
              <a:rPr lang="en-US" altLang="zh-CN" dirty="0" smtClean="0"/>
              <a:t>Besides the seven symbols located from the beginning of 2ms period, the remaining time </a:t>
            </a:r>
            <a:r>
              <a:rPr lang="en-US" altLang="zh-CN" b="1" dirty="0" smtClean="0"/>
              <a:t>(144Ts)</a:t>
            </a:r>
            <a:r>
              <a:rPr lang="en-US" altLang="zh-CN" dirty="0" smtClean="0"/>
              <a:t> is used as</a:t>
            </a:r>
            <a:r>
              <a:rPr lang="en-US" altLang="zh-CN" b="1" dirty="0" smtClean="0"/>
              <a:t> a guard period </a:t>
            </a:r>
            <a:r>
              <a:rPr lang="en-US" altLang="zh-CN" dirty="0" smtClean="0"/>
              <a:t>to minimize the collision between NB-</a:t>
            </a:r>
            <a:r>
              <a:rPr lang="en-US" altLang="zh-CN" dirty="0" err="1" smtClean="0"/>
              <a:t>IoT</a:t>
            </a:r>
            <a:r>
              <a:rPr lang="en-US" altLang="zh-CN" dirty="0" smtClean="0"/>
              <a:t> symbols and LTE SRS</a:t>
            </a:r>
            <a:r>
              <a:rPr lang="en-US" altLang="zh-CN" b="1" dirty="0" smtClean="0"/>
              <a:t>;</a:t>
            </a:r>
            <a:endParaRPr lang="zh-CN" altLang="zh-CN" b="1" dirty="0" smtClean="0"/>
          </a:p>
          <a:p>
            <a:endParaRPr lang="zh-CN" altLang="zh-CN"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2</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NB-</a:t>
            </a:r>
            <a:r>
              <a:rPr lang="en-US" altLang="zh-CN" dirty="0" err="1" smtClean="0"/>
              <a:t>IoT</a:t>
            </a:r>
            <a:r>
              <a:rPr lang="en-US" altLang="zh-CN" dirty="0" smtClean="0"/>
              <a:t> configuration field regarding the avoidance of LTE SRS is broadcasted in the NB-</a:t>
            </a:r>
            <a:r>
              <a:rPr lang="en-US" altLang="zh-CN" dirty="0" err="1" smtClean="0"/>
              <a:t>IoT</a:t>
            </a:r>
            <a:r>
              <a:rPr lang="en-US" altLang="zh-CN" dirty="0" smtClean="0"/>
              <a:t> system information</a:t>
            </a:r>
          </a:p>
          <a:p>
            <a:pPr lvl="1"/>
            <a:r>
              <a:rPr lang="en-US" altLang="zh-CN" dirty="0" smtClean="0"/>
              <a:t>The 3.75kHz NB-Slot boundary is configured to align with either even or odd LTE </a:t>
            </a:r>
            <a:r>
              <a:rPr lang="en-US" altLang="zh-CN" dirty="0" err="1" smtClean="0"/>
              <a:t>subframe</a:t>
            </a:r>
            <a:r>
              <a:rPr lang="en-US" altLang="zh-CN" dirty="0" smtClean="0"/>
              <a:t> so that most of the LTE SRS positions are protected by 3.75kHz NB-</a:t>
            </a:r>
            <a:r>
              <a:rPr lang="en-US" altLang="zh-CN" dirty="0" err="1" smtClean="0"/>
              <a:t>IoT</a:t>
            </a:r>
            <a:r>
              <a:rPr lang="en-US" altLang="zh-CN" dirty="0" smtClean="0"/>
              <a:t> Guard Period.</a:t>
            </a:r>
          </a:p>
          <a:p>
            <a:r>
              <a:rPr lang="en-US" altLang="zh-CN" dirty="0" smtClean="0"/>
              <a:t>For LTE SRS symbol positions that are not able to align with GPs in NB-Slot, the overlapped NB-</a:t>
            </a:r>
            <a:r>
              <a:rPr lang="en-US" altLang="zh-CN" dirty="0" err="1" smtClean="0"/>
              <a:t>IoT</a:t>
            </a:r>
            <a:r>
              <a:rPr lang="en-US" altLang="zh-CN" dirty="0" smtClean="0"/>
              <a:t> symbols are not used and rate matching is used for avoidance of collision with LTE SRS</a:t>
            </a:r>
          </a:p>
          <a:p>
            <a:r>
              <a:rPr lang="en-US" altLang="zh-CN" dirty="0" smtClean="0"/>
              <a:t>The same density of DMRS in LTE is used for 3.75 kHz PUSCH and the DMRS pattern is shifted by one symbol (i.e. DMRS on the third or fifth symbol in NB-Slot) to avoid the collision between DMRS and LTE SRS</a:t>
            </a:r>
            <a:endParaRPr lang="zh-CN" alt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4405</TotalTime>
  <Words>396</Words>
  <Application>Microsoft Office PowerPoint</Application>
  <PresentationFormat>全屏显示(4:3)</PresentationFormat>
  <Paragraphs>28</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Theme</vt:lpstr>
      <vt:lpstr>WF on remaining details on NB-IoT uplink frame design</vt:lpstr>
      <vt:lpstr>Background</vt:lpstr>
      <vt:lpstr>Proposal 1</vt:lpstr>
      <vt:lpstr>Proposal 2</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ePDCCH detection for LC/CE UE</dc:title>
  <dc:creator>mtk09788</dc:creator>
  <cp:lastModifiedBy>TIE, Xiaolei</cp:lastModifiedBy>
  <cp:revision>226</cp:revision>
  <dcterms:created xsi:type="dcterms:W3CDTF">2015-04-22T00:12:23Z</dcterms:created>
  <dcterms:modified xsi:type="dcterms:W3CDTF">2016-02-19T08:44:08Z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(4)S4l4sX3mtZehqALeCcd39/u/msYfxQzhZ+pv0VyEv+X1sXFsdInEe/+lm7cCGkJKsaH2b4ML
dfwBio51EFtNVIeyPD7uxxI1GcdEVWloqDEFNnVij+Rk2XiMkcVacyW3T0KtGTamMYdJjzEs
MqjmZGksG3oHReqHLxKHiWrrYJChxCruUcmwkegKGwUE04RHPQ9H/SJPJv4r+NIhp/HDXM4P
JMnshcdQPEibolCJAR</vt:lpwstr>
  </property>
  <property fmtid="{D5CDD505-2E9C-101B-9397-08002B2CF9AE}" pid="4" name="_new_ms_pID_725431">
    <vt:lpwstr>sJ7TBw5WEBHMuGgjQk5PV7TJbEssvymePEzR7/1vMiBTGKVDt8ie8L
DP3plXCGRVYXXuuJN9BS8Nrbxnz9nepu54zGOi5UbntHFtfuosadf4ehnU0d+dMhQuC169eM
Sdx2eeqZVJgYhw1z94uAXHaASHZrfwkG21+Z3bDZoA8I9+iOYituI1PT0rmlWFR96HqnYpFJ
LENBLsm0eEgSTd9LKgnRpD1o2h3Q6ISpUkDa</vt:lpwstr>
  </property>
  <property fmtid="{D5CDD505-2E9C-101B-9397-08002B2CF9AE}" pid="5" name="_new_ms_pID_725432">
    <vt:lpwstr>jPOJHW90RiPvy5t025QictNpi0yb1QsOuANw
AckALumpZOZ0L71tIkkC4X2nEiDM6+Vg3A2IQ18PNnTI134CvCzTEO6NPYhbEPWBy6fiuf6v
UImz7CmTtRJjUPLrHJQJOMle+M7zqYwHzaDHdc7SyUTgT6nY5E+paDRjoYyK0m0knFREb2w8
uVhsufIb/dREAoAk7SWbT2Vgb+1gBaf8VuKYW1oTg/2tpvZCjHe8OR</vt:lpwstr>
  </property>
  <property fmtid="{D5CDD505-2E9C-101B-9397-08002B2CF9AE}" pid="6" name="_new_ms_pID_725433">
    <vt:lpwstr>7AY/DBSz226SLTKBUx
oSN2ukD2uCihKQW3TrnMtFdBCaE=</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1455541430</vt:lpwstr>
  </property>
</Properties>
</file>