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4" r:id="rId2"/>
    <p:sldId id="273" r:id="rId3"/>
    <p:sldId id="276" r:id="rId4"/>
    <p:sldId id="279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478" autoAdjust="0"/>
  </p:normalViewPr>
  <p:slideViewPr>
    <p:cSldViewPr>
      <p:cViewPr varScale="1">
        <p:scale>
          <a:sx n="91" d="100"/>
          <a:sy n="91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ＭＳ Ｐゴシック" charset="-128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0E182FA9-F903-49CC-A6EB-9B0B495020AA}" type="slidenum">
              <a:rPr lang="ja-JP" altLang="en-US" smtClean="0">
                <a:latin typeface="Calibri" pitchFamily="34" charset="0"/>
              </a:rPr>
              <a:pPr/>
              <a:t>2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417414C-9246-450A-8C1B-8C57FA732B5C}" type="slidenum">
              <a:rPr lang="ja-JP" altLang="en-US" smtClean="0">
                <a:latin typeface="Calibri" pitchFamily="34" charset="0"/>
              </a:rPr>
              <a:pPr/>
              <a:t>3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417414C-9246-450A-8C1B-8C57FA732B5C}" type="slidenum">
              <a:rPr lang="ja-JP" altLang="en-US" smtClean="0">
                <a:latin typeface="Calibri" pitchFamily="34" charset="0"/>
              </a:rPr>
              <a:pPr/>
              <a:t>4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2016/2/17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>
                <a:latin typeface="Calibri" pitchFamily="34" charset="0"/>
              </a:rPr>
              <a:t>Way Forward on Control overhead assumption for latency reduction</a:t>
            </a:r>
            <a:endParaRPr lang="ja-JP" altLang="en-US" sz="40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Electronics</a:t>
            </a:r>
            <a:r>
              <a:rPr lang="en-US" altLang="ko-KR" sz="2400" dirty="0" smtClean="0"/>
              <a:t>, Ericsson, Nokia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err="1" smtClean="0"/>
              <a:t>R1</a:t>
            </a:r>
            <a:r>
              <a:rPr lang="en-US" altLang="ja-JP" sz="2400" dirty="0" smtClean="0"/>
              <a:t>-16</a:t>
            </a:r>
            <a:r>
              <a:rPr lang="en-US" altLang="ko-KR" sz="2400" dirty="0" smtClean="0"/>
              <a:t>1320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6657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/>
              <a:t>3GPP TSG RAN WG1 #84</a:t>
            </a:r>
          </a:p>
          <a:p>
            <a:pPr eaLnBrk="1" hangingPunct="1"/>
            <a:r>
              <a:rPr lang="en-US" altLang="ko-KR" sz="2400"/>
              <a:t>St Julian’s, Malta, 15th - 19th February 2016</a:t>
            </a:r>
            <a:endParaRPr lang="en-US" altLang="ja-JP" sz="2400"/>
          </a:p>
          <a:p>
            <a:pPr eaLnBrk="1" hangingPunct="1"/>
            <a:r>
              <a:rPr lang="en-US" altLang="ja-JP" sz="2400"/>
              <a:t>Agenda item 7.3.4.1</a:t>
            </a:r>
            <a:endParaRPr lang="ja-JP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내용 개체 틀 2"/>
          <p:cNvSpPr>
            <a:spLocks noGrp="1"/>
          </p:cNvSpPr>
          <p:nvPr>
            <p:ph idx="1"/>
          </p:nvPr>
        </p:nvSpPr>
        <p:spPr>
          <a:xfrm>
            <a:off x="323850" y="1412875"/>
            <a:ext cx="8496300" cy="4897438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GB" altLang="ko-KR" sz="2800" smtClean="0">
                <a:ea typeface="ＭＳ Ｐゴシック" charset="-128"/>
              </a:rPr>
              <a:t>Control channel overhead is one of the key parameter that determines whether TTI shortening has performance gain over a legacy LTE system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GB" altLang="ko-KR" sz="2800" smtClean="0">
                <a:ea typeface="ＭＳ Ｐゴシック" charset="-128"/>
              </a:rPr>
              <a:t>Control overhead is determined considering followings: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GB" altLang="ko-KR" sz="2400" smtClean="0">
                <a:ea typeface="ＭＳ Ｐゴシック" charset="-128"/>
              </a:rPr>
              <a:t>CCE aggregation level is determined based on the UEs' channel conditions, e.g. UE geometry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GB" altLang="ko-KR" sz="2400" smtClean="0">
                <a:ea typeface="ＭＳ Ｐゴシック" charset="-128"/>
              </a:rPr>
              <a:t>CCE aggregation level can be different per UE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GB" altLang="ko-KR" sz="2400" smtClean="0">
                <a:ea typeface="ＭＳ Ｐゴシック" charset="-128"/>
              </a:rPr>
              <a:t>Overall control overhead per TTI is determined based on how many UEs are simultaneously scheduled</a:t>
            </a:r>
          </a:p>
        </p:txBody>
      </p:sp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/>
              <a:t>Background</a:t>
            </a:r>
            <a:endParaRPr lang="ja-JP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395536" y="1484784"/>
            <a:ext cx="8137525" cy="4665662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GB" altLang="ko-KR" sz="2400" dirty="0" smtClean="0">
                <a:ea typeface="ＭＳ Ｐゴシック" charset="-128"/>
              </a:rPr>
              <a:t>System level performance is evaluated considering following control overhead assumptions </a:t>
            </a:r>
          </a:p>
          <a:p>
            <a:pPr lvl="1">
              <a:spcBef>
                <a:spcPts val="700"/>
              </a:spcBef>
            </a:pPr>
            <a:r>
              <a:rPr lang="en-GB" altLang="ko-KR" sz="2200" dirty="0" smtClean="0">
                <a:ea typeface="ＭＳ Ｐゴシック" charset="-128"/>
              </a:rPr>
              <a:t>The number of REs for a single DCI is determined based on DL channel condition e.g. UE geometry</a:t>
            </a:r>
          </a:p>
          <a:p>
            <a:pPr lvl="2">
              <a:spcBef>
                <a:spcPts val="700"/>
              </a:spcBef>
            </a:pPr>
            <a:r>
              <a:rPr lang="en-GB" altLang="ko-KR" sz="2000" dirty="0" smtClean="0">
                <a:ea typeface="ＭＳ Ｐゴシック" charset="-128"/>
              </a:rPr>
              <a:t>FFS: The exact number of REs for a single DCI for </a:t>
            </a:r>
            <a:r>
              <a:rPr lang="en-GB" altLang="ko-KR" sz="2000" dirty="0" err="1" smtClean="0">
                <a:ea typeface="ＭＳ Ｐゴシック" charset="-128"/>
              </a:rPr>
              <a:t>sTTI</a:t>
            </a:r>
            <a:endParaRPr lang="en-GB" altLang="ko-KR" sz="2000" dirty="0" smtClean="0">
              <a:ea typeface="ＭＳ Ｐゴシック" charset="-128"/>
            </a:endParaRPr>
          </a:p>
          <a:p>
            <a:pPr lvl="1">
              <a:spcBef>
                <a:spcPts val="700"/>
              </a:spcBef>
            </a:pPr>
            <a:r>
              <a:rPr lang="en-GB" altLang="ko-KR" sz="2200" dirty="0" smtClean="0">
                <a:ea typeface="ＭＳ Ｐゴシック" charset="-128"/>
              </a:rPr>
              <a:t>The number of </a:t>
            </a:r>
            <a:r>
              <a:rPr lang="en-GB" altLang="ko-KR" sz="2200" dirty="0" smtClean="0">
                <a:ea typeface="ＭＳ Ｐゴシック" charset="-128"/>
              </a:rPr>
              <a:t>DCI for DL assignment in </a:t>
            </a:r>
            <a:r>
              <a:rPr lang="en-GB" altLang="ko-KR" sz="2200" dirty="0" smtClean="0">
                <a:ea typeface="ＭＳ Ｐゴシック" charset="-128"/>
              </a:rPr>
              <a:t>a cell is determined based on the number of simultaneously scheduled UEs</a:t>
            </a: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 dirty="0"/>
              <a:t>Proposal</a:t>
            </a:r>
            <a:endParaRPr lang="ja-JP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098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395288" y="1500188"/>
                <a:ext cx="8137525" cy="4665662"/>
              </a:xfrm>
            </p:spPr>
            <p:txBody>
              <a:bodyPr/>
              <a:lstStyle/>
              <a:p>
                <a:pPr>
                  <a:spcBef>
                    <a:spcPts val="700"/>
                  </a:spcBef>
                </a:pPr>
                <a:r>
                  <a:rPr lang="en-GB" altLang="ko-KR" sz="2400" dirty="0" smtClean="0">
                    <a:ea typeface="ＭＳ Ｐゴシック" charset="-128"/>
                  </a:rPr>
                  <a:t>System level performance is evaluated considering following control overhead assumptions </a:t>
                </a:r>
              </a:p>
              <a:p>
                <a:pPr lvl="1">
                  <a:spcBef>
                    <a:spcPts val="700"/>
                  </a:spcBef>
                </a:pPr>
                <a:r>
                  <a:rPr lang="en-GB" altLang="ko-KR" sz="2200" dirty="0" smtClean="0">
                    <a:ea typeface="ＭＳ Ｐゴシック" charset="-128"/>
                  </a:rPr>
                  <a:t>It is recommended to model the </a:t>
                </a:r>
                <a:r>
                  <a:rPr lang="en-GB" altLang="ko-KR" sz="2200" dirty="0" smtClean="0">
                    <a:ea typeface="ＭＳ Ｐゴシック" charset="-128"/>
                  </a:rPr>
                  <a:t>overall number of DCI overhead in a </a:t>
                </a:r>
                <a:r>
                  <a:rPr lang="en-GB" altLang="ko-KR" sz="2200" dirty="0" smtClean="0">
                    <a:ea typeface="ＭＳ Ｐゴシック" charset="-128"/>
                  </a:rPr>
                  <a:t>cell with following formula</a:t>
                </a:r>
                <a:endParaRPr lang="en-GB" altLang="ko-KR" sz="2200" dirty="0" smtClean="0">
                  <a:ea typeface="ＭＳ Ｐゴシック" charset="-128"/>
                </a:endParaRPr>
              </a:p>
              <a:p>
                <a:pPr lvl="2">
                  <a:spcBef>
                    <a:spcPts val="700"/>
                  </a:spcBef>
                </a:pPr>
                <a14:m>
                  <m:oMath xmlns:m="http://schemas.openxmlformats.org/officeDocument/2006/math">
                    <m:r>
                      <a:rPr lang="en-US" altLang="ko-KR" sz="2000" i="1" smtClean="0">
                        <a:latin typeface="Cambria Math"/>
                      </a:rPr>
                      <m:t>𝐶</m:t>
                    </m:r>
                    <m:r>
                      <a:rPr lang="en-US" altLang="ko-KR" sz="2000" i="1" smtClean="0">
                        <a:latin typeface="Cambria Math"/>
                      </a:rPr>
                      <m:t>∙ </m:t>
                    </m:r>
                    <m:nary>
                      <m:naryPr>
                        <m:chr m:val="∑"/>
                        <m:grow m:val="on"/>
                        <m:ctrlPr>
                          <a:rPr lang="ko-KR" altLang="ko-KR" sz="2000" i="1">
                            <a:latin typeface="Cambria Math"/>
                          </a:rPr>
                        </m:ctrlPr>
                      </m:naryPr>
                      <m:sub>
                        <m:r>
                          <a:rPr lang="en-US" altLang="ko-KR" sz="2000" i="1">
                            <a:latin typeface="Cambria Math"/>
                          </a:rPr>
                          <m:t>𝑖</m:t>
                        </m:r>
                        <m:r>
                          <a:rPr lang="en-US" altLang="ko-KR" sz="2000" i="1">
                            <a:latin typeface="Cambria Math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ko-KR" sz="2000" i="1">
                                <a:latin typeface="Cambria Math"/>
                              </a:rPr>
                              <m:t>𝐷𝐶𝐼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/>
                              </a:rPr>
                              <m:t>𝐴𝐿</m:t>
                            </m:r>
                          </m:e>
                          <m:sub>
                            <m:r>
                              <a:rPr lang="en-US" altLang="ko-KR" sz="2000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US" altLang="ko-KR" sz="2000" i="1">
                        <a:latin typeface="Cambria Math"/>
                      </a:rPr>
                      <m:t>∙</m:t>
                    </m:r>
                    <m:r>
                      <a:rPr lang="en-US" altLang="ko-KR" sz="2000" i="1">
                        <a:latin typeface="Cambria Math"/>
                      </a:rPr>
                      <m:t>𝑀</m:t>
                    </m:r>
                  </m:oMath>
                </a14:m>
                <a:endParaRPr lang="ko-KR" altLang="ko-KR" sz="2000" dirty="0"/>
              </a:p>
              <a:p>
                <a:pPr lvl="3">
                  <a:spcBef>
                    <a:spcPts val="700"/>
                  </a:spcBef>
                </a:pPr>
                <a:endParaRPr lang="en-US" altLang="ko-KR" sz="1800" dirty="0" smtClean="0">
                  <a:latin typeface="Cambria Math"/>
                </a:endParaRPr>
              </a:p>
              <a:p>
                <a:pPr lvl="3">
                  <a:spcBef>
                    <a:spcPts val="700"/>
                  </a:spcBef>
                </a:pPr>
                <a:r>
                  <a:rPr lang="en-US" altLang="ko-KR" sz="1800" dirty="0" smtClean="0">
                    <a:latin typeface="Cambria Math"/>
                  </a:rPr>
                  <a:t>C&gt;1 </a:t>
                </a:r>
                <a:r>
                  <a:rPr lang="en-US" altLang="ko-KR" sz="1800" dirty="0" smtClean="0">
                    <a:latin typeface="Cambria Math"/>
                  </a:rPr>
                  <a:t>is the scaling factor </a:t>
                </a:r>
                <a:r>
                  <a:rPr lang="en-US" altLang="ko-KR" sz="1800" dirty="0" smtClean="0">
                    <a:latin typeface="Cambria Math"/>
                  </a:rPr>
                  <a:t>taking into account</a:t>
                </a:r>
              </a:p>
              <a:p>
                <a:pPr lvl="4">
                  <a:spcBef>
                    <a:spcPts val="700"/>
                  </a:spcBef>
                </a:pPr>
                <a:r>
                  <a:rPr lang="en-US" altLang="ko-KR" sz="1800" dirty="0" smtClean="0">
                    <a:latin typeface="Cambria Math"/>
                  </a:rPr>
                  <a:t>Overhead of the not explicitly modeled UL grants</a:t>
                </a:r>
              </a:p>
              <a:p>
                <a:pPr lvl="4">
                  <a:spcBef>
                    <a:spcPts val="700"/>
                  </a:spcBef>
                </a:pPr>
                <a:r>
                  <a:rPr lang="en-US" altLang="ko-KR" sz="1800" dirty="0" smtClean="0">
                    <a:latin typeface="Cambria Math"/>
                  </a:rPr>
                  <a:t>Average unused </a:t>
                </a:r>
                <a:r>
                  <a:rPr lang="en-US" altLang="ko-KR" sz="1800" dirty="0" err="1" smtClean="0">
                    <a:latin typeface="Cambria Math"/>
                  </a:rPr>
                  <a:t>REs</a:t>
                </a:r>
                <a:r>
                  <a:rPr lang="en-US" altLang="ko-KR" sz="1800" dirty="0" smtClean="0">
                    <a:latin typeface="Cambria Math"/>
                  </a:rPr>
                  <a:t> in a DL control region</a:t>
                </a:r>
              </a:p>
              <a:p>
                <a:pPr lvl="4">
                  <a:spcBef>
                    <a:spcPts val="700"/>
                  </a:spcBef>
                </a:pPr>
                <a:r>
                  <a:rPr lang="en-US" altLang="ko-KR" sz="1800" dirty="0" smtClean="0">
                    <a:latin typeface="Cambria Math"/>
                  </a:rPr>
                  <a:t>C=1 corresponding to DL only grant required </a:t>
                </a:r>
                <a:r>
                  <a:rPr lang="en-US" altLang="ko-KR" sz="1800" dirty="0" err="1" smtClean="0">
                    <a:latin typeface="Cambria Math"/>
                  </a:rPr>
                  <a:t>REs</a:t>
                </a:r>
                <a:endParaRPr lang="en-US" altLang="ko-KR" sz="1800" dirty="0" smtClean="0">
                  <a:latin typeface="Cambria Math"/>
                </a:endParaRPr>
              </a:p>
              <a:p>
                <a:pPr lvl="3">
                  <a:spcBef>
                    <a:spcPts val="70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i="1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𝐷𝐶𝐼</m:t>
                        </m:r>
                      </m:sub>
                    </m:sSub>
                  </m:oMath>
                </a14:m>
                <a:r>
                  <a:rPr lang="en-US" altLang="ko-KR" sz="1800" dirty="0" smtClean="0">
                    <a:latin typeface="Cambria Math"/>
                  </a:rPr>
                  <a:t> is the total number of </a:t>
                </a:r>
                <a:r>
                  <a:rPr lang="en-US" altLang="ko-KR" sz="1800" dirty="0" smtClean="0">
                    <a:latin typeface="Cambria Math"/>
                  </a:rPr>
                  <a:t>DCI for DL assignment in </a:t>
                </a:r>
                <a:r>
                  <a:rPr lang="en-US" altLang="ko-KR" sz="1800" dirty="0" smtClean="0">
                    <a:latin typeface="Cambria Math"/>
                  </a:rPr>
                  <a:t>a cell</a:t>
                </a:r>
              </a:p>
              <a:p>
                <a:pPr lvl="3">
                  <a:spcBef>
                    <a:spcPts val="70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i="1">
                            <a:latin typeface="Cambria Math"/>
                          </a:rPr>
                          <m:t>𝐴𝐿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ko-KR" sz="1800" dirty="0" smtClean="0">
                    <a:latin typeface="Cambria Math"/>
                  </a:rPr>
                  <a:t> is the CCE aggregation level 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ko-KR" altLang="ko-KR" sz="18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800" i="1">
                            <a:latin typeface="Cambria Math"/>
                          </a:rPr>
                          <m:t>𝑖</m:t>
                        </m:r>
                        <m:r>
                          <a:rPr lang="en-US" altLang="ko-KR" sz="1800" i="1"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ko-KR" sz="1800" i="1">
                            <a:latin typeface="Cambria Math"/>
                          </a:rPr>
                          <m:t>𝑡h</m:t>
                        </m:r>
                      </m:sup>
                    </m:sSup>
                    <m:r>
                      <a:rPr lang="en-US" altLang="ko-KR" sz="1800" i="1">
                        <a:latin typeface="Cambria Math"/>
                      </a:rPr>
                      <m:t> </m:t>
                    </m:r>
                  </m:oMath>
                </a14:m>
                <a:r>
                  <a:rPr lang="en-US" altLang="ko-KR" sz="1800" dirty="0" smtClean="0">
                    <a:latin typeface="Cambria Math"/>
                  </a:rPr>
                  <a:t> DCI</a:t>
                </a:r>
              </a:p>
              <a:p>
                <a:pPr lvl="3">
                  <a:spcBef>
                    <a:spcPts val="700"/>
                  </a:spcBef>
                </a:pPr>
                <a14:m>
                  <m:oMath xmlns:m="http://schemas.openxmlformats.org/officeDocument/2006/math">
                    <m:r>
                      <a:rPr lang="en-US" altLang="ko-KR" sz="1800" i="1" smtClean="0">
                        <a:latin typeface="Cambria Math"/>
                      </a:rPr>
                      <m:t>𝑀</m:t>
                    </m:r>
                  </m:oMath>
                </a14:m>
                <a:r>
                  <a:rPr lang="en-US" altLang="ko-KR" sz="1800" dirty="0" smtClean="0">
                    <a:latin typeface="Cambria Math"/>
                  </a:rPr>
                  <a:t> is the number of REs per CCE</a:t>
                </a:r>
              </a:p>
              <a:p>
                <a:pPr lvl="1">
                  <a:spcBef>
                    <a:spcPts val="700"/>
                  </a:spcBef>
                </a:pPr>
                <a:endParaRPr lang="en-GB" altLang="ko-KR" sz="2000" dirty="0" smtClean="0">
                  <a:solidFill>
                    <a:srgbClr val="FF0000"/>
                  </a:solidFill>
                  <a:ea typeface="ＭＳ Ｐゴシック" charset="-128"/>
                </a:endParaRPr>
              </a:p>
            </p:txBody>
          </p:sp>
        </mc:Choice>
        <mc:Fallback>
          <p:sp>
            <p:nvSpPr>
              <p:cNvPr id="4098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288" y="1500188"/>
                <a:ext cx="8137525" cy="4665662"/>
              </a:xfrm>
              <a:blipFill rotWithShape="1">
                <a:blip r:embed="rId3"/>
                <a:stretch>
                  <a:fillRect l="-1049" t="-1046" b="-823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 dirty="0"/>
              <a:t>Proposal</a:t>
            </a:r>
            <a:endParaRPr lang="ja-JP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0318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14493</TotalTime>
  <Words>293</Words>
  <Application>Microsoft Office PowerPoint</Application>
  <PresentationFormat>화면 슬라이드 쇼(4:3)</PresentationFormat>
  <Paragraphs>32</Paragraphs>
  <Slides>4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テーマ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LG</dc:creator>
  <cp:lastModifiedBy>ds_v2</cp:lastModifiedBy>
  <cp:revision>323</cp:revision>
  <dcterms:created xsi:type="dcterms:W3CDTF">2013-04-12T08:09:08Z</dcterms:created>
  <dcterms:modified xsi:type="dcterms:W3CDTF">2016-02-17T14:34:51Z</dcterms:modified>
</cp:coreProperties>
</file>