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9" r:id="rId2"/>
    <p:sldId id="262" r:id="rId3"/>
    <p:sldId id="260" r:id="rId4"/>
    <p:sldId id="261" r:id="rId5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03" autoAdjust="0"/>
    <p:restoredTop sz="93343" autoAdjust="0"/>
  </p:normalViewPr>
  <p:slideViewPr>
    <p:cSldViewPr showGuides="1">
      <p:cViewPr varScale="1">
        <p:scale>
          <a:sx n="96" d="100"/>
          <a:sy n="96" d="100"/>
        </p:scale>
        <p:origin x="-1696" y="-96"/>
      </p:cViewPr>
      <p:guideLst>
        <p:guide orient="horz" pos="216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2/18/16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&gt;6GHz Channel Modeling Scenarios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2677656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NTT DOCOMO, </a:t>
            </a:r>
            <a:r>
              <a:rPr lang="en-US" altLang="ja-JP" dirty="0"/>
              <a:t>AT&amp;T</a:t>
            </a:r>
            <a:r>
              <a:rPr lang="en-US" altLang="ja-JP" dirty="0" smtClean="0"/>
              <a:t>, </a:t>
            </a:r>
            <a:r>
              <a:rPr lang="en-US" altLang="ja-JP" dirty="0" smtClean="0">
                <a:latin typeface="Calibri" panose="020F0502020204030204" pitchFamily="34" charset="0"/>
              </a:rPr>
              <a:t>ALU, ASB, CATT, </a:t>
            </a:r>
            <a:r>
              <a:rPr lang="en-US" dirty="0"/>
              <a:t>Deutsche Telekom</a:t>
            </a:r>
            <a:r>
              <a:rPr lang="en-US" dirty="0" smtClean="0"/>
              <a:t>, </a:t>
            </a:r>
            <a:r>
              <a:rPr lang="en-US" altLang="ja-JP" dirty="0" smtClean="0"/>
              <a:t>Ericsson</a:t>
            </a:r>
            <a:r>
              <a:rPr lang="en-US" altLang="ja-JP" dirty="0"/>
              <a:t>, </a:t>
            </a:r>
            <a:r>
              <a:rPr lang="en-US" altLang="ja-JP" dirty="0" smtClean="0">
                <a:latin typeface="Calibri" panose="020F0502020204030204" pitchFamily="34" charset="0"/>
              </a:rPr>
              <a:t>ETRI</a:t>
            </a:r>
            <a:r>
              <a:rPr lang="en-US" altLang="ja-JP" dirty="0"/>
              <a:t>, </a:t>
            </a:r>
            <a:r>
              <a:rPr lang="en-US" altLang="ja-JP" dirty="0" err="1" smtClean="0"/>
              <a:t>Fraunhofer</a:t>
            </a:r>
            <a:r>
              <a:rPr lang="en-US" altLang="ja-JP" dirty="0" smtClean="0"/>
              <a:t>, </a:t>
            </a:r>
            <a:r>
              <a:rPr lang="en-US" altLang="ja-JP" dirty="0"/>
              <a:t>Huawei, </a:t>
            </a:r>
            <a:r>
              <a:rPr lang="en-US" altLang="ja-JP" dirty="0" err="1"/>
              <a:t>HiSilicon</a:t>
            </a:r>
            <a:r>
              <a:rPr lang="en-US" altLang="ja-JP" dirty="0"/>
              <a:t>, </a:t>
            </a:r>
            <a:r>
              <a:rPr lang="en-US" altLang="ja-JP" dirty="0" smtClean="0"/>
              <a:t>Intel,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</a:t>
            </a:r>
            <a:r>
              <a:rPr lang="en-US" altLang="ja-JP" dirty="0"/>
              <a:t>KT, </a:t>
            </a:r>
            <a:r>
              <a:rPr lang="en-US" altLang="ja-JP" dirty="0" smtClean="0"/>
              <a:t>LGE, NEC, </a:t>
            </a:r>
            <a:r>
              <a:rPr lang="en-US" altLang="ja-JP" dirty="0"/>
              <a:t>Mitsubishi</a:t>
            </a:r>
            <a:r>
              <a:rPr lang="en-US" altLang="ja-JP" dirty="0" smtClean="0"/>
              <a:t>, Nokia, NTT</a:t>
            </a:r>
            <a:r>
              <a:rPr lang="en-US" altLang="ja-JP" dirty="0"/>
              <a:t>, Qualcomm, </a:t>
            </a:r>
            <a:r>
              <a:rPr lang="en-US" altLang="ja-JP" dirty="0" smtClean="0"/>
              <a:t>Samsung, Sharp, Sony, Vodafone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072" y="323655"/>
            <a:ext cx="13124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R1-161145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425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RAN1</a:t>
            </a:r>
            <a:r>
              <a:rPr lang="en-US" sz="1800" dirty="0">
                <a:latin typeface="+mj-lt"/>
              </a:rPr>
              <a:t>#</a:t>
            </a:r>
            <a:r>
              <a:rPr lang="en-US" sz="1800" dirty="0" smtClean="0">
                <a:latin typeface="+mj-lt"/>
              </a:rPr>
              <a:t>84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tr-TR" sz="1800" dirty="0" err="1">
                <a:latin typeface="+mj-lt"/>
              </a:rPr>
              <a:t>St</a:t>
            </a:r>
            <a:r>
              <a:rPr lang="tr-TR" sz="1800" dirty="0">
                <a:latin typeface="+mj-lt"/>
              </a:rPr>
              <a:t> </a:t>
            </a:r>
            <a:r>
              <a:rPr lang="tr-TR" sz="1800" dirty="0" err="1">
                <a:latin typeface="+mj-lt"/>
              </a:rPr>
              <a:t>Julian’s</a:t>
            </a:r>
            <a:r>
              <a:rPr lang="tr-TR" sz="1800" dirty="0">
                <a:latin typeface="+mj-lt"/>
              </a:rPr>
              <a:t>, Malta, </a:t>
            </a:r>
            <a:r>
              <a:rPr lang="tr-TR" sz="1800" dirty="0" err="1">
                <a:latin typeface="+mj-lt"/>
              </a:rPr>
              <a:t>Feb</a:t>
            </a:r>
            <a:r>
              <a:rPr lang="tr-TR" sz="1800" dirty="0">
                <a:latin typeface="+mj-lt"/>
              </a:rPr>
              <a:t>. 15 - 19, </a:t>
            </a:r>
            <a:r>
              <a:rPr lang="tr-TR" sz="1800" dirty="0" smtClean="0">
                <a:latin typeface="+mj-lt"/>
              </a:rPr>
              <a:t>2016</a:t>
            </a:r>
          </a:p>
          <a:p>
            <a:pPr>
              <a:defRPr/>
            </a:pPr>
            <a:r>
              <a:rPr lang="tr-TR" sz="1800" dirty="0" err="1" smtClean="0">
                <a:latin typeface="+mj-lt"/>
              </a:rPr>
              <a:t>Agenda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Item</a:t>
            </a:r>
            <a:r>
              <a:rPr lang="tr-TR" sz="1800" dirty="0" smtClean="0">
                <a:latin typeface="+mj-lt"/>
              </a:rPr>
              <a:t>: 7.3.5.1 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084469"/>
          </a:xfrm>
        </p:spPr>
        <p:txBody>
          <a:bodyPr/>
          <a:lstStyle/>
          <a:p>
            <a:r>
              <a:rPr lang="en-US" dirty="0" smtClean="0"/>
              <a:t>Scenarios for &gt;6GHz channel modeling are as follows.</a:t>
            </a:r>
          </a:p>
          <a:p>
            <a:pPr lvl="1"/>
            <a:r>
              <a:rPr lang="en-US" dirty="0" err="1"/>
              <a:t>UMi</a:t>
            </a:r>
            <a:r>
              <a:rPr lang="en-US" dirty="0"/>
              <a:t> – street </a:t>
            </a:r>
            <a:r>
              <a:rPr lang="en-US" dirty="0" smtClean="0"/>
              <a:t>canyon</a:t>
            </a:r>
          </a:p>
          <a:p>
            <a:pPr lvl="2"/>
            <a:r>
              <a:rPr lang="en-GB" dirty="0"/>
              <a:t>Urban </a:t>
            </a:r>
            <a:r>
              <a:rPr lang="en-GB" dirty="0" smtClean="0"/>
              <a:t>micro </a:t>
            </a:r>
            <a:r>
              <a:rPr lang="en-GB" dirty="0"/>
              <a:t>cell with </a:t>
            </a:r>
            <a:r>
              <a:rPr lang="en-GB" dirty="0" smtClean="0"/>
              <a:t>outdoor and indoor UEs.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BS </a:t>
            </a:r>
            <a:r>
              <a:rPr lang="en-US" dirty="0"/>
              <a:t>antenna </a:t>
            </a:r>
            <a:r>
              <a:rPr lang="en-US" dirty="0" smtClean="0"/>
              <a:t>is placed below rooftop level of surrounding buildings.</a:t>
            </a:r>
          </a:p>
          <a:p>
            <a:pPr lvl="2"/>
            <a:endParaRPr lang="en-US" dirty="0" smtClean="0"/>
          </a:p>
          <a:p>
            <a:pPr lvl="1"/>
            <a:r>
              <a:rPr lang="en-US" dirty="0" err="1" smtClean="0"/>
              <a:t>UMi</a:t>
            </a:r>
            <a:r>
              <a:rPr lang="en-US" dirty="0" smtClean="0"/>
              <a:t> – open square</a:t>
            </a:r>
          </a:p>
          <a:p>
            <a:pPr lvl="2"/>
            <a:r>
              <a:rPr lang="en-GB" dirty="0"/>
              <a:t>Urban micro cell </a:t>
            </a:r>
            <a:r>
              <a:rPr lang="en-GB" dirty="0" smtClean="0"/>
              <a:t>with:</a:t>
            </a:r>
          </a:p>
          <a:p>
            <a:pPr lvl="3"/>
            <a:r>
              <a:rPr lang="en-GB" dirty="0" smtClean="0"/>
              <a:t>Outdoor UEs in the open square</a:t>
            </a:r>
          </a:p>
          <a:p>
            <a:pPr lvl="3"/>
            <a:r>
              <a:rPr lang="en-GB" dirty="0" smtClean="0"/>
              <a:t>Outdoor and indoor UEs outside of the open square</a:t>
            </a:r>
            <a:endParaRPr lang="en-US" dirty="0"/>
          </a:p>
          <a:p>
            <a:pPr lvl="2"/>
            <a:r>
              <a:rPr lang="en-US" dirty="0"/>
              <a:t>BS </a:t>
            </a:r>
            <a:r>
              <a:rPr lang="en-US" dirty="0" smtClean="0"/>
              <a:t>antenna is placed </a:t>
            </a:r>
            <a:r>
              <a:rPr lang="en-US" dirty="0"/>
              <a:t>below rooftop level of surrounding </a:t>
            </a:r>
            <a:r>
              <a:rPr lang="en-US" dirty="0" smtClean="0"/>
              <a:t>buildings. BS </a:t>
            </a:r>
            <a:r>
              <a:rPr lang="en-US" dirty="0"/>
              <a:t>antenna </a:t>
            </a:r>
            <a:r>
              <a:rPr lang="en-US" dirty="0" smtClean="0"/>
              <a:t>can be placed at surrounding buildings or inside of the open square,</a:t>
            </a:r>
            <a:r>
              <a:rPr lang="en-US" dirty="0"/>
              <a:t> </a:t>
            </a:r>
            <a:r>
              <a:rPr lang="en-US" dirty="0" smtClean="0"/>
              <a:t>e.g., lamppost.</a:t>
            </a:r>
          </a:p>
          <a:p>
            <a:pPr lvl="2"/>
            <a:r>
              <a:rPr lang="en-US" dirty="0" smtClean="0"/>
              <a:t>Width </a:t>
            </a:r>
            <a:r>
              <a:rPr lang="en-US" dirty="0"/>
              <a:t>of the open square is in the order of 50 to 100 m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Note: A subset of features comprising this scenario can be applicable for Stadium case.</a:t>
            </a:r>
          </a:p>
          <a:p>
            <a:pPr lvl="2"/>
            <a:endParaRPr lang="en-US" dirty="0" smtClean="0"/>
          </a:p>
          <a:p>
            <a:pPr lvl="1"/>
            <a:r>
              <a:rPr lang="en-US" dirty="0" err="1"/>
              <a:t>UMa</a:t>
            </a:r>
            <a:endParaRPr lang="en-US" dirty="0"/>
          </a:p>
          <a:p>
            <a:pPr lvl="2"/>
            <a:r>
              <a:rPr lang="en-GB" dirty="0"/>
              <a:t>Urban </a:t>
            </a:r>
            <a:r>
              <a:rPr lang="en-GB" dirty="0" smtClean="0"/>
              <a:t>macro </a:t>
            </a:r>
            <a:r>
              <a:rPr lang="en-GB" dirty="0"/>
              <a:t>cell with </a:t>
            </a:r>
            <a:r>
              <a:rPr lang="en-GB" dirty="0" smtClean="0"/>
              <a:t>outdoor and indoor UEs.</a:t>
            </a:r>
            <a:r>
              <a:rPr lang="en-US" dirty="0" smtClean="0"/>
              <a:t> </a:t>
            </a:r>
            <a:endParaRPr lang="en-US" dirty="0"/>
          </a:p>
          <a:p>
            <a:pPr lvl="2"/>
            <a:r>
              <a:rPr lang="en-US" dirty="0"/>
              <a:t>BS antenna </a:t>
            </a:r>
            <a:r>
              <a:rPr lang="en-US" dirty="0" smtClean="0"/>
              <a:t>is </a:t>
            </a:r>
            <a:r>
              <a:rPr lang="en-US" dirty="0"/>
              <a:t>placed </a:t>
            </a:r>
            <a:r>
              <a:rPr lang="en-US" dirty="0" smtClean="0"/>
              <a:t>at or above rooftop </a:t>
            </a:r>
            <a:r>
              <a:rPr lang="en-US" dirty="0"/>
              <a:t>level of surrounding </a:t>
            </a:r>
            <a:r>
              <a:rPr lang="en-US" dirty="0" smtClean="0"/>
              <a:t>buildings.</a:t>
            </a:r>
          </a:p>
        </p:txBody>
      </p:sp>
    </p:spTree>
    <p:extLst>
      <p:ext uri="{BB962C8B-B14F-4D97-AF65-F5344CB8AC3E}">
        <p14:creationId xmlns:p14="http://schemas.microsoft.com/office/powerpoint/2010/main" val="544308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4653582"/>
          </a:xfrm>
        </p:spPr>
        <p:txBody>
          <a:bodyPr/>
          <a:lstStyle/>
          <a:p>
            <a:r>
              <a:rPr lang="en-US" dirty="0" smtClean="0"/>
              <a:t>Scenarios for &gt;6GHz channel modeling are as follows (Cont.)</a:t>
            </a:r>
          </a:p>
          <a:p>
            <a:pPr lvl="1"/>
            <a:r>
              <a:rPr lang="en-US" dirty="0" smtClean="0"/>
              <a:t>Indoor – office</a:t>
            </a:r>
          </a:p>
          <a:p>
            <a:pPr lvl="2"/>
            <a:r>
              <a:rPr lang="en-US" dirty="0" smtClean="0"/>
              <a:t>Sub scenario 1 – Open office: Typical </a:t>
            </a:r>
            <a:r>
              <a:rPr lang="en-US" dirty="0"/>
              <a:t>open office environment with cubicles, chairs, etc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Sub scenario 2 – Mixed office: Typical office environment with open cubicle areas, meeting rooms, walled offices, corridors, etc.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We utilize common modeling methodologies and parameterization, unless separate modeling is identified as necessary.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Following features are separately modeled.</a:t>
            </a:r>
          </a:p>
          <a:p>
            <a:pPr lvl="3"/>
            <a:r>
              <a:rPr lang="en-US" dirty="0" smtClean="0">
                <a:solidFill>
                  <a:srgbClr val="000000"/>
                </a:solidFill>
              </a:rPr>
              <a:t>LOS probability</a:t>
            </a:r>
          </a:p>
          <a:p>
            <a:pPr lvl="3"/>
            <a:r>
              <a:rPr lang="en-US" dirty="0" smtClean="0">
                <a:solidFill>
                  <a:srgbClr val="000000"/>
                </a:solidFill>
              </a:rPr>
              <a:t>FFS: other features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BS </a:t>
            </a:r>
            <a:r>
              <a:rPr lang="en-US" dirty="0">
                <a:solidFill>
                  <a:srgbClr val="000000"/>
                </a:solidFill>
              </a:rPr>
              <a:t>antenna </a:t>
            </a:r>
            <a:r>
              <a:rPr lang="en-US" dirty="0" smtClean="0">
                <a:solidFill>
                  <a:srgbClr val="000000"/>
                </a:solidFill>
              </a:rPr>
              <a:t>is </a:t>
            </a:r>
            <a:r>
              <a:rPr lang="en-US" dirty="0">
                <a:solidFill>
                  <a:srgbClr val="000000"/>
                </a:solidFill>
              </a:rPr>
              <a:t>placed at ceiling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2"/>
            <a:endParaRPr lang="en-US" dirty="0" smtClean="0">
              <a:solidFill>
                <a:srgbClr val="000000"/>
              </a:solidFill>
            </a:endParaRP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Indoor – shopping mall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</a:rPr>
              <a:t>Large </a:t>
            </a:r>
            <a:r>
              <a:rPr lang="en-US" dirty="0">
                <a:solidFill>
                  <a:srgbClr val="000000"/>
                </a:solidFill>
              </a:rPr>
              <a:t>multiple-story building with open ceiling in the middle. Shops are arranged along the outer wall of the building. </a:t>
            </a:r>
            <a:endParaRPr lang="en-US" dirty="0" smtClean="0">
              <a:solidFill>
                <a:srgbClr val="000000"/>
              </a:solidFill>
            </a:endParaRPr>
          </a:p>
          <a:p>
            <a:pPr lvl="2"/>
            <a:r>
              <a:rPr lang="en-US" dirty="0">
                <a:solidFill>
                  <a:srgbClr val="000000"/>
                </a:solidFill>
              </a:rPr>
              <a:t>BS antenna </a:t>
            </a:r>
            <a:r>
              <a:rPr lang="en-US" dirty="0" smtClean="0">
                <a:solidFill>
                  <a:srgbClr val="000000"/>
                </a:solidFill>
              </a:rPr>
              <a:t>is </a:t>
            </a:r>
            <a:r>
              <a:rPr lang="en-US" dirty="0">
                <a:solidFill>
                  <a:srgbClr val="000000"/>
                </a:solidFill>
              </a:rPr>
              <a:t>placed </a:t>
            </a:r>
            <a:r>
              <a:rPr lang="en-US" dirty="0"/>
              <a:t>at </a:t>
            </a:r>
            <a:r>
              <a:rPr lang="en-US" dirty="0" smtClean="0"/>
              <a:t>ceiling. Details FFS.</a:t>
            </a:r>
          </a:p>
        </p:txBody>
      </p:sp>
    </p:spTree>
    <p:extLst>
      <p:ext uri="{BB962C8B-B14F-4D97-AF65-F5344CB8AC3E}">
        <p14:creationId xmlns:p14="http://schemas.microsoft.com/office/powerpoint/2010/main" val="1649219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2031325"/>
          </a:xfrm>
        </p:spPr>
        <p:txBody>
          <a:bodyPr/>
          <a:lstStyle/>
          <a:p>
            <a:r>
              <a:rPr lang="en-US" dirty="0" smtClean="0"/>
              <a:t>Following </a:t>
            </a:r>
            <a:r>
              <a:rPr lang="en-US" dirty="0"/>
              <a:t>scenarios are </a:t>
            </a:r>
            <a:r>
              <a:rPr lang="en-US" dirty="0" smtClean="0"/>
              <a:t>the 1</a:t>
            </a:r>
            <a:r>
              <a:rPr lang="en-US" baseline="30000" dirty="0" smtClean="0"/>
              <a:t>st</a:t>
            </a:r>
            <a:r>
              <a:rPr lang="en-US" dirty="0" smtClean="0"/>
              <a:t> priority.</a:t>
            </a:r>
            <a:endParaRPr lang="en-US" dirty="0"/>
          </a:p>
          <a:p>
            <a:pPr lvl="1"/>
            <a:r>
              <a:rPr lang="en-US" dirty="0" err="1"/>
              <a:t>UMi</a:t>
            </a:r>
            <a:r>
              <a:rPr lang="en-US" dirty="0"/>
              <a:t> – street canyon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Indoor </a:t>
            </a:r>
            <a:r>
              <a:rPr lang="en-US" dirty="0" smtClean="0">
                <a:solidFill>
                  <a:srgbClr val="000000"/>
                </a:solidFill>
              </a:rPr>
              <a:t>– office</a:t>
            </a:r>
          </a:p>
          <a:p>
            <a:pPr lvl="1"/>
            <a:r>
              <a:rPr lang="en-US" dirty="0" err="1" smtClean="0">
                <a:solidFill>
                  <a:srgbClr val="000000"/>
                </a:solidFill>
              </a:rPr>
              <a:t>UMa</a:t>
            </a:r>
            <a:endParaRPr lang="en-US" dirty="0" smtClean="0">
              <a:solidFill>
                <a:srgbClr val="000000"/>
              </a:solidFill>
            </a:endParaRP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dirty="0" smtClean="0"/>
              <a:t>Other scenarios are the 2</a:t>
            </a:r>
            <a:r>
              <a:rPr lang="en-US" baseline="30000" dirty="0" smtClean="0"/>
              <a:t>nd</a:t>
            </a:r>
            <a:r>
              <a:rPr lang="en-US" dirty="0" smtClean="0"/>
              <a:t> priority.</a:t>
            </a:r>
          </a:p>
        </p:txBody>
      </p:sp>
    </p:spTree>
    <p:extLst>
      <p:ext uri="{BB962C8B-B14F-4D97-AF65-F5344CB8AC3E}">
        <p14:creationId xmlns:p14="http://schemas.microsoft.com/office/powerpoint/2010/main" val="1733867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8889</TotalTime>
  <Words>381</Words>
  <Application>Microsoft Macintosh PowerPoint</Application>
  <PresentationFormat>On-screen Show (4:3)</PresentationFormat>
  <Paragraphs>44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標準デザイン</vt:lpstr>
      <vt:lpstr>WF on &gt;6GHz Channel Modeling Scenarios</vt:lpstr>
      <vt:lpstr>Proposal</vt:lpstr>
      <vt:lpstr>Proposal</vt:lpstr>
      <vt:lpstr>Proposal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Yuichi Kakishima</cp:lastModifiedBy>
  <cp:revision>470</cp:revision>
  <cp:lastPrinted>2016-02-02T02:05:25Z</cp:lastPrinted>
  <dcterms:created xsi:type="dcterms:W3CDTF">2008-05-20T02:15:22Z</dcterms:created>
  <dcterms:modified xsi:type="dcterms:W3CDTF">2016-02-18T11:15:59Z</dcterms:modified>
</cp:coreProperties>
</file>