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9" r:id="rId3"/>
    <p:sldId id="258" r:id="rId4"/>
    <p:sldId id="262" r:id="rId5"/>
    <p:sldId id="271" r:id="rId6"/>
    <p:sldId id="260" r:id="rId7"/>
    <p:sldId id="261" r:id="rId8"/>
    <p:sldId id="266" r:id="rId9"/>
    <p:sldId id="265" r:id="rId10"/>
    <p:sldId id="264" r:id="rId11"/>
    <p:sldId id="268" r:id="rId12"/>
    <p:sldId id="269" r:id="rId13"/>
    <p:sldId id="267" r:id="rId14"/>
    <p:sldId id="270" r:id="rId15"/>
    <p:sldId id="263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02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CC81C4-D995-4C8A-9BAA-EE5AA3E493BC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77F2D-5E9C-469D-8848-CCA35B039B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085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671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77F2D-5E9C-469D-8848-CCA35B039BC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806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84025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637635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35266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23130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254104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22417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F2214-0142-4AA1-A285-DCA5185401F3}" type="datetimeFigureOut">
              <a:rPr lang="zh-CN" altLang="en-US" smtClean="0"/>
              <a:pPr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 fontScale="90000"/>
          </a:bodyPr>
          <a:lstStyle/>
          <a:p>
            <a:r>
              <a:rPr lang="en-US" altLang="ko-KR" dirty="0" err="1"/>
              <a:t>mmWave</a:t>
            </a:r>
            <a:r>
              <a:rPr lang="en-US" altLang="ko-KR" dirty="0"/>
              <a:t> Channel </a:t>
            </a:r>
            <a:r>
              <a:rPr lang="en-US" altLang="ko-KR" dirty="0" smtClean="0"/>
              <a:t>Measurement Results on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Street-canyon and Open-square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971600" y="3861048"/>
            <a:ext cx="7232848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5011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TSG-RAN WG1</a:t>
            </a:r>
            <a:r>
              <a:rPr lang="en-GB" altLang="ko-KR" sz="20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#84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dirty="0" smtClean="0">
                <a:cs typeface="Times New Roman" pitchFamily="18" charset="0"/>
              </a:rPr>
              <a:t>St. Julian’s, Malta, February 15 – 19, 2016</a:t>
            </a:r>
          </a:p>
          <a:p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GB" altLang="ja-JP" sz="2000" dirty="0" smtClean="0"/>
              <a:t>7.3.5.4</a:t>
            </a:r>
          </a:p>
          <a:p>
            <a:r>
              <a:rPr lang="en-GB" altLang="ja-JP" sz="2000" dirty="0" smtClean="0">
                <a:cs typeface="Times New Roman" pitchFamily="18" charset="0"/>
              </a:rPr>
              <a:t>Document for : Information</a:t>
            </a:r>
            <a:endParaRPr lang="ja-JP" altLang="en-US" sz="2000" dirty="0"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625660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R1-160592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216" y="6237312"/>
            <a:ext cx="1283956" cy="44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744" y="3214489"/>
            <a:ext cx="4181475" cy="2971800"/>
          </a:xfrm>
          <a:prstGeom prst="rect">
            <a:avLst/>
          </a:prstGeom>
        </p:spPr>
      </p:pic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0" y="55604"/>
            <a:ext cx="9036496" cy="781108"/>
          </a:xfrm>
        </p:spPr>
        <p:txBody>
          <a:bodyPr>
            <a:normAutofit/>
          </a:bodyPr>
          <a:lstStyle/>
          <a:p>
            <a:r>
              <a:rPr lang="en-US" altLang="ko-KR" sz="3600" dirty="0" smtClean="0"/>
              <a:t> Measurement &amp; Ray-tracing @ Manhattan</a:t>
            </a:r>
            <a:endParaRPr lang="zh-CN" altLang="en-US" sz="3600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17" name="텍스트 개체 틀 6"/>
          <p:cNvSpPr txBox="1">
            <a:spLocks/>
          </p:cNvSpPr>
          <p:nvPr/>
        </p:nvSpPr>
        <p:spPr>
          <a:xfrm>
            <a:off x="140400" y="909280"/>
            <a:ext cx="8863200" cy="5040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>
                <a:solidFill>
                  <a:srgbClr val="4169E1"/>
                </a:solidFill>
              </a:rPr>
              <a:t>3D ray-tracing simulation </a:t>
            </a:r>
            <a:r>
              <a:rPr lang="en-US" altLang="ko-KR" sz="2000" dirty="0" smtClean="0"/>
              <a:t>@ NYU Campus, Manhattan </a:t>
            </a:r>
            <a:r>
              <a:rPr lang="en-US" altLang="ko-KR" sz="2400" dirty="0" smtClean="0"/>
              <a:t>[3]</a:t>
            </a:r>
            <a:endParaRPr lang="en-US" altLang="ko-KR" sz="2000" dirty="0" smtClean="0"/>
          </a:p>
          <a:p>
            <a:pPr lvl="1"/>
            <a:r>
              <a:rPr lang="en-US" altLang="ko-KR" sz="2000" dirty="0" smtClean="0"/>
              <a:t>Build up the geometry model in the same area (including vegetation)</a:t>
            </a:r>
          </a:p>
          <a:p>
            <a:pPr lvl="1"/>
            <a:r>
              <a:rPr lang="en-US" altLang="ko-KR" sz="2000" dirty="0">
                <a:sym typeface="Wingdings" panose="05000000000000000000" pitchFamily="2" charset="2"/>
              </a:rPr>
              <a:t>T</a:t>
            </a:r>
            <a:r>
              <a:rPr lang="en-US" altLang="ko-KR" sz="2000" dirty="0" smtClean="0">
                <a:sym typeface="Wingdings" panose="05000000000000000000" pitchFamily="2" charset="2"/>
              </a:rPr>
              <a:t>he ray-tracing data is obtained </a:t>
            </a:r>
            <a:r>
              <a:rPr lang="en-US" altLang="ko-KR" sz="2000" b="1" dirty="0" smtClean="0">
                <a:sym typeface="Wingdings" panose="05000000000000000000" pitchFamily="2" charset="2"/>
              </a:rPr>
              <a:t>after v</a:t>
            </a:r>
            <a:r>
              <a:rPr lang="en-US" altLang="ko-KR" sz="2000" b="1" dirty="0" smtClean="0"/>
              <a:t>erifying &amp; </a:t>
            </a:r>
            <a:r>
              <a:rPr lang="en-US" altLang="ko-KR" sz="2000" b="1" dirty="0"/>
              <a:t>c</a:t>
            </a:r>
            <a:r>
              <a:rPr lang="en-US" altLang="ko-KR" sz="2000" b="1" dirty="0" smtClean="0"/>
              <a:t>omparing with the measuremen</a:t>
            </a:r>
            <a:r>
              <a:rPr lang="en-US" altLang="ko-KR" sz="1800" b="1" dirty="0" smtClean="0"/>
              <a:t>t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5012" y="2060848"/>
            <a:ext cx="4391025" cy="43624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063700" y="5373216"/>
            <a:ext cx="374781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solidFill>
                  <a:srgbClr val="FF0000"/>
                </a:solidFill>
              </a:rPr>
              <a:t>TX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47864" y="4111268"/>
            <a:ext cx="374781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solidFill>
                  <a:srgbClr val="FF0000"/>
                </a:solidFill>
              </a:rPr>
              <a:t>TX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00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140400" y="-27384"/>
            <a:ext cx="8896096" cy="1143000"/>
          </a:xfrm>
        </p:spPr>
        <p:txBody>
          <a:bodyPr>
            <a:normAutofit/>
          </a:bodyPr>
          <a:lstStyle/>
          <a:p>
            <a:r>
              <a:rPr lang="en-US" altLang="ko-KR" sz="3200" dirty="0"/>
              <a:t>Verification on Ray-tracing </a:t>
            </a:r>
            <a:r>
              <a:rPr lang="en-US" altLang="ko-KR" sz="2800" dirty="0" smtClean="0"/>
              <a:t>(w/ NYU Measurement)</a:t>
            </a:r>
            <a:endParaRPr lang="zh-CN" altLang="en-US" sz="3200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140400" y="909280"/>
            <a:ext cx="8863200" cy="5040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ko-KR" sz="2000" dirty="0" smtClean="0">
                <a:solidFill>
                  <a:schemeClr val="accent6">
                    <a:lumMod val="75000"/>
                  </a:schemeClr>
                </a:solidFill>
              </a:rPr>
              <a:t>Same locations selected in ray-tracing</a:t>
            </a:r>
            <a:endParaRPr lang="en-US" altLang="ko-KR" sz="2000" dirty="0" smtClean="0"/>
          </a:p>
          <a:p>
            <a:r>
              <a:rPr lang="en-US" altLang="ko-KR" sz="2000" dirty="0" smtClean="0"/>
              <a:t>Location #2 : </a:t>
            </a:r>
            <a:r>
              <a:rPr lang="en-US" altLang="ko-KR" sz="2000" dirty="0" err="1" smtClean="0"/>
              <a:t>Tx</a:t>
            </a:r>
            <a:r>
              <a:rPr lang="en-US" altLang="ko-KR" sz="2000" dirty="0" smtClean="0"/>
              <a:t> COL1 – Rx5</a:t>
            </a:r>
          </a:p>
          <a:p>
            <a:pPr lvl="1"/>
            <a:r>
              <a:rPr lang="en-US" altLang="ko-KR" sz="1800" dirty="0" err="1" smtClean="0"/>
              <a:t>NLoS</a:t>
            </a:r>
            <a:r>
              <a:rPr lang="en-US" altLang="ko-KR" sz="1800" dirty="0" smtClean="0"/>
              <a:t> (heavily obstructed) condition</a:t>
            </a:r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marL="304800" lvl="1" indent="0">
              <a:buFont typeface="Arial" pitchFamily="34" charset="0"/>
              <a:buNone/>
            </a:pPr>
            <a:endParaRPr lang="en-US" altLang="ko-KR" sz="1800" dirty="0" smtClean="0"/>
          </a:p>
          <a:p>
            <a:pPr lvl="1"/>
            <a:r>
              <a:rPr lang="en-US" altLang="ko-KR" sz="1800" dirty="0" smtClean="0"/>
              <a:t>Power-angular plots</a:t>
            </a:r>
            <a:endParaRPr lang="en-US" altLang="ko-KR" sz="1800" dirty="0"/>
          </a:p>
        </p:txBody>
      </p:sp>
      <p:grpSp>
        <p:nvGrpSpPr>
          <p:cNvPr id="26" name="그룹 25"/>
          <p:cNvGrpSpPr/>
          <p:nvPr/>
        </p:nvGrpSpPr>
        <p:grpSpPr>
          <a:xfrm>
            <a:off x="890087" y="4149080"/>
            <a:ext cx="2640895" cy="2520280"/>
            <a:chOff x="890087" y="4071636"/>
            <a:chExt cx="2640895" cy="2520280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20082" t="2694" r="20938" b="2694"/>
            <a:stretch>
              <a:fillRect/>
            </a:stretch>
          </p:blipFill>
          <p:spPr bwMode="auto">
            <a:xfrm>
              <a:off x="890087" y="4071636"/>
              <a:ext cx="2640895" cy="2520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28" name="직선 화살표 연결선 27"/>
            <p:cNvCxnSpPr/>
            <p:nvPr/>
          </p:nvCxnSpPr>
          <p:spPr>
            <a:xfrm flipV="1">
              <a:off x="2228141" y="5007740"/>
              <a:ext cx="704239" cy="32403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화살표 연결선 28"/>
            <p:cNvCxnSpPr/>
            <p:nvPr/>
          </p:nvCxnSpPr>
          <p:spPr>
            <a:xfrm flipV="1">
              <a:off x="2228141" y="4683704"/>
              <a:ext cx="0" cy="64807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화살표 연결선 29"/>
            <p:cNvCxnSpPr/>
            <p:nvPr/>
          </p:nvCxnSpPr>
          <p:spPr>
            <a:xfrm flipH="1">
              <a:off x="1805598" y="5331776"/>
              <a:ext cx="422543" cy="25202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화살표 연결선 30"/>
            <p:cNvCxnSpPr/>
            <p:nvPr/>
          </p:nvCxnSpPr>
          <p:spPr>
            <a:xfrm>
              <a:off x="2228141" y="5331776"/>
              <a:ext cx="0" cy="46805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화살표 연결선 31"/>
            <p:cNvCxnSpPr/>
            <p:nvPr/>
          </p:nvCxnSpPr>
          <p:spPr>
            <a:xfrm>
              <a:off x="2228141" y="5331776"/>
              <a:ext cx="281696" cy="25202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그룹 32"/>
          <p:cNvGrpSpPr/>
          <p:nvPr/>
        </p:nvGrpSpPr>
        <p:grpSpPr>
          <a:xfrm>
            <a:off x="5004048" y="4077072"/>
            <a:ext cx="2554220" cy="2616421"/>
            <a:chOff x="4864075" y="4047503"/>
            <a:chExt cx="2616485" cy="2693865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t="2124"/>
            <a:stretch>
              <a:fillRect/>
            </a:stretch>
          </p:blipFill>
          <p:spPr bwMode="auto">
            <a:xfrm>
              <a:off x="4864075" y="4047503"/>
              <a:ext cx="2616485" cy="2693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5" name="직선 화살표 연결선 34"/>
            <p:cNvCxnSpPr/>
            <p:nvPr/>
          </p:nvCxnSpPr>
          <p:spPr>
            <a:xfrm flipV="1">
              <a:off x="6195753" y="5129046"/>
              <a:ext cx="594004" cy="27579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화살표 연결선 35"/>
            <p:cNvCxnSpPr/>
            <p:nvPr/>
          </p:nvCxnSpPr>
          <p:spPr>
            <a:xfrm flipV="1">
              <a:off x="6195753" y="4853250"/>
              <a:ext cx="0" cy="55159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/>
            <p:nvPr/>
          </p:nvCxnSpPr>
          <p:spPr>
            <a:xfrm flipH="1">
              <a:off x="5839350" y="5404843"/>
              <a:ext cx="356403" cy="21450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/>
            <p:cNvCxnSpPr/>
            <p:nvPr/>
          </p:nvCxnSpPr>
          <p:spPr>
            <a:xfrm>
              <a:off x="6195753" y="5404843"/>
              <a:ext cx="0" cy="39837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화살표 연결선 38"/>
            <p:cNvCxnSpPr/>
            <p:nvPr/>
          </p:nvCxnSpPr>
          <p:spPr>
            <a:xfrm>
              <a:off x="6195753" y="5404843"/>
              <a:ext cx="237602" cy="21450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직사각형 39"/>
          <p:cNvSpPr/>
          <p:nvPr/>
        </p:nvSpPr>
        <p:spPr>
          <a:xfrm>
            <a:off x="1619672" y="2060848"/>
            <a:ext cx="19870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 smtClean="0"/>
              <a:t>Angle Spread (RX)</a:t>
            </a:r>
            <a:endParaRPr lang="ko-KR" altLang="en-US" sz="1600" b="1" dirty="0"/>
          </a:p>
        </p:txBody>
      </p:sp>
      <p:graphicFrame>
        <p:nvGraphicFramePr>
          <p:cNvPr id="41" name="표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908265"/>
              </p:ext>
            </p:extLst>
          </p:nvPr>
        </p:nvGraphicFramePr>
        <p:xfrm>
          <a:off x="467544" y="2371589"/>
          <a:ext cx="424847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/>
                <a:gridCol w="212423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NYU</a:t>
                      </a:r>
                      <a:r>
                        <a:rPr lang="en-US" altLang="ko-KR" sz="1600" baseline="0" dirty="0" smtClean="0"/>
                        <a:t> Measurement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Ray-tracing Result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39.12 °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45.06 °</a:t>
                      </a:r>
                      <a:endParaRPr lang="ko-KR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7492266" y="4312392"/>
            <a:ext cx="16517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altLang="ko-KR" sz="1050" dirty="0" smtClean="0"/>
              <a:t>TX pointing angle: 264°</a:t>
            </a:r>
          </a:p>
          <a:p>
            <a:pPr marL="228600" indent="-228600"/>
            <a:endParaRPr lang="en-US" altLang="ko-KR" sz="1050" dirty="0" smtClean="0"/>
          </a:p>
          <a:p>
            <a:pPr marL="228600" indent="-228600"/>
            <a:r>
              <a:rPr lang="en-US" altLang="ko-KR" sz="1050" dirty="0" smtClean="0"/>
              <a:t>TX </a:t>
            </a:r>
            <a:r>
              <a:rPr lang="en-US" altLang="ko-KR" sz="1050" dirty="0" err="1" smtClean="0"/>
              <a:t>beamwidth</a:t>
            </a:r>
            <a:r>
              <a:rPr lang="en-US" altLang="ko-KR" sz="1050" dirty="0" smtClean="0"/>
              <a:t>: 10°</a:t>
            </a:r>
          </a:p>
          <a:p>
            <a:pPr marL="228600" indent="-228600"/>
            <a:endParaRPr lang="en-US" altLang="ko-KR" sz="1050" dirty="0" smtClean="0"/>
          </a:p>
          <a:p>
            <a:pPr marL="228600" indent="-228600"/>
            <a:r>
              <a:rPr lang="en-US" altLang="ko-KR" sz="1050" dirty="0" smtClean="0"/>
              <a:t>RX: Omni-directional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012160" y="3368025"/>
            <a:ext cx="3046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[sources from NYU Wireless ]</a:t>
            </a:r>
            <a:endParaRPr lang="ko-KR" altLang="en-US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467544" y="3841303"/>
            <a:ext cx="3485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prstClr val="black"/>
                </a:solidFill>
              </a:rPr>
              <a:t>NYU Measurement – Rx azimuth </a:t>
            </a:r>
            <a:r>
              <a:rPr lang="en-US" altLang="ko-KR" sz="1400" b="1" dirty="0" err="1" smtClean="0">
                <a:solidFill>
                  <a:prstClr val="black"/>
                </a:solidFill>
              </a:rPr>
              <a:t>AoA</a:t>
            </a:r>
            <a:endParaRPr lang="ko-KR" altLang="en-US" sz="1400" b="1" dirty="0">
              <a:solidFill>
                <a:prstClr val="black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26340" y="3841998"/>
            <a:ext cx="2886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prstClr val="black"/>
                </a:solidFill>
              </a:rPr>
              <a:t>Ray-Tracing – Rx azimuth </a:t>
            </a:r>
            <a:r>
              <a:rPr lang="en-US" altLang="ko-KR" sz="1400" b="1" dirty="0" err="1" smtClean="0">
                <a:solidFill>
                  <a:prstClr val="black"/>
                </a:solidFill>
              </a:rPr>
              <a:t>AoA</a:t>
            </a:r>
            <a:endParaRPr lang="ko-KR" altLang="en-US" sz="1400" b="1" dirty="0">
              <a:solidFill>
                <a:prstClr val="black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2120" y="904503"/>
            <a:ext cx="32480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73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535765"/>
              </p:ext>
            </p:extLst>
          </p:nvPr>
        </p:nvGraphicFramePr>
        <p:xfrm>
          <a:off x="611560" y="1196755"/>
          <a:ext cx="7848868" cy="55446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8527"/>
                <a:gridCol w="963961"/>
                <a:gridCol w="963961"/>
                <a:gridCol w="965129"/>
                <a:gridCol w="965129"/>
                <a:gridCol w="963961"/>
                <a:gridCol w="1163071"/>
                <a:gridCol w="965129"/>
              </a:tblGrid>
              <a:tr h="30327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ko-KR" sz="105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ko-KR" sz="105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05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UMI </a:t>
                      </a:r>
                      <a:r>
                        <a:rPr lang="en-US" sz="1100" b="1" dirty="0" smtClean="0">
                          <a:effectLst/>
                        </a:rPr>
                        <a:t>Street-canyon (28</a:t>
                      </a:r>
                      <a:r>
                        <a:rPr lang="en-US" sz="1100" b="1" baseline="0" dirty="0" smtClean="0">
                          <a:effectLst/>
                        </a:rPr>
                        <a:t> GHz)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</a:rPr>
                        <a:t>UMa</a:t>
                      </a:r>
                      <a:r>
                        <a:rPr lang="en-US" sz="1100" b="1" dirty="0">
                          <a:effectLst/>
                        </a:rPr>
                        <a:t> </a:t>
                      </a:r>
                      <a:r>
                        <a:rPr lang="en-US" sz="1100" b="1" dirty="0" smtClean="0">
                          <a:effectLst/>
                        </a:rPr>
                        <a:t>Street-canyon (28</a:t>
                      </a:r>
                      <a:r>
                        <a:rPr lang="en-US" sz="1100" b="1" baseline="0" dirty="0" smtClean="0">
                          <a:effectLst/>
                        </a:rPr>
                        <a:t> GHz)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8643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6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rowSpan="2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05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Daejeon</a:t>
                      </a:r>
                      <a:endParaRPr lang="ko-KR" sz="1400" b="1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NYU Campus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NYU Campus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9574"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05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20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LoS</a:t>
                      </a:r>
                      <a:endParaRPr lang="ko-KR" sz="16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NLoS</a:t>
                      </a:r>
                      <a:endParaRPr lang="ko-KR" sz="16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LoS</a:t>
                      </a:r>
                      <a:endParaRPr lang="ko-KR" sz="16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NLoS</a:t>
                      </a:r>
                      <a:endParaRPr lang="ko-KR" sz="16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LoS</a:t>
                      </a:r>
                      <a:endParaRPr lang="ko-KR" sz="16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NLoS</a:t>
                      </a:r>
                      <a:endParaRPr lang="ko-KR" sz="16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</a:tr>
              <a:tr h="26957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log(DS)</a:t>
                      </a:r>
                      <a:endParaRPr lang="ko-KR" sz="1000" dirty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o-KR" sz="1600" dirty="0">
                          <a:effectLst/>
                        </a:rPr>
                        <a:t>μ</a:t>
                      </a:r>
                      <a:r>
                        <a:rPr lang="en-US" sz="900" dirty="0">
                          <a:effectLst/>
                        </a:rPr>
                        <a:t>DS</a:t>
                      </a:r>
                      <a:endParaRPr lang="ko-KR" sz="9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-7.67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-</a:t>
                      </a:r>
                      <a:r>
                        <a:rPr lang="en-US" sz="1300" dirty="0" smtClean="0">
                          <a:effectLst/>
                        </a:rPr>
                        <a:t>7.31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-7.05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-6.91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-6.97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-6.80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</a:tr>
              <a:tr h="2695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o-KR" sz="1600" dirty="0">
                          <a:effectLst/>
                        </a:rPr>
                        <a:t>σ</a:t>
                      </a:r>
                      <a:r>
                        <a:rPr lang="en-US" sz="1000" dirty="0">
                          <a:effectLst/>
                        </a:rPr>
                        <a:t>DS</a:t>
                      </a:r>
                      <a:endParaRPr lang="ko-KR" sz="10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0.30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0.60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0.44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0.54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0.50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0.72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</a:tr>
              <a:tr h="26957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log(ASD)</a:t>
                      </a:r>
                      <a:endParaRPr lang="ko-KR" sz="1000" dirty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o-KR" sz="1600" dirty="0">
                          <a:effectLst/>
                        </a:rPr>
                        <a:t>μ</a:t>
                      </a:r>
                      <a:r>
                        <a:rPr lang="en-US" sz="1000" dirty="0">
                          <a:effectLst/>
                        </a:rPr>
                        <a:t>ASD</a:t>
                      </a:r>
                      <a:endParaRPr lang="ko-KR" sz="10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3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1.15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0.82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1.18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3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0.94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3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1.07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1.21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</a:tr>
              <a:tr h="2695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o-KR" sz="1600" dirty="0">
                          <a:effectLst/>
                        </a:rPr>
                        <a:t>σ</a:t>
                      </a:r>
                      <a:r>
                        <a:rPr lang="en-US" sz="1000" dirty="0">
                          <a:effectLst/>
                        </a:rPr>
                        <a:t>ASD</a:t>
                      </a:r>
                      <a:endParaRPr lang="ko-KR" sz="10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3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0.46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0.42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0.47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0.66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0.54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0.68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</a:tr>
              <a:tr h="26957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log(ASA)</a:t>
                      </a:r>
                      <a:endParaRPr lang="ko-KR" sz="1000" dirty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o-KR" sz="1600" dirty="0">
                          <a:effectLst/>
                        </a:rPr>
                        <a:t>μ</a:t>
                      </a:r>
                      <a:r>
                        <a:rPr lang="en-US" sz="1000" dirty="0">
                          <a:effectLst/>
                        </a:rPr>
                        <a:t>ASA</a:t>
                      </a:r>
                      <a:endParaRPr lang="ko-KR" sz="10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1.23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1.35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1.51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1.48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1.49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1.51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</a:tr>
              <a:tr h="2695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o-KR" sz="1600" dirty="0">
                          <a:effectLst/>
                        </a:rPr>
                        <a:t>σ</a:t>
                      </a:r>
                      <a:r>
                        <a:rPr lang="en-US" sz="1000" dirty="0">
                          <a:effectLst/>
                        </a:rPr>
                        <a:t>ASA</a:t>
                      </a:r>
                      <a:endParaRPr lang="ko-KR" sz="10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0.34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0.42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0.27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0.43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0.38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0.42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</a:tr>
              <a:tr h="3275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Delay distribution</a:t>
                      </a:r>
                      <a:endParaRPr lang="ko-KR" sz="1000" dirty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Exponential 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5488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AoD</a:t>
                      </a:r>
                      <a:r>
                        <a:rPr lang="en-US" sz="1000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/</a:t>
                      </a:r>
                      <a:r>
                        <a:rPr lang="en-US" sz="1000" dirty="0" err="1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AoA</a:t>
                      </a:r>
                      <a:r>
                        <a:rPr lang="en-US" sz="1000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distribution</a:t>
                      </a:r>
                      <a:endParaRPr lang="ko-KR" sz="1000" dirty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Wrapped Gaussian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3914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ZoD</a:t>
                      </a:r>
                      <a:r>
                        <a:rPr lang="en-US" sz="1000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/</a:t>
                      </a:r>
                      <a:r>
                        <a:rPr lang="en-US" sz="1000" dirty="0" err="1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ZoA</a:t>
                      </a:r>
                      <a:r>
                        <a:rPr lang="en-US" sz="1000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distribution</a:t>
                      </a:r>
                      <a:endParaRPr lang="ko-KR" sz="1000" dirty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Laplacian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157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Delay </a:t>
                      </a:r>
                      <a:endParaRPr lang="en-US" sz="1000" dirty="0" smtClean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scaling</a:t>
                      </a:r>
                      <a:endParaRPr lang="ko-KR" sz="1000" dirty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ko-KR" sz="16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3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2.82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2.06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2.62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2.10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2.78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1.98</a:t>
                      </a:r>
                      <a:endParaRPr lang="ko-KR" sz="130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030" marR="56030" marT="0" marB="0" anchor="ctr"/>
                </a:tc>
              </a:tr>
              <a:tr h="4465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Number of Cluster</a:t>
                      </a:r>
                      <a:endParaRPr lang="ko-KR" sz="1000" dirty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ko-KR" sz="13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ko-KR" sz="13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ko-KR" sz="13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465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Number of </a:t>
                      </a:r>
                      <a:r>
                        <a:rPr lang="en-US" sz="1000" dirty="0" err="1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Subpath</a:t>
                      </a:r>
                      <a:endParaRPr lang="ko-KR" sz="1000" dirty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endParaRPr lang="ko-KR" sz="13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ko-KR" sz="13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ko-KR" sz="13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9767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Cluster ASD</a:t>
                      </a:r>
                      <a:endParaRPr lang="ko-KR" sz="1000" b="1" dirty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2.7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5.7</a:t>
                      </a:r>
                      <a:endParaRPr lang="ko-KR" sz="13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2.9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1.9</a:t>
                      </a:r>
                      <a:endParaRPr lang="ko-KR" sz="13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4.8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9767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Cluster ASA</a:t>
                      </a:r>
                      <a:endParaRPr lang="ko-KR" sz="1000" b="1" dirty="0">
                        <a:effectLst/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3.3</a:t>
                      </a:r>
                      <a:endParaRPr lang="ko-KR" sz="13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2.9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2.7</a:t>
                      </a:r>
                      <a:endParaRPr lang="ko-KR" sz="13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6.8</a:t>
                      </a:r>
                      <a:endParaRPr lang="ko-KR" sz="13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2008" y="125760"/>
            <a:ext cx="9036496" cy="854968"/>
          </a:xfrm>
        </p:spPr>
        <p:txBody>
          <a:bodyPr>
            <a:noAutofit/>
          </a:bodyPr>
          <a:lstStyle/>
          <a:p>
            <a:r>
              <a:rPr lang="en-US" altLang="ko-KR" sz="3200" dirty="0"/>
              <a:t>Channel Model Parameters : Large-scale </a:t>
            </a:r>
            <a:r>
              <a:rPr lang="en-US" altLang="ko-KR" sz="3200" dirty="0" smtClean="0"/>
              <a:t>Parameters </a:t>
            </a:r>
            <a:br>
              <a:rPr lang="en-US" altLang="ko-KR" sz="3200" dirty="0" smtClean="0"/>
            </a:br>
            <a:r>
              <a:rPr lang="en-US" altLang="ko-KR" sz="3200" dirty="0" smtClean="0"/>
              <a:t>- based on Ray-tracing Simulation [3]</a:t>
            </a:r>
            <a:endParaRPr lang="zh-CN" altLang="en-US" sz="3200" dirty="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080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5"/>
          <p:cNvSpPr txBox="1">
            <a:spLocks/>
          </p:cNvSpPr>
          <p:nvPr/>
        </p:nvSpPr>
        <p:spPr>
          <a:xfrm>
            <a:off x="141874" y="946820"/>
            <a:ext cx="8863200" cy="1875761"/>
          </a:xfrm>
          <a:prstGeom prst="rect">
            <a:avLst/>
          </a:prstGeom>
        </p:spPr>
        <p:txBody>
          <a:bodyPr wrap="square" lIns="72000" tIns="72000" rIns="36000" bIns="0">
            <a:spAutoFit/>
          </a:bodyPr>
          <a:lstStyle>
            <a:lvl1pPr marL="144000" indent="-144000" algn="l" defTabSz="914307" rtl="0" eaLnBrk="1" latinLnBrk="1" hangingPunct="1"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16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1pPr>
            <a:lvl2pPr marL="207963" indent="-122238" algn="l" defTabSz="914307" rtl="0" eaLnBrk="1" latinLnBrk="1" hangingPunct="1">
              <a:spcBef>
                <a:spcPts val="800"/>
              </a:spcBef>
              <a:buFont typeface="Arial" panose="020B0604020202020204" pitchFamily="34" charset="0"/>
              <a:buChar char="•"/>
              <a:defRPr lang="ko-KR" altLang="en-US" sz="14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2pPr>
            <a:lvl3pPr marL="360363" indent="-149225" algn="l" defTabSz="914307" rtl="0" eaLnBrk="1" latinLnBrk="1" hangingPunct="1">
              <a:spcBef>
                <a:spcPts val="500"/>
              </a:spcBef>
              <a:buFont typeface="Calibri" panose="020F0502020204030204" pitchFamily="34" charset="0"/>
              <a:buChar char="–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3pPr>
            <a:lvl4pPr marL="360363" indent="-180975" algn="l" defTabSz="914307" rtl="0" eaLnBrk="1" latinLnBrk="1" hangingPunct="1">
              <a:spcBef>
                <a:spcPts val="500"/>
              </a:spcBef>
              <a:buFont typeface="+mj-ea"/>
              <a:buAutoNum type="circleNumDbPlain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4pPr>
            <a:lvl5pPr marL="449263" indent="-85725" algn="l" defTabSz="914307" rtl="0" eaLnBrk="1" latinLnBrk="1" hangingPunct="1">
              <a:spcBef>
                <a:spcPts val="300"/>
              </a:spcBef>
              <a:buFont typeface="Calibri" panose="020F0502020204030204" pitchFamily="34" charset="0"/>
              <a:buChar char="◦"/>
              <a:defRPr lang="ko-KR" altLang="en-US" sz="10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5pPr>
            <a:lvl6pPr marL="2514344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97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0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03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/>
              <a:t>Channel </a:t>
            </a:r>
            <a:r>
              <a:rPr lang="en-US" altLang="ko-KR" sz="2400" dirty="0" smtClean="0"/>
              <a:t>Output in </a:t>
            </a:r>
            <a:r>
              <a:rPr lang="en-US" altLang="ko-KR" sz="2400" dirty="0"/>
              <a:t>DS / </a:t>
            </a:r>
            <a:r>
              <a:rPr lang="en-US" altLang="ko-KR" sz="2400" dirty="0" smtClean="0"/>
              <a:t>AS (in Daejeon)</a:t>
            </a:r>
            <a:endParaRPr lang="en-US" altLang="ko-KR" sz="2400" dirty="0"/>
          </a:p>
          <a:p>
            <a:pPr lvl="1"/>
            <a:r>
              <a:rPr lang="en-US" altLang="ko-KR" sz="2000" dirty="0">
                <a:sym typeface="Wingdings" pitchFamily="2" charset="2"/>
              </a:rPr>
              <a:t>Compared with </a:t>
            </a:r>
            <a:endParaRPr lang="en-US" altLang="ko-KR" sz="2000" dirty="0" smtClean="0">
              <a:sym typeface="Wingdings" pitchFamily="2" charset="2"/>
            </a:endParaRPr>
          </a:p>
          <a:p>
            <a:pPr lvl="2"/>
            <a:r>
              <a:rPr lang="en-US" altLang="ko-KR" sz="1800" b="1" dirty="0" smtClean="0">
                <a:solidFill>
                  <a:srgbClr val="4169E1"/>
                </a:solidFill>
                <a:sym typeface="Wingdings" pitchFamily="2" charset="2"/>
              </a:rPr>
              <a:t>Measurement Data</a:t>
            </a:r>
            <a:endParaRPr lang="en-US" altLang="ko-KR" sz="1800" b="1" dirty="0">
              <a:solidFill>
                <a:srgbClr val="4169E1"/>
              </a:solidFill>
              <a:sym typeface="Wingdings" pitchFamily="2" charset="2"/>
            </a:endParaRPr>
          </a:p>
          <a:p>
            <a:pPr lvl="2"/>
            <a:r>
              <a:rPr lang="en-US" altLang="ko-KR" sz="1800" b="1" dirty="0" smtClean="0">
                <a:solidFill>
                  <a:srgbClr val="4169E1"/>
                </a:solidFill>
                <a:sym typeface="Wingdings" pitchFamily="2" charset="2"/>
              </a:rPr>
              <a:t>Ray-tracing observations</a:t>
            </a:r>
          </a:p>
          <a:p>
            <a:pPr lvl="2"/>
            <a:r>
              <a:rPr lang="en-US" altLang="ko-KR" sz="1800" b="1" dirty="0" smtClean="0">
                <a:solidFill>
                  <a:srgbClr val="4169E1"/>
                </a:solidFill>
                <a:sym typeface="Wingdings" pitchFamily="2" charset="2"/>
              </a:rPr>
              <a:t>Channel Model Output</a:t>
            </a:r>
            <a:endParaRPr lang="en-US" altLang="ko-KR" sz="1800" b="1" dirty="0">
              <a:solidFill>
                <a:srgbClr val="4169E1"/>
              </a:solidFill>
              <a:sym typeface="Wingdings" pitchFamily="2" charset="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67379"/>
            <a:ext cx="3960440" cy="358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83174"/>
            <a:ext cx="4222836" cy="338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23528" y="-18256"/>
            <a:ext cx="8579296" cy="114300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Comparison of Proposed </a:t>
            </a:r>
            <a:r>
              <a:rPr lang="en-US" altLang="ko-KR" sz="3200" dirty="0" err="1"/>
              <a:t>mmWave</a:t>
            </a:r>
            <a:r>
              <a:rPr lang="en-US" altLang="ko-KR" sz="3200" dirty="0"/>
              <a:t> Channel Model</a:t>
            </a:r>
            <a:endParaRPr lang="zh-CN" altLang="en-US" sz="3200" dirty="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5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5"/>
          <p:cNvSpPr txBox="1">
            <a:spLocks/>
          </p:cNvSpPr>
          <p:nvPr/>
        </p:nvSpPr>
        <p:spPr>
          <a:xfrm>
            <a:off x="141874" y="946820"/>
            <a:ext cx="8863200" cy="8064635"/>
          </a:xfrm>
          <a:prstGeom prst="rect">
            <a:avLst/>
          </a:prstGeom>
        </p:spPr>
        <p:txBody>
          <a:bodyPr wrap="square" lIns="72000" tIns="72000" rIns="36000" bIns="0">
            <a:spAutoFit/>
          </a:bodyPr>
          <a:lstStyle>
            <a:lvl1pPr marL="144000" indent="-144000" algn="l" defTabSz="914307" rtl="0" eaLnBrk="1" latinLnBrk="1" hangingPunct="1"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16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1pPr>
            <a:lvl2pPr marL="207963" indent="-122238" algn="l" defTabSz="914307" rtl="0" eaLnBrk="1" latinLnBrk="1" hangingPunct="1">
              <a:spcBef>
                <a:spcPts val="800"/>
              </a:spcBef>
              <a:buFont typeface="Arial" panose="020B0604020202020204" pitchFamily="34" charset="0"/>
              <a:buChar char="•"/>
              <a:defRPr lang="ko-KR" altLang="en-US" sz="14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2pPr>
            <a:lvl3pPr marL="360363" indent="-149225" algn="l" defTabSz="914307" rtl="0" eaLnBrk="1" latinLnBrk="1" hangingPunct="1">
              <a:spcBef>
                <a:spcPts val="500"/>
              </a:spcBef>
              <a:buFont typeface="Calibri" panose="020F0502020204030204" pitchFamily="34" charset="0"/>
              <a:buChar char="–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3pPr>
            <a:lvl4pPr marL="360363" indent="-180975" algn="l" defTabSz="914307" rtl="0" eaLnBrk="1" latinLnBrk="1" hangingPunct="1">
              <a:spcBef>
                <a:spcPts val="500"/>
              </a:spcBef>
              <a:buFont typeface="+mj-ea"/>
              <a:buAutoNum type="circleNumDbPlain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4pPr>
            <a:lvl5pPr marL="449263" indent="-85725" algn="l" defTabSz="914307" rtl="0" eaLnBrk="1" latinLnBrk="1" hangingPunct="1">
              <a:spcBef>
                <a:spcPts val="300"/>
              </a:spcBef>
              <a:buFont typeface="Calibri" panose="020F0502020204030204" pitchFamily="34" charset="0"/>
              <a:buChar char="◦"/>
              <a:defRPr lang="ko-KR" altLang="en-US" sz="10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5pPr>
            <a:lvl6pPr marL="2514344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97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0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03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 smtClean="0"/>
              <a:t> From the measurement conducted in </a:t>
            </a:r>
            <a:r>
              <a:rPr lang="en-US" altLang="ko-KR" sz="2400" dirty="0" err="1" smtClean="0"/>
              <a:t>UMi</a:t>
            </a:r>
            <a:r>
              <a:rPr lang="en-US" altLang="ko-KR" sz="2400" dirty="0" smtClean="0"/>
              <a:t> street-canyon at 28 GHz, the </a:t>
            </a:r>
            <a:r>
              <a:rPr lang="en-US" altLang="ko-KR" sz="2400" dirty="0" err="1" smtClean="0"/>
              <a:t>pathloss</a:t>
            </a:r>
            <a:r>
              <a:rPr lang="en-US" altLang="ko-KR" sz="2400" dirty="0" smtClean="0"/>
              <a:t> model (up to 200 m range) is developed</a:t>
            </a:r>
          </a:p>
          <a:p>
            <a:pPr lvl="1"/>
            <a:r>
              <a:rPr lang="en-US" altLang="ko-KR" sz="2200" dirty="0" smtClean="0"/>
              <a:t>Similar </a:t>
            </a:r>
            <a:r>
              <a:rPr lang="en-US" altLang="ko-KR" sz="2200" dirty="0" err="1" smtClean="0"/>
              <a:t>pathloss</a:t>
            </a:r>
            <a:r>
              <a:rPr lang="en-US" altLang="ko-KR" sz="2200" dirty="0" smtClean="0"/>
              <a:t> slope around 3.6 (</a:t>
            </a:r>
            <a:r>
              <a:rPr lang="en-US" altLang="ko-KR" sz="2200" dirty="0" err="1" smtClean="0"/>
              <a:t>i.e</a:t>
            </a:r>
            <a:r>
              <a:rPr lang="en-US" altLang="ko-KR" sz="2200" dirty="0" smtClean="0"/>
              <a:t>, </a:t>
            </a:r>
            <a:r>
              <a:rPr lang="en-US" altLang="ko-KR" sz="2200" dirty="0" err="1" smtClean="0"/>
              <a:t>pathloss</a:t>
            </a:r>
            <a:r>
              <a:rPr lang="en-US" altLang="ko-KR" sz="2200" dirty="0" smtClean="0"/>
              <a:t> exponent) compared to the </a:t>
            </a:r>
            <a:r>
              <a:rPr lang="en-US" altLang="ko-KR" sz="2200" dirty="0" err="1" smtClean="0"/>
              <a:t>pathloss</a:t>
            </a:r>
            <a:r>
              <a:rPr lang="en-US" altLang="ko-KR" sz="2200" dirty="0" smtClean="0"/>
              <a:t> model in TR36.873</a:t>
            </a:r>
          </a:p>
          <a:p>
            <a:pPr lvl="1"/>
            <a:endParaRPr lang="en-US" altLang="ko-KR" sz="2200" dirty="0"/>
          </a:p>
          <a:p>
            <a:r>
              <a:rPr lang="en-US" altLang="ko-KR" sz="2400" dirty="0"/>
              <a:t>D</a:t>
            </a:r>
            <a:r>
              <a:rPr lang="en-US" altLang="ko-KR" sz="2400" dirty="0" smtClean="0"/>
              <a:t>elay / angular spread in 28 GHz </a:t>
            </a:r>
            <a:r>
              <a:rPr lang="en-US" altLang="ko-KR" sz="2400" dirty="0" err="1" smtClean="0"/>
              <a:t>UMi</a:t>
            </a:r>
            <a:r>
              <a:rPr lang="en-US" altLang="ko-KR" sz="2400" dirty="0" smtClean="0"/>
              <a:t> are also analyzed with the measurement campaigns</a:t>
            </a:r>
          </a:p>
          <a:p>
            <a:pPr lvl="1"/>
            <a:r>
              <a:rPr lang="en-US" altLang="ko-KR" sz="2200" dirty="0" smtClean="0"/>
              <a:t>Smaller DS and AS than the LSPs in TR36.873</a:t>
            </a:r>
          </a:p>
          <a:p>
            <a:pPr lvl="1"/>
            <a:endParaRPr lang="en-US" altLang="ko-KR" sz="2200" dirty="0"/>
          </a:p>
          <a:p>
            <a:r>
              <a:rPr lang="en-US" altLang="ko-KR" sz="2400" dirty="0"/>
              <a:t> </a:t>
            </a:r>
            <a:r>
              <a:rPr lang="en-US" altLang="ko-KR" sz="2400" dirty="0" smtClean="0"/>
              <a:t>Ray-tracing results are used for deriving most of channel parameters</a:t>
            </a:r>
          </a:p>
          <a:p>
            <a:pPr lvl="1"/>
            <a:r>
              <a:rPr lang="en-US" altLang="ko-KR" sz="2200" dirty="0" smtClean="0"/>
              <a:t>Daejeon Urban / NYU Campus ray-tracing results were verified with the measurement data</a:t>
            </a:r>
          </a:p>
          <a:p>
            <a:pPr lvl="1"/>
            <a:r>
              <a:rPr lang="en-US" altLang="ko-KR" sz="2200" dirty="0" smtClean="0"/>
              <a:t>Ray-tracing-based channel model parameters at 28 GHz are available as an extension of 3D-SCM modeling framework, which is reasonably well matched</a:t>
            </a:r>
          </a:p>
          <a:p>
            <a:pPr lvl="1"/>
            <a:endParaRPr lang="en-US" altLang="ko-KR" sz="2200" dirty="0" smtClean="0"/>
          </a:p>
          <a:p>
            <a:pPr lvl="1"/>
            <a:endParaRPr lang="en-US" altLang="ko-KR" sz="2200" dirty="0"/>
          </a:p>
          <a:p>
            <a:pPr marL="85725" lvl="1" indent="0">
              <a:buNone/>
            </a:pPr>
            <a:endParaRPr lang="en-US" altLang="ko-KR" sz="2200" dirty="0" smtClean="0"/>
          </a:p>
          <a:p>
            <a:endParaRPr lang="en-US" altLang="ko-KR" sz="2400" b="1" dirty="0">
              <a:solidFill>
                <a:srgbClr val="4169E1"/>
              </a:solidFill>
              <a:sym typeface="Wingdings" pitchFamily="2" charset="2"/>
            </a:endParaRPr>
          </a:p>
          <a:p>
            <a:endParaRPr lang="en-US" altLang="ko-KR" sz="1800" b="1" dirty="0">
              <a:solidFill>
                <a:srgbClr val="4169E1"/>
              </a:solidFill>
              <a:sym typeface="Wingdings" pitchFamily="2" charset="2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23528" y="-18256"/>
            <a:ext cx="8579296" cy="1143000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Conclusions</a:t>
            </a:r>
            <a:endParaRPr lang="zh-CN" altLang="en-US" dirty="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88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79296" cy="11430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References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4680520"/>
          </a:xfrm>
        </p:spPr>
        <p:txBody>
          <a:bodyPr rtlCol="0">
            <a:normAutofit/>
          </a:bodyPr>
          <a:lstStyle/>
          <a:p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[1] </a:t>
            </a:r>
            <a:r>
              <a:rPr lang="sv-SE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S. Hur, Y.-J. Cho, T. Kim, J. Park, A. </a:t>
            </a:r>
            <a:r>
              <a:rPr lang="sv-SE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F. Molisch</a:t>
            </a:r>
            <a:r>
              <a:rPr lang="sv-SE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, K. Haneda, M. Peter</a:t>
            </a:r>
            <a:r>
              <a:rPr lang="sv-SE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Wideband Spatial Channel Model in an Urban Cellular Environments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At 28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GHz,” in Proc. </a:t>
            </a:r>
            <a:r>
              <a:rPr lang="en-US" altLang="ko-KR" sz="1800" i="1" dirty="0">
                <a:latin typeface="Arial" panose="020B0604020202020204" pitchFamily="34" charset="0"/>
                <a:cs typeface="Arial" panose="020B0604020202020204" pitchFamily="34" charset="0"/>
              </a:rPr>
              <a:t>European Conference on Antennas and </a:t>
            </a:r>
            <a:r>
              <a:rPr lang="en-US" altLang="ko-KR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Propagation (</a:t>
            </a:r>
            <a:r>
              <a:rPr lang="en-US" altLang="ko-KR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EuCAP</a:t>
            </a:r>
            <a:r>
              <a:rPr lang="en-US" altLang="ko-KR" sz="1800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, April 2015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[2]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J. </a:t>
            </a:r>
            <a:r>
              <a:rPr lang="en-US" altLang="ko-KR" sz="1800" dirty="0" err="1">
                <a:latin typeface="Arial" panose="020B0604020202020204" pitchFamily="34" charset="0"/>
                <a:cs typeface="Arial" panose="020B0604020202020204" pitchFamily="34" charset="0"/>
              </a:rPr>
              <a:t>Ko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, S. Hur, S. Lee, Y. Kim, Y. Noh, Y. Cho, S. Kim, S. Bong, S. Kim, J. Park, D. Park, D. Cho, “28 GHz Channel Measurements and Modeling in a Ski Resort Town in </a:t>
            </a:r>
            <a:r>
              <a:rPr lang="en-US" altLang="ko-KR" sz="1800" dirty="0" err="1">
                <a:latin typeface="Arial" panose="020B0604020202020204" pitchFamily="34" charset="0"/>
                <a:cs typeface="Arial" panose="020B0604020202020204" pitchFamily="34" charset="0"/>
              </a:rPr>
              <a:t>Pyeongchang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 for 5G Cellular Network Systems,” will be presented in </a:t>
            </a:r>
            <a:r>
              <a:rPr lang="en-US" altLang="ko-KR" sz="1800" i="1" dirty="0">
                <a:latin typeface="Arial" panose="020B0604020202020204" pitchFamily="34" charset="0"/>
                <a:cs typeface="Arial" panose="020B0604020202020204" pitchFamily="34" charset="0"/>
              </a:rPr>
              <a:t>European Conference on Antennas and Propagation (</a:t>
            </a:r>
            <a:r>
              <a:rPr lang="en-US" altLang="ko-K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EuCAP</a:t>
            </a:r>
            <a:r>
              <a:rPr lang="en-US" altLang="ko-KR" sz="1800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, April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</a:p>
          <a:p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]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S.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Hur, S. </a:t>
            </a:r>
            <a:r>
              <a:rPr lang="en-US" altLang="ko-KR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Baek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B. Kim, Y. Chang, A. F. </a:t>
            </a:r>
            <a:r>
              <a:rPr lang="en-US" altLang="ko-KR" sz="1800" dirty="0" err="1">
                <a:latin typeface="Arial" panose="020B0604020202020204" pitchFamily="34" charset="0"/>
                <a:cs typeface="Arial" panose="020B0604020202020204" pitchFamily="34" charset="0"/>
              </a:rPr>
              <a:t>Molisch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, K. </a:t>
            </a:r>
            <a:r>
              <a:rPr lang="en-US" altLang="ko-KR" sz="1800" dirty="0" err="1">
                <a:latin typeface="Arial" panose="020B0604020202020204" pitchFamily="34" charset="0"/>
                <a:cs typeface="Arial" panose="020B0604020202020204" pitchFamily="34" charset="0"/>
              </a:rPr>
              <a:t>Haneda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T. Rappaport, J. Park, “Proposal on Millimeter-Wave Channel Modeling for 5G Cellular System,” will be published </a:t>
            </a:r>
            <a:r>
              <a:rPr lang="en-US" altLang="ko-KR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IEEE Journal of Selected Topics in Signal Processing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April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2016.</a:t>
            </a:r>
          </a:p>
        </p:txBody>
      </p:sp>
    </p:spTree>
    <p:extLst>
      <p:ext uri="{BB962C8B-B14F-4D97-AF65-F5344CB8AC3E}">
        <p14:creationId xmlns:p14="http://schemas.microsoft.com/office/powerpoint/2010/main" val="45339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dirty="0" smtClean="0"/>
              <a:t>Background</a:t>
            </a:r>
            <a:endParaRPr lang="ko-KR" altLang="en-US" smtClean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 rtlCol="0">
            <a:normAutofit/>
          </a:bodyPr>
          <a:lstStyle/>
          <a:p>
            <a:r>
              <a:rPr lang="en-GB" altLang="zh-CN" dirty="0" smtClean="0"/>
              <a:t>In RAN#69, </a:t>
            </a:r>
            <a:r>
              <a:rPr lang="en-US" altLang="ko-KR" dirty="0"/>
              <a:t>the SID for above 6GHz channel modelling was </a:t>
            </a:r>
            <a:r>
              <a:rPr lang="en-US" altLang="ko-KR" dirty="0" smtClean="0"/>
              <a:t>approved, and the following email-discussion was conducted.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In </a:t>
            </a:r>
            <a:r>
              <a:rPr lang="en-US" altLang="zh-CN" dirty="0" err="1" smtClean="0"/>
              <a:t>UMi</a:t>
            </a:r>
            <a:r>
              <a:rPr lang="en-US" altLang="zh-CN" dirty="0" smtClean="0"/>
              <a:t> scenario, street-canyon and open-square are considered for above 6 GHz spectrum bands.</a:t>
            </a:r>
            <a:endParaRPr lang="zh-CN" altLang="zh-CN" dirty="0" smtClean="0"/>
          </a:p>
          <a:p>
            <a:r>
              <a:rPr lang="en-US" altLang="zh-CN" dirty="0" smtClean="0"/>
              <a:t>Samsung conducted the field measurement campaigns &amp; ray-tracing simulation in </a:t>
            </a:r>
            <a:r>
              <a:rPr lang="en-US" altLang="zh-CN" dirty="0" err="1" smtClean="0"/>
              <a:t>UMi</a:t>
            </a:r>
            <a:r>
              <a:rPr lang="en-US" altLang="zh-CN" dirty="0" smtClean="0"/>
              <a:t> scenarios at 28 GHz to analyze the </a:t>
            </a:r>
            <a:r>
              <a:rPr lang="en-US" altLang="zh-CN" dirty="0" err="1" smtClean="0"/>
              <a:t>mmWave</a:t>
            </a:r>
            <a:r>
              <a:rPr lang="en-US" altLang="zh-CN" dirty="0" smtClean="0"/>
              <a:t> channel characteristics.</a:t>
            </a:r>
          </a:p>
          <a:p>
            <a:pPr lvl="1"/>
            <a:r>
              <a:rPr lang="en-US" altLang="zh-CN" dirty="0" smtClean="0"/>
              <a:t>Derive the preliminary SCM channel parameters</a:t>
            </a:r>
            <a:endParaRPr lang="en-GB" altLang="zh-CN" dirty="0" smtClean="0">
              <a:cs typeface="Times New Roman" pitchFamily="18" charset="0"/>
            </a:endParaRP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GB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28 GHz Measurement </a:t>
            </a:r>
            <a:r>
              <a:rPr lang="en-US" altLang="ko-KR" dirty="0" smtClean="0"/>
              <a:t>Campaign</a:t>
            </a:r>
            <a:br>
              <a:rPr lang="en-US" altLang="ko-KR" dirty="0" smtClean="0"/>
            </a:br>
            <a:r>
              <a:rPr lang="en-US" altLang="ko-KR" dirty="0" smtClean="0"/>
              <a:t>– </a:t>
            </a:r>
            <a:r>
              <a:rPr lang="en-US" altLang="ko-KR" sz="4000" dirty="0"/>
              <a:t>Urban Area / Street </a:t>
            </a:r>
            <a:r>
              <a:rPr lang="en-US" altLang="ko-KR" sz="4000" dirty="0" smtClean="0"/>
              <a:t>Canyon [1]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4680520"/>
          </a:xfrm>
        </p:spPr>
        <p:txBody>
          <a:bodyPr rtlCol="0">
            <a:normAutofit/>
          </a:bodyPr>
          <a:lstStyle/>
          <a:p>
            <a:r>
              <a:rPr lang="en-US" altLang="ko-KR" sz="2000" dirty="0"/>
              <a:t>Synthesized Omni-directional Measurements in Urban </a:t>
            </a:r>
            <a:r>
              <a:rPr lang="en-US" altLang="ko-KR" sz="2000" dirty="0" smtClean="0"/>
              <a:t>Street-canyon Environment  </a:t>
            </a:r>
            <a:r>
              <a:rPr lang="en-US" altLang="ko-KR" sz="1800" dirty="0"/>
              <a:t>(Daejeon, Korea)</a:t>
            </a:r>
            <a:endParaRPr lang="en-US" altLang="ko-KR" sz="2000" dirty="0"/>
          </a:p>
          <a:p>
            <a:pPr lvl="1"/>
            <a:r>
              <a:rPr lang="en-US" altLang="ko-KR" sz="1800" b="1" dirty="0" smtClean="0"/>
              <a:t>38 </a:t>
            </a:r>
            <a:r>
              <a:rPr lang="en-US" altLang="ko-KR" sz="1800" b="1" dirty="0"/>
              <a:t>valid </a:t>
            </a:r>
            <a:r>
              <a:rPr lang="en-US" altLang="ko-KR" sz="1800" b="1" dirty="0" err="1" smtClean="0"/>
              <a:t>NLoS</a:t>
            </a:r>
            <a:r>
              <a:rPr lang="en-US" altLang="ko-KR" sz="1800" b="1" dirty="0" smtClean="0"/>
              <a:t> measurements </a:t>
            </a:r>
            <a:r>
              <a:rPr lang="en-US" altLang="ko-KR" sz="1800" dirty="0"/>
              <a:t>at different positions , repeated 50 measurements </a:t>
            </a:r>
            <a:endParaRPr lang="en-US" altLang="ko-KR" sz="1800" dirty="0" smtClean="0"/>
          </a:p>
          <a:p>
            <a:pPr lvl="1"/>
            <a:r>
              <a:rPr lang="en-US" altLang="ko-KR" sz="1800" dirty="0" err="1" smtClean="0"/>
              <a:t>Tx</a:t>
            </a:r>
            <a:r>
              <a:rPr lang="en-US" altLang="ko-KR" sz="1800" dirty="0" smtClean="0"/>
              <a:t> : 15m height</a:t>
            </a:r>
          </a:p>
          <a:p>
            <a:pPr lvl="1"/>
            <a:r>
              <a:rPr lang="en-US" altLang="ko-KR" sz="1800" dirty="0" smtClean="0"/>
              <a:t>Rx : 1.6m height (at </a:t>
            </a:r>
            <a:r>
              <a:rPr lang="en-US" altLang="ko-KR" sz="1800" dirty="0" err="1" smtClean="0"/>
              <a:t>NLoS</a:t>
            </a:r>
            <a:r>
              <a:rPr lang="en-US" altLang="ko-KR" sz="1800" dirty="0" smtClean="0"/>
              <a:t> conditions)</a:t>
            </a:r>
          </a:p>
          <a:p>
            <a:r>
              <a:rPr lang="en-US" altLang="ko-KR" sz="2200" dirty="0" smtClean="0"/>
              <a:t>Channel Sounder </a:t>
            </a:r>
          </a:p>
          <a:p>
            <a:pPr lvl="1"/>
            <a:r>
              <a:rPr lang="en-US" altLang="ko-KR" sz="1600" dirty="0" smtClean="0"/>
              <a:t>Carrier </a:t>
            </a:r>
            <a:r>
              <a:rPr lang="en-US" altLang="ko-KR" sz="1600" dirty="0"/>
              <a:t>frequency : </a:t>
            </a:r>
            <a:r>
              <a:rPr lang="en-US" altLang="ko-KR" sz="1600" b="1" dirty="0"/>
              <a:t>28 GHz</a:t>
            </a:r>
          </a:p>
          <a:p>
            <a:pPr lvl="1"/>
            <a:r>
              <a:rPr lang="en-US" altLang="ko-KR" sz="1600" dirty="0"/>
              <a:t>Transmit power : </a:t>
            </a:r>
            <a:r>
              <a:rPr lang="en-US" altLang="ko-KR" sz="1600" b="1" dirty="0"/>
              <a:t>29 </a:t>
            </a:r>
            <a:r>
              <a:rPr lang="en-US" altLang="ko-KR" sz="1600" b="1" dirty="0" err="1"/>
              <a:t>dBm</a:t>
            </a:r>
            <a:endParaRPr lang="en-US" altLang="ko-KR" sz="1600" b="1" dirty="0"/>
          </a:p>
          <a:p>
            <a:pPr lvl="1"/>
            <a:r>
              <a:rPr lang="en-US" altLang="ko-KR" sz="1600" dirty="0"/>
              <a:t>TX /RX antenna gain : </a:t>
            </a:r>
            <a:r>
              <a:rPr lang="en-US" altLang="ko-KR" sz="1600" b="1" dirty="0"/>
              <a:t>24.5 </a:t>
            </a:r>
            <a:r>
              <a:rPr lang="en-US" altLang="ko-KR" sz="1600" b="1" dirty="0" smtClean="0"/>
              <a:t>dBi</a:t>
            </a:r>
            <a:br>
              <a:rPr lang="en-US" altLang="ko-KR" sz="1600" b="1" dirty="0" smtClean="0"/>
            </a:br>
            <a:r>
              <a:rPr lang="en-US" altLang="ko-KR" sz="1400" dirty="0" smtClean="0"/>
              <a:t>( </a:t>
            </a:r>
            <a:r>
              <a:rPr lang="en-US" altLang="ko-KR" sz="1400" dirty="0"/>
              <a:t>10 degree 3dB </a:t>
            </a:r>
            <a:r>
              <a:rPr lang="en-US" altLang="ko-KR" sz="1400" dirty="0" err="1"/>
              <a:t>beamwidth</a:t>
            </a:r>
            <a:r>
              <a:rPr lang="en-US" altLang="ko-KR" sz="1400" dirty="0"/>
              <a:t> )</a:t>
            </a:r>
          </a:p>
          <a:p>
            <a:pPr lvl="1"/>
            <a:r>
              <a:rPr lang="en-US" altLang="ko-KR" sz="1600" dirty="0" smtClean="0"/>
              <a:t>PN-sequence </a:t>
            </a:r>
            <a:r>
              <a:rPr lang="en-US" altLang="ko-KR" sz="1600" dirty="0"/>
              <a:t>rate : </a:t>
            </a:r>
            <a:r>
              <a:rPr lang="en-US" altLang="ko-KR" sz="1600" b="1" dirty="0"/>
              <a:t>250 M chip/sec </a:t>
            </a:r>
          </a:p>
          <a:p>
            <a:pPr lvl="1"/>
            <a:r>
              <a:rPr lang="en-US" altLang="ko-KR" sz="1600" dirty="0"/>
              <a:t>Polarization : vertical linear polarization</a:t>
            </a:r>
          </a:p>
          <a:p>
            <a:pPr lvl="1"/>
            <a:r>
              <a:rPr lang="en-US" altLang="ko-KR" sz="1600" dirty="0"/>
              <a:t>Maximum measurable </a:t>
            </a:r>
            <a:r>
              <a:rPr lang="en-US" altLang="ko-KR" sz="1600" dirty="0" err="1"/>
              <a:t>pathloss</a:t>
            </a:r>
            <a:r>
              <a:rPr lang="en-US" altLang="ko-KR" sz="1600" dirty="0"/>
              <a:t> : </a:t>
            </a:r>
            <a:r>
              <a:rPr lang="en-US" altLang="ko-KR" sz="1600" b="1" dirty="0"/>
              <a:t>160 dB</a:t>
            </a:r>
          </a:p>
          <a:p>
            <a:pPr marL="636588" lvl="4" indent="0">
              <a:buNone/>
            </a:pPr>
            <a:r>
              <a:rPr lang="en-US" altLang="ko-KR" sz="1200" dirty="0" smtClean="0"/>
              <a:t>	 ( </a:t>
            </a:r>
            <a:r>
              <a:rPr lang="en-US" altLang="ko-KR" sz="1200" dirty="0"/>
              <a:t>Dynamic range : 60 dB )</a:t>
            </a:r>
          </a:p>
          <a:p>
            <a:pPr lvl="1"/>
            <a:endParaRPr lang="en-US" altLang="ko-KR" sz="1800" dirty="0"/>
          </a:p>
          <a:p>
            <a:pPr marL="914400" lvl="2" indent="0">
              <a:buNone/>
            </a:pPr>
            <a:endParaRPr lang="en-US" altLang="ko-KR" sz="16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3600" y="2780928"/>
            <a:ext cx="3480888" cy="39304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4508326"/>
            <a:ext cx="4191000" cy="23050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35" y="4509120"/>
            <a:ext cx="4514850" cy="2266950"/>
          </a:xfrm>
          <a:prstGeom prst="rect">
            <a:avLst/>
          </a:prstGeom>
        </p:spPr>
      </p:pic>
      <p:grpSp>
        <p:nvGrpSpPr>
          <p:cNvPr id="10" name="그룹 9"/>
          <p:cNvGrpSpPr/>
          <p:nvPr/>
        </p:nvGrpSpPr>
        <p:grpSpPr>
          <a:xfrm>
            <a:off x="2915816" y="1225049"/>
            <a:ext cx="6363871" cy="3044964"/>
            <a:chOff x="179512" y="1486008"/>
            <a:chExt cx="8856984" cy="4256807"/>
          </a:xfrm>
        </p:grpSpPr>
        <p:grpSp>
          <p:nvGrpSpPr>
            <p:cNvPr id="11" name="그룹 10"/>
            <p:cNvGrpSpPr/>
            <p:nvPr/>
          </p:nvGrpSpPr>
          <p:grpSpPr>
            <a:xfrm>
              <a:off x="238125" y="1486008"/>
              <a:ext cx="8658226" cy="4247248"/>
              <a:chOff x="238125" y="1197976"/>
              <a:chExt cx="8658226" cy="4247248"/>
            </a:xfrm>
          </p:grpSpPr>
          <p:pic>
            <p:nvPicPr>
              <p:cNvPr id="35" name="그림 34"/>
              <p:cNvPicPr>
                <a:picLocks noChangeAspect="1"/>
              </p:cNvPicPr>
              <p:nvPr/>
            </p:nvPicPr>
            <p:blipFill rotWithShape="1">
              <a:blip r:embed="rId4"/>
              <a:srcRect l="8975" r="6797"/>
              <a:stretch/>
            </p:blipFill>
            <p:spPr>
              <a:xfrm>
                <a:off x="238125" y="1197976"/>
                <a:ext cx="8658226" cy="4247248"/>
              </a:xfrm>
              <a:prstGeom prst="rect">
                <a:avLst/>
              </a:prstGeom>
            </p:spPr>
          </p:pic>
          <p:sp>
            <p:nvSpPr>
              <p:cNvPr id="36" name="타원 35"/>
              <p:cNvSpPr/>
              <p:nvPr/>
            </p:nvSpPr>
            <p:spPr>
              <a:xfrm>
                <a:off x="3685073" y="3073338"/>
                <a:ext cx="158768" cy="14400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465337" y="3281583"/>
                <a:ext cx="636279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err="1" smtClean="0"/>
                  <a:t>Tx</a:t>
                </a:r>
                <a:r>
                  <a:rPr lang="en-US" altLang="ko-KR" sz="800" b="1" dirty="0" smtClean="0"/>
                  <a:t> #1</a:t>
                </a:r>
                <a:endParaRPr lang="ko-KR" altLang="en-US" sz="800" b="1" dirty="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3675902" y="2649063"/>
                <a:ext cx="257101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altLang="ko-KR" sz="800" b="1" dirty="0" smtClean="0"/>
              </a:p>
            </p:txBody>
          </p:sp>
          <p:sp>
            <p:nvSpPr>
              <p:cNvPr id="39" name="타원 38"/>
              <p:cNvSpPr/>
              <p:nvPr/>
            </p:nvSpPr>
            <p:spPr>
              <a:xfrm>
                <a:off x="4823499" y="3136328"/>
                <a:ext cx="158768" cy="14400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722384" y="3275819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05</a:t>
                </a:r>
              </a:p>
            </p:txBody>
          </p:sp>
          <p:sp>
            <p:nvSpPr>
              <p:cNvPr id="41" name="타원 40"/>
              <p:cNvSpPr/>
              <p:nvPr/>
            </p:nvSpPr>
            <p:spPr>
              <a:xfrm>
                <a:off x="5438478" y="3131810"/>
                <a:ext cx="158768" cy="14400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5337362" y="3271301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06</a:t>
                </a: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8414177" y="3673929"/>
                <a:ext cx="158768" cy="14400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8313061" y="3437663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08</a:t>
                </a:r>
              </a:p>
            </p:txBody>
          </p:sp>
          <p:sp>
            <p:nvSpPr>
              <p:cNvPr id="45" name="타원 44"/>
              <p:cNvSpPr/>
              <p:nvPr/>
            </p:nvSpPr>
            <p:spPr>
              <a:xfrm>
                <a:off x="4902883" y="3921241"/>
                <a:ext cx="158768" cy="14400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801768" y="3684973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10</a:t>
                </a:r>
              </a:p>
            </p:txBody>
          </p:sp>
          <p:sp>
            <p:nvSpPr>
              <p:cNvPr id="47" name="타원 46"/>
              <p:cNvSpPr/>
              <p:nvPr/>
            </p:nvSpPr>
            <p:spPr>
              <a:xfrm>
                <a:off x="5438478" y="3797712"/>
                <a:ext cx="158768" cy="14400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5337362" y="3561445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11</a:t>
                </a:r>
              </a:p>
            </p:txBody>
          </p:sp>
          <p:sp>
            <p:nvSpPr>
              <p:cNvPr id="49" name="타원 48"/>
              <p:cNvSpPr/>
              <p:nvPr/>
            </p:nvSpPr>
            <p:spPr>
              <a:xfrm>
                <a:off x="7941922" y="4105980"/>
                <a:ext cx="158768" cy="14400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7840808" y="3869713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15</a:t>
                </a:r>
              </a:p>
            </p:txBody>
          </p:sp>
          <p:sp>
            <p:nvSpPr>
              <p:cNvPr id="51" name="타원 50"/>
              <p:cNvSpPr/>
              <p:nvPr/>
            </p:nvSpPr>
            <p:spPr>
              <a:xfrm>
                <a:off x="2761688" y="2587708"/>
                <a:ext cx="158768" cy="14400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2660574" y="2341758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17</a:t>
                </a:r>
                <a:endParaRPr lang="ko-KR" altLang="en-US" sz="800" b="1" dirty="0"/>
              </a:p>
            </p:txBody>
          </p:sp>
          <p:sp>
            <p:nvSpPr>
              <p:cNvPr id="53" name="타원 52"/>
              <p:cNvSpPr/>
              <p:nvPr/>
            </p:nvSpPr>
            <p:spPr>
              <a:xfrm>
                <a:off x="1310519" y="2554568"/>
                <a:ext cx="158768" cy="14400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209405" y="2702270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19</a:t>
                </a:r>
                <a:endParaRPr lang="ko-KR" altLang="en-US" sz="800" b="1" dirty="0"/>
              </a:p>
            </p:txBody>
          </p:sp>
          <p:sp>
            <p:nvSpPr>
              <p:cNvPr id="55" name="타원 54"/>
              <p:cNvSpPr/>
              <p:nvPr/>
            </p:nvSpPr>
            <p:spPr>
              <a:xfrm>
                <a:off x="2024973" y="2835260"/>
                <a:ext cx="158768" cy="14400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1923859" y="2989829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20</a:t>
                </a:r>
                <a:endParaRPr lang="ko-KR" altLang="en-US" sz="800" b="1" dirty="0"/>
              </a:p>
            </p:txBody>
          </p:sp>
          <p:sp>
            <p:nvSpPr>
              <p:cNvPr id="57" name="타원 56"/>
              <p:cNvSpPr/>
              <p:nvPr/>
            </p:nvSpPr>
            <p:spPr>
              <a:xfrm>
                <a:off x="1016421" y="2285780"/>
                <a:ext cx="158768" cy="14400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915307" y="2440351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21</a:t>
                </a:r>
                <a:endParaRPr lang="ko-KR" altLang="en-US" sz="800" b="1" dirty="0"/>
              </a:p>
            </p:txBody>
          </p:sp>
          <p:sp>
            <p:nvSpPr>
              <p:cNvPr id="59" name="타원 58"/>
              <p:cNvSpPr/>
              <p:nvPr/>
            </p:nvSpPr>
            <p:spPr>
              <a:xfrm>
                <a:off x="568670" y="2368345"/>
                <a:ext cx="158768" cy="14400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467555" y="2522916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22</a:t>
                </a:r>
                <a:endParaRPr lang="ko-KR" altLang="en-US" sz="800" b="1" dirty="0"/>
              </a:p>
            </p:txBody>
          </p:sp>
          <p:sp>
            <p:nvSpPr>
              <p:cNvPr id="61" name="타원 60"/>
              <p:cNvSpPr/>
              <p:nvPr/>
            </p:nvSpPr>
            <p:spPr>
              <a:xfrm>
                <a:off x="4279275" y="4202932"/>
                <a:ext cx="158768" cy="14400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4052580" y="4361703"/>
                <a:ext cx="636279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err="1" smtClean="0"/>
                  <a:t>Tx</a:t>
                </a:r>
                <a:r>
                  <a:rPr lang="en-US" altLang="ko-KR" sz="800" b="1" dirty="0" smtClean="0"/>
                  <a:t> #2</a:t>
                </a:r>
                <a:endParaRPr lang="ko-KR" altLang="en-US" sz="800" b="1" dirty="0"/>
              </a:p>
            </p:txBody>
          </p:sp>
          <p:sp>
            <p:nvSpPr>
              <p:cNvPr id="63" name="타원 62"/>
              <p:cNvSpPr/>
              <p:nvPr/>
            </p:nvSpPr>
            <p:spPr>
              <a:xfrm>
                <a:off x="6690440" y="3061546"/>
                <a:ext cx="144016" cy="14400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6572331" y="3201037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27</a:t>
                </a:r>
              </a:p>
            </p:txBody>
          </p:sp>
          <p:sp>
            <p:nvSpPr>
              <p:cNvPr id="65" name="타원 64"/>
              <p:cNvSpPr/>
              <p:nvPr/>
            </p:nvSpPr>
            <p:spPr>
              <a:xfrm>
                <a:off x="5805988" y="2906788"/>
                <a:ext cx="144016" cy="14400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5687881" y="3046277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28</a:t>
                </a:r>
              </a:p>
            </p:txBody>
          </p:sp>
          <p:sp>
            <p:nvSpPr>
              <p:cNvPr id="67" name="타원 66"/>
              <p:cNvSpPr/>
              <p:nvPr/>
            </p:nvSpPr>
            <p:spPr>
              <a:xfrm>
                <a:off x="5003769" y="3178748"/>
                <a:ext cx="144016" cy="14400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4895792" y="3287969"/>
                <a:ext cx="422104" cy="301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29</a:t>
                </a: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79512" y="2385790"/>
              <a:ext cx="714453" cy="30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00B050"/>
                  </a:solidFill>
                </a:rPr>
                <a:t>146dB </a:t>
              </a:r>
              <a:endParaRPr lang="ko-KR" altLang="en-US" sz="8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77226" y="2348879"/>
              <a:ext cx="714453" cy="30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00B050"/>
                  </a:solidFill>
                </a:rPr>
                <a:t>139dB </a:t>
              </a:r>
              <a:endParaRPr lang="ko-KR" altLang="en-US" sz="8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37266" y="2636911"/>
              <a:ext cx="714453" cy="30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00B050"/>
                  </a:solidFill>
                </a:rPr>
                <a:t>134dB </a:t>
              </a:r>
              <a:endParaRPr lang="ko-KR" altLang="en-US" sz="800" b="1" dirty="0">
                <a:solidFill>
                  <a:srgbClr val="00B05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29354" y="3140968"/>
              <a:ext cx="714453" cy="30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00B050"/>
                  </a:solidFill>
                </a:rPr>
                <a:t>137dB </a:t>
              </a:r>
              <a:endParaRPr lang="ko-KR" altLang="en-US" sz="800" b="1" dirty="0">
                <a:solidFill>
                  <a:srgbClr val="00B05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49435" y="2708920"/>
              <a:ext cx="714453" cy="30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00B050"/>
                  </a:solidFill>
                </a:rPr>
                <a:t>140dB </a:t>
              </a:r>
              <a:endParaRPr lang="ko-KR" altLang="en-US" sz="800" b="1" dirty="0">
                <a:solidFill>
                  <a:srgbClr val="00B05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89594" y="3440033"/>
              <a:ext cx="714453" cy="3011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FF0000"/>
                  </a:solidFill>
                </a:rPr>
                <a:t>121dB </a:t>
              </a:r>
              <a:endParaRPr lang="ko-KR" altLang="en-US" sz="8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72000" y="2935978"/>
              <a:ext cx="714453" cy="3011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FF0000"/>
                  </a:solidFill>
                </a:rPr>
                <a:t>113dB </a:t>
              </a:r>
              <a:endParaRPr lang="ko-KR" altLang="en-US" sz="8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9" name="직선 화살표 연결선 18"/>
            <p:cNvCxnSpPr/>
            <p:nvPr/>
          </p:nvCxnSpPr>
          <p:spPr>
            <a:xfrm flipH="1" flipV="1">
              <a:off x="5004048" y="3154025"/>
              <a:ext cx="61877" cy="274975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4860032" y="4304129"/>
              <a:ext cx="714453" cy="3011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FF0000"/>
                  </a:solidFill>
                </a:rPr>
                <a:t>131dB </a:t>
              </a:r>
              <a:endParaRPr lang="ko-KR" altLang="en-US" sz="8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85739" y="4016097"/>
              <a:ext cx="714453" cy="3011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FF0000"/>
                  </a:solidFill>
                </a:rPr>
                <a:t>130dB </a:t>
              </a:r>
              <a:endParaRPr lang="ko-KR" altLang="en-US" sz="8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36097" y="3501009"/>
              <a:ext cx="714453" cy="3011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FF0000"/>
                  </a:solidFill>
                </a:rPr>
                <a:t>137dB </a:t>
              </a:r>
              <a:endParaRPr lang="ko-KR" altLang="en-US" sz="8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801762" y="2996952"/>
              <a:ext cx="714453" cy="3011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FF0000"/>
                  </a:solidFill>
                </a:rPr>
                <a:t>123dB </a:t>
              </a:r>
              <a:endParaRPr lang="ko-KR" altLang="en-US" sz="800" b="1" dirty="0">
                <a:solidFill>
                  <a:srgbClr val="FF000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37864" y="3429001"/>
              <a:ext cx="714453" cy="3011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FF0000"/>
                  </a:solidFill>
                </a:rPr>
                <a:t>132dB </a:t>
              </a:r>
              <a:endParaRPr lang="ko-KR" altLang="en-US" sz="800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322043" y="4088106"/>
              <a:ext cx="714453" cy="3011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FF0000"/>
                  </a:solidFill>
                </a:rPr>
                <a:t>137dB </a:t>
              </a:r>
              <a:endParaRPr lang="ko-KR" altLang="en-US" sz="800" b="1" dirty="0">
                <a:solidFill>
                  <a:srgbClr val="FF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956377" y="4448145"/>
              <a:ext cx="714453" cy="3011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 smtClean="0">
                  <a:solidFill>
                    <a:srgbClr val="FF0000"/>
                  </a:solidFill>
                </a:rPr>
                <a:t>143dB </a:t>
              </a:r>
              <a:endParaRPr lang="ko-KR" altLang="en-US" sz="800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이등변 삼각형 26"/>
            <p:cNvSpPr/>
            <p:nvPr/>
          </p:nvSpPr>
          <p:spPr>
            <a:xfrm rot="17106468">
              <a:off x="3622899" y="3207526"/>
              <a:ext cx="894070" cy="597841"/>
            </a:xfrm>
            <a:prstGeom prst="triangl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sp>
          <p:nvSpPr>
            <p:cNvPr id="28" name="이등변 삼각형 27"/>
            <p:cNvSpPr/>
            <p:nvPr/>
          </p:nvSpPr>
          <p:spPr>
            <a:xfrm rot="7288847">
              <a:off x="3625480" y="4105490"/>
              <a:ext cx="894070" cy="597841"/>
            </a:xfrm>
            <a:prstGeom prst="triangl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sp>
          <p:nvSpPr>
            <p:cNvPr id="29" name="오른쪽 화살표 28"/>
            <p:cNvSpPr/>
            <p:nvPr/>
          </p:nvSpPr>
          <p:spPr>
            <a:xfrm rot="12631630">
              <a:off x="4116177" y="4445136"/>
              <a:ext cx="185851" cy="93424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sp>
          <p:nvSpPr>
            <p:cNvPr id="30" name="오른쪽 화살표 29"/>
            <p:cNvSpPr/>
            <p:nvPr/>
          </p:nvSpPr>
          <p:spPr>
            <a:xfrm rot="1582353">
              <a:off x="3796694" y="3388938"/>
              <a:ext cx="178419" cy="147626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cxnSp>
          <p:nvCxnSpPr>
            <p:cNvPr id="31" name="직선 화살표 연결선 30"/>
            <p:cNvCxnSpPr/>
            <p:nvPr/>
          </p:nvCxnSpPr>
          <p:spPr>
            <a:xfrm flipV="1">
              <a:off x="3779912" y="5662357"/>
              <a:ext cx="4569633" cy="8500"/>
            </a:xfrm>
            <a:prstGeom prst="straightConnector1">
              <a:avLst/>
            </a:prstGeom>
            <a:ln w="28575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4602574" y="5230424"/>
              <a:ext cx="545489" cy="295258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>
                <a:spcBef>
                  <a:spcPts val="500"/>
                </a:spcBef>
              </a:pPr>
              <a:r>
                <a:rPr lang="en-US" altLang="ko-KR" sz="900" b="1" spc="-3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</a:rPr>
                <a:t>100m</a:t>
              </a:r>
              <a:endParaRPr lang="ko-KR" altLang="en-US" sz="900" b="1" spc="-3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444207" y="5447557"/>
              <a:ext cx="545489" cy="295258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>
                <a:spcBef>
                  <a:spcPts val="500"/>
                </a:spcBef>
              </a:pPr>
              <a:r>
                <a:rPr lang="en-US" altLang="ko-KR" sz="900" b="1" spc="-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</a:rPr>
                <a:t>2</a:t>
              </a:r>
              <a:r>
                <a:rPr lang="en-US" altLang="ko-KR" sz="900" b="1" spc="-3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</a:rPr>
                <a:t>00m</a:t>
              </a:r>
              <a:endParaRPr lang="ko-KR" altLang="en-US" sz="900" b="1" spc="-3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</a:endParaRPr>
            </a:p>
          </p:txBody>
        </p:sp>
        <p:cxnSp>
          <p:nvCxnSpPr>
            <p:cNvPr id="34" name="직선 화살표 연결선 33"/>
            <p:cNvCxnSpPr/>
            <p:nvPr/>
          </p:nvCxnSpPr>
          <p:spPr>
            <a:xfrm flipV="1">
              <a:off x="3779912" y="5507558"/>
              <a:ext cx="2324508" cy="11014"/>
            </a:xfrm>
            <a:prstGeom prst="straightConnector1">
              <a:avLst/>
            </a:prstGeom>
            <a:ln w="28575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타원 72"/>
          <p:cNvSpPr/>
          <p:nvPr/>
        </p:nvSpPr>
        <p:spPr>
          <a:xfrm>
            <a:off x="3195431" y="4604211"/>
            <a:ext cx="288032" cy="216024"/>
          </a:xfrm>
          <a:prstGeom prst="ellipse">
            <a:avLst/>
          </a:prstGeom>
          <a:noFill/>
          <a:ln w="38100" cmpd="sng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539552" y="4437112"/>
            <a:ext cx="1838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err="1" smtClean="0">
                <a:solidFill>
                  <a:srgbClr val="C00000"/>
                </a:solidFill>
              </a:rPr>
              <a:t>Tx</a:t>
            </a:r>
            <a:r>
              <a:rPr lang="en-US" altLang="ko-KR" b="1" dirty="0" smtClean="0">
                <a:solidFill>
                  <a:srgbClr val="C00000"/>
                </a:solidFill>
              </a:rPr>
              <a:t> #1:Balcony </a:t>
            </a:r>
            <a:br>
              <a:rPr lang="en-US" altLang="ko-KR" b="1" dirty="0" smtClean="0">
                <a:solidFill>
                  <a:srgbClr val="C00000"/>
                </a:solidFill>
              </a:rPr>
            </a:br>
            <a:r>
              <a:rPr lang="en-US" altLang="ko-KR" b="1" dirty="0" smtClean="0">
                <a:solidFill>
                  <a:srgbClr val="C00000"/>
                </a:solidFill>
              </a:rPr>
              <a:t>          at 7</a:t>
            </a:r>
            <a:r>
              <a:rPr lang="en-US" altLang="ko-KR" b="1" baseline="30000" dirty="0" smtClean="0">
                <a:solidFill>
                  <a:srgbClr val="C00000"/>
                </a:solidFill>
              </a:rPr>
              <a:t>th</a:t>
            </a:r>
            <a:r>
              <a:rPr lang="en-US" altLang="ko-KR" b="1" dirty="0" smtClean="0">
                <a:solidFill>
                  <a:srgbClr val="C00000"/>
                </a:solidFill>
              </a:rPr>
              <a:t> floor</a:t>
            </a:r>
            <a:endParaRPr lang="en-US" altLang="ko-KR" b="1" dirty="0">
              <a:solidFill>
                <a:srgbClr val="C00000"/>
              </a:solidFill>
            </a:endParaRPr>
          </a:p>
        </p:txBody>
      </p:sp>
      <p:sp>
        <p:nvSpPr>
          <p:cNvPr id="76" name="텍스트 개체 틀 5"/>
          <p:cNvSpPr txBox="1">
            <a:spLocks/>
          </p:cNvSpPr>
          <p:nvPr/>
        </p:nvSpPr>
        <p:spPr>
          <a:xfrm>
            <a:off x="141874" y="946820"/>
            <a:ext cx="4027280" cy="3345394"/>
          </a:xfrm>
          <a:prstGeom prst="rect">
            <a:avLst/>
          </a:prstGeom>
        </p:spPr>
        <p:txBody>
          <a:bodyPr wrap="square" lIns="72000" tIns="72000" rIns="36000" bIns="0">
            <a:spAutoFit/>
          </a:bodyPr>
          <a:lstStyle>
            <a:lvl1pPr marL="144000" indent="-144000" algn="l" defTabSz="914307" rtl="0" eaLnBrk="1" latinLnBrk="1" hangingPunct="1"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16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1pPr>
            <a:lvl2pPr marL="207963" indent="-122238" algn="l" defTabSz="914307" rtl="0" eaLnBrk="1" latinLnBrk="1" hangingPunct="1">
              <a:spcBef>
                <a:spcPts val="800"/>
              </a:spcBef>
              <a:buFont typeface="Arial" panose="020B0604020202020204" pitchFamily="34" charset="0"/>
              <a:buChar char="•"/>
              <a:defRPr lang="ko-KR" altLang="en-US" sz="14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2pPr>
            <a:lvl3pPr marL="360363" indent="-149225" algn="l" defTabSz="914307" rtl="0" eaLnBrk="1" latinLnBrk="1" hangingPunct="1">
              <a:spcBef>
                <a:spcPts val="500"/>
              </a:spcBef>
              <a:buFont typeface="Calibri" panose="020F0502020204030204" pitchFamily="34" charset="0"/>
              <a:buChar char="–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3pPr>
            <a:lvl4pPr marL="360363" indent="-180975" algn="l" defTabSz="914307" rtl="0" eaLnBrk="1" latinLnBrk="1" hangingPunct="1">
              <a:spcBef>
                <a:spcPts val="500"/>
              </a:spcBef>
              <a:buFont typeface="+mj-ea"/>
              <a:buAutoNum type="circleNumDbPlain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4pPr>
            <a:lvl5pPr marL="449263" indent="-85725" algn="l" defTabSz="914307" rtl="0" eaLnBrk="1" latinLnBrk="1" hangingPunct="1">
              <a:spcBef>
                <a:spcPts val="300"/>
              </a:spcBef>
              <a:buFont typeface="Calibri" panose="020F0502020204030204" pitchFamily="34" charset="0"/>
              <a:buChar char="◦"/>
              <a:defRPr lang="ko-KR" altLang="en-US" sz="10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5pPr>
            <a:lvl6pPr marL="2514344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97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0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03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Ski Resort town</a:t>
            </a:r>
          </a:p>
          <a:p>
            <a:pPr marL="85725" lvl="1" indent="0">
              <a:buNone/>
            </a:pPr>
            <a:r>
              <a:rPr lang="en-US" altLang="ko-KR" dirty="0" smtClean="0">
                <a:sym typeface="Wingdings" panose="05000000000000000000" pitchFamily="2" charset="2"/>
              </a:rPr>
              <a:t> close to </a:t>
            </a:r>
            <a:r>
              <a:rPr lang="en-US" altLang="ko-KR" dirty="0" err="1" smtClean="0">
                <a:sym typeface="Wingdings" panose="05000000000000000000" pitchFamily="2" charset="2"/>
              </a:rPr>
              <a:t>UMi</a:t>
            </a:r>
            <a:r>
              <a:rPr lang="en-US" altLang="ko-KR" dirty="0" smtClean="0">
                <a:sym typeface="Wingdings" panose="05000000000000000000" pitchFamily="2" charset="2"/>
              </a:rPr>
              <a:t> street-canyon</a:t>
            </a:r>
            <a:endParaRPr lang="en-US" altLang="ko-KR" dirty="0" smtClean="0"/>
          </a:p>
          <a:p>
            <a:pPr lvl="2"/>
            <a:endParaRPr lang="en-US" altLang="ko-KR" sz="900" dirty="0" smtClean="0"/>
          </a:p>
          <a:p>
            <a:r>
              <a:rPr lang="en-US" altLang="ko-KR" dirty="0" smtClean="0"/>
              <a:t>14 </a:t>
            </a:r>
            <a:r>
              <a:rPr lang="en-US" altLang="ko-KR" dirty="0" err="1" smtClean="0"/>
              <a:t>NLoS</a:t>
            </a:r>
            <a:r>
              <a:rPr lang="en-US" altLang="ko-KR" dirty="0" smtClean="0"/>
              <a:t> valid samples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sz="1200" b="0" dirty="0" smtClean="0"/>
              <a:t>    (blocked by object, building, tree in </a:t>
            </a:r>
            <a:r>
              <a:rPr lang="en-US" altLang="ko-KR" sz="1200" b="0" dirty="0" err="1" smtClean="0"/>
              <a:t>NLoS</a:t>
            </a:r>
            <a:r>
              <a:rPr lang="en-US" altLang="ko-KR" sz="1200" b="0" dirty="0"/>
              <a:t>)</a:t>
            </a:r>
            <a:r>
              <a:rPr lang="ko-KR" altLang="en-US" sz="1200" b="0" smtClean="0"/>
              <a:t> </a:t>
            </a:r>
            <a:endParaRPr lang="en-US" altLang="ko-KR" sz="1200" b="0" dirty="0" smtClean="0"/>
          </a:p>
          <a:p>
            <a:pPr lvl="1"/>
            <a:r>
              <a:rPr lang="en-US" altLang="ko-KR" dirty="0" smtClean="0"/>
              <a:t>Distance range</a:t>
            </a:r>
            <a:r>
              <a:rPr lang="ko-KR" altLang="en-US" smtClean="0"/>
              <a:t> </a:t>
            </a:r>
            <a:r>
              <a:rPr lang="en-US" altLang="ko-KR" dirty="0" smtClean="0"/>
              <a:t>: 51 m ~ 207m </a:t>
            </a:r>
            <a:endParaRPr lang="en-US" altLang="ko-KR" dirty="0"/>
          </a:p>
          <a:p>
            <a:pPr lvl="2"/>
            <a:endParaRPr lang="en-US" altLang="ko-KR" sz="800" dirty="0" smtClean="0"/>
          </a:p>
          <a:p>
            <a:r>
              <a:rPr lang="en-US" altLang="ko-KR" dirty="0" err="1" smtClean="0"/>
              <a:t>Pathloss</a:t>
            </a:r>
            <a:r>
              <a:rPr lang="en-US" altLang="ko-KR" dirty="0" smtClean="0"/>
              <a:t> analysis</a:t>
            </a:r>
          </a:p>
          <a:p>
            <a:pPr lvl="1"/>
            <a:r>
              <a:rPr lang="en-US" altLang="ko-KR" dirty="0" smtClean="0"/>
              <a:t>Marked On the map (over 200 m)</a:t>
            </a:r>
          </a:p>
          <a:p>
            <a:r>
              <a:rPr lang="en-US" altLang="ko-KR" dirty="0" smtClean="0"/>
              <a:t>Delay </a:t>
            </a:r>
            <a:r>
              <a:rPr lang="en-US" altLang="ko-KR" dirty="0"/>
              <a:t>/ Angular </a:t>
            </a:r>
            <a:r>
              <a:rPr lang="en-US" altLang="ko-KR" dirty="0" smtClean="0"/>
              <a:t>spread analysis</a:t>
            </a:r>
            <a:br>
              <a:rPr lang="en-US" altLang="ko-KR" dirty="0" smtClean="0"/>
            </a:br>
            <a:r>
              <a:rPr lang="en-US" altLang="ko-KR" dirty="0" smtClean="0"/>
              <a:t>conducted </a:t>
            </a:r>
            <a:endParaRPr lang="ko-KR" altLang="en-US" dirty="0"/>
          </a:p>
        </p:txBody>
      </p:sp>
      <p:sp>
        <p:nvSpPr>
          <p:cNvPr id="75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28 GHz Measurement </a:t>
            </a:r>
            <a:r>
              <a:rPr lang="en-US" altLang="ko-KR" dirty="0" smtClean="0"/>
              <a:t>Campaign </a:t>
            </a:r>
            <a:r>
              <a:rPr lang="en-US" altLang="ko-KR" sz="3600" dirty="0" smtClean="0"/>
              <a:t>(w/KT)</a:t>
            </a:r>
            <a:br>
              <a:rPr lang="en-US" altLang="ko-KR" sz="3600" dirty="0" smtClean="0"/>
            </a:br>
            <a:r>
              <a:rPr lang="en-US" altLang="ko-KR" dirty="0" smtClean="0"/>
              <a:t>– </a:t>
            </a:r>
            <a:r>
              <a:rPr lang="en-US" altLang="ko-KR" sz="4000" dirty="0" smtClean="0"/>
              <a:t>Resort Town [2]</a:t>
            </a:r>
            <a:endParaRPr lang="zh-CN" altLang="en-US" dirty="0" smtClean="0">
              <a:ea typeface="宋体" charset="-122"/>
            </a:endParaRPr>
          </a:p>
        </p:txBody>
      </p:sp>
      <p:grpSp>
        <p:nvGrpSpPr>
          <p:cNvPr id="69" name="그룹 68"/>
          <p:cNvGrpSpPr/>
          <p:nvPr/>
        </p:nvGrpSpPr>
        <p:grpSpPr>
          <a:xfrm>
            <a:off x="1711507" y="5976813"/>
            <a:ext cx="1246422" cy="369332"/>
            <a:chOff x="2195736" y="5363924"/>
            <a:chExt cx="1658234" cy="621263"/>
          </a:xfrm>
        </p:grpSpPr>
        <p:sp>
          <p:nvSpPr>
            <p:cNvPr id="71" name="타원 70"/>
            <p:cNvSpPr/>
            <p:nvPr/>
          </p:nvSpPr>
          <p:spPr>
            <a:xfrm>
              <a:off x="2195736" y="5440578"/>
              <a:ext cx="216024" cy="216024"/>
            </a:xfrm>
            <a:prstGeom prst="ellipse">
              <a:avLst/>
            </a:prstGeom>
            <a:solidFill>
              <a:srgbClr val="FF0000">
                <a:alpha val="44000"/>
              </a:srgbClr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428402" y="5363924"/>
              <a:ext cx="1425568" cy="621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solidFill>
                    <a:srgbClr val="FF0000"/>
                  </a:solidFill>
                </a:rPr>
                <a:t>uN005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7020272" y="4460195"/>
            <a:ext cx="2198048" cy="936104"/>
            <a:chOff x="7020272" y="3933056"/>
            <a:chExt cx="2198048" cy="936104"/>
          </a:xfrm>
        </p:grpSpPr>
        <p:sp>
          <p:nvSpPr>
            <p:cNvPr id="8" name="타원 7"/>
            <p:cNvSpPr/>
            <p:nvPr/>
          </p:nvSpPr>
          <p:spPr>
            <a:xfrm>
              <a:off x="7020272" y="4653136"/>
              <a:ext cx="288032" cy="216024"/>
            </a:xfrm>
            <a:prstGeom prst="ellipse">
              <a:avLst/>
            </a:prstGeom>
            <a:noFill/>
            <a:ln w="38100" cmpd="sng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80312" y="3933056"/>
              <a:ext cx="18380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 err="1" smtClean="0">
                  <a:solidFill>
                    <a:srgbClr val="C00000"/>
                  </a:solidFill>
                </a:rPr>
                <a:t>Tx</a:t>
              </a:r>
              <a:r>
                <a:rPr lang="en-US" altLang="ko-KR" b="1" dirty="0" smtClean="0">
                  <a:solidFill>
                    <a:srgbClr val="C00000"/>
                  </a:solidFill>
                </a:rPr>
                <a:t> #2:Balcony </a:t>
              </a:r>
              <a:br>
                <a:rPr lang="en-US" altLang="ko-KR" b="1" dirty="0" smtClean="0">
                  <a:solidFill>
                    <a:srgbClr val="C00000"/>
                  </a:solidFill>
                </a:rPr>
              </a:br>
              <a:r>
                <a:rPr lang="en-US" altLang="ko-KR" b="1" dirty="0" smtClean="0">
                  <a:solidFill>
                    <a:srgbClr val="C00000"/>
                  </a:solidFill>
                </a:rPr>
                <a:t>     at 3</a:t>
              </a:r>
              <a:r>
                <a:rPr lang="en-US" altLang="ko-KR" b="1" baseline="30000" dirty="0" smtClean="0">
                  <a:solidFill>
                    <a:srgbClr val="C00000"/>
                  </a:solidFill>
                </a:rPr>
                <a:t>rd</a:t>
              </a:r>
              <a:r>
                <a:rPr lang="en-US" altLang="ko-KR" b="1" dirty="0" smtClean="0">
                  <a:solidFill>
                    <a:srgbClr val="C00000"/>
                  </a:solidFill>
                </a:rPr>
                <a:t> floor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643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3302" y="3822601"/>
            <a:ext cx="5000625" cy="3095625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1340768"/>
            <a:ext cx="4305300" cy="2409825"/>
          </a:xfrm>
          <a:prstGeom prst="rect">
            <a:avLst/>
          </a:prstGeom>
        </p:spPr>
      </p:pic>
      <p:sp>
        <p:nvSpPr>
          <p:cNvPr id="4" name="텍스트 개체 틀 5"/>
          <p:cNvSpPr txBox="1">
            <a:spLocks/>
          </p:cNvSpPr>
          <p:nvPr/>
        </p:nvSpPr>
        <p:spPr>
          <a:xfrm>
            <a:off x="141874" y="1163726"/>
            <a:ext cx="4068858" cy="4889406"/>
          </a:xfrm>
          <a:prstGeom prst="rect">
            <a:avLst/>
          </a:prstGeom>
        </p:spPr>
        <p:txBody>
          <a:bodyPr wrap="square" lIns="72000" tIns="72000" rIns="36000" bIns="0">
            <a:spAutoFit/>
          </a:bodyPr>
          <a:lstStyle>
            <a:lvl1pPr marL="144000" indent="-144000" algn="l" defTabSz="914307" rtl="0" eaLnBrk="1" latinLnBrk="1" hangingPunct="1"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16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1pPr>
            <a:lvl2pPr marL="207963" indent="-122238" algn="l" defTabSz="914307" rtl="0" eaLnBrk="1" latinLnBrk="1" hangingPunct="1">
              <a:spcBef>
                <a:spcPts val="800"/>
              </a:spcBef>
              <a:buFont typeface="Arial" panose="020B0604020202020204" pitchFamily="34" charset="0"/>
              <a:buChar char="•"/>
              <a:defRPr lang="ko-KR" altLang="en-US" sz="14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2pPr>
            <a:lvl3pPr marL="360363" indent="-149225" algn="l" defTabSz="914307" rtl="0" eaLnBrk="1" latinLnBrk="1" hangingPunct="1">
              <a:spcBef>
                <a:spcPts val="500"/>
              </a:spcBef>
              <a:buFont typeface="Calibri" panose="020F0502020204030204" pitchFamily="34" charset="0"/>
              <a:buChar char="–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3pPr>
            <a:lvl4pPr marL="360363" indent="-180975" algn="l" defTabSz="914307" rtl="0" eaLnBrk="1" latinLnBrk="1" hangingPunct="1">
              <a:spcBef>
                <a:spcPts val="500"/>
              </a:spcBef>
              <a:buFont typeface="+mj-ea"/>
              <a:buAutoNum type="circleNumDbPlain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4pPr>
            <a:lvl5pPr marL="449263" indent="-85725" algn="l" defTabSz="914307" rtl="0" eaLnBrk="1" latinLnBrk="1" hangingPunct="1">
              <a:spcBef>
                <a:spcPts val="300"/>
              </a:spcBef>
              <a:buFont typeface="Calibri" panose="020F0502020204030204" pitchFamily="34" charset="0"/>
              <a:buChar char="◦"/>
              <a:defRPr lang="ko-KR" altLang="en-US" sz="10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5pPr>
            <a:lvl6pPr marL="2514344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97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0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03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Analysis on Power Angular-Delay Spectrum</a:t>
            </a:r>
          </a:p>
          <a:p>
            <a:pPr lvl="1"/>
            <a:r>
              <a:rPr lang="en-US" altLang="ko-KR" sz="1800" dirty="0" smtClean="0"/>
              <a:t>Plot the received power / directional PDP over each azimuth angle arrival</a:t>
            </a:r>
          </a:p>
          <a:p>
            <a:pPr lvl="1"/>
            <a:endParaRPr lang="en-US" altLang="ko-KR" sz="1800" dirty="0"/>
          </a:p>
          <a:p>
            <a:r>
              <a:rPr lang="en-US" altLang="ko-KR" sz="2000" dirty="0" smtClean="0"/>
              <a:t>[Example] Rx </a:t>
            </a:r>
            <a:r>
              <a:rPr lang="en-US" altLang="ko-KR" sz="2000" dirty="0" err="1" smtClean="0"/>
              <a:t>NLoS</a:t>
            </a:r>
            <a:r>
              <a:rPr lang="en-US" altLang="ko-KR" sz="2000" dirty="0" smtClean="0"/>
              <a:t> #8 Measurement </a:t>
            </a:r>
          </a:p>
          <a:p>
            <a:pPr lvl="1"/>
            <a:r>
              <a:rPr lang="en-US" altLang="ko-KR" sz="1800" dirty="0" err="1" smtClean="0"/>
              <a:t>Tx</a:t>
            </a:r>
            <a:r>
              <a:rPr lang="en-US" altLang="ko-KR" sz="1800" dirty="0" smtClean="0"/>
              <a:t>-Rx link-distance = 207 m</a:t>
            </a:r>
          </a:p>
          <a:p>
            <a:pPr lvl="1"/>
            <a:r>
              <a:rPr lang="en-US" altLang="ko-KR" sz="1800" dirty="0" smtClean="0"/>
              <a:t>Decent signal power reception over 200m range</a:t>
            </a:r>
          </a:p>
          <a:p>
            <a:pPr lvl="1"/>
            <a:r>
              <a:rPr lang="en-US" altLang="ko-KR" sz="1800" dirty="0" smtClean="0"/>
              <a:t>Dominant paths are reflected from around buildings</a:t>
            </a:r>
          </a:p>
          <a:p>
            <a:pPr lvl="1"/>
            <a:r>
              <a:rPr lang="en-US" altLang="ko-KR" sz="1800" dirty="0" smtClean="0"/>
              <a:t>Exists few paths due to the environment of street-canyon environment</a:t>
            </a:r>
          </a:p>
          <a:p>
            <a:pPr lvl="1"/>
            <a:endParaRPr lang="ko-KR" altLang="en-US" sz="1800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28 GHz Measurement </a:t>
            </a:r>
            <a:r>
              <a:rPr lang="en-US" altLang="ko-KR" dirty="0" smtClean="0"/>
              <a:t>Campaign </a:t>
            </a:r>
            <a:r>
              <a:rPr lang="en-US" altLang="ko-KR" sz="3600" dirty="0" smtClean="0"/>
              <a:t>(w/KT)</a:t>
            </a:r>
            <a:br>
              <a:rPr lang="en-US" altLang="ko-KR" sz="3600" dirty="0" smtClean="0"/>
            </a:br>
            <a:r>
              <a:rPr lang="en-US" altLang="ko-KR" dirty="0" smtClean="0"/>
              <a:t>– Open-area in </a:t>
            </a:r>
            <a:r>
              <a:rPr lang="en-US" altLang="ko-KR" sz="4000" dirty="0" smtClean="0"/>
              <a:t>Resort Town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5940152" y="5380041"/>
            <a:ext cx="1368152" cy="93610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7380312" y="4596337"/>
            <a:ext cx="1224136" cy="135976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5364088" y="4236297"/>
            <a:ext cx="792088" cy="711696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4607793" y="5380041"/>
            <a:ext cx="756295" cy="57606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5940152" y="2931769"/>
            <a:ext cx="216024" cy="144016"/>
          </a:xfrm>
          <a:prstGeom prst="ellipse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233810" y="2931770"/>
            <a:ext cx="930478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</a:rPr>
              <a:t>NLoS #8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6372200" y="1779641"/>
            <a:ext cx="158768" cy="144008"/>
          </a:xfrm>
          <a:prstGeom prst="ellipse">
            <a:avLst/>
          </a:prstGeom>
          <a:solidFill>
            <a:srgbClr val="FFFF00">
              <a:alpha val="38000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8224" y="1753071"/>
            <a:ext cx="646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err="1" smtClean="0">
                <a:solidFill>
                  <a:srgbClr val="FFFF00"/>
                </a:solidFill>
              </a:rPr>
              <a:t>Tx</a:t>
            </a:r>
            <a:r>
              <a:rPr lang="en-US" altLang="ko-KR" sz="1400" b="1" dirty="0" smtClean="0">
                <a:solidFill>
                  <a:srgbClr val="FFFF00"/>
                </a:solidFill>
              </a:rPr>
              <a:t> #1</a:t>
            </a:r>
            <a:endParaRPr lang="ko-KR" altLang="en-US" sz="1400" b="1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32240" y="1268760"/>
            <a:ext cx="1356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err="1" smtClean="0">
                <a:solidFill>
                  <a:srgbClr val="4169E1"/>
                </a:solidFill>
              </a:rPr>
              <a:t>Tx</a:t>
            </a:r>
            <a:r>
              <a:rPr lang="en-US" altLang="ko-KR" sz="1200" b="1" dirty="0" smtClean="0">
                <a:solidFill>
                  <a:srgbClr val="4169E1"/>
                </a:solidFill>
              </a:rPr>
              <a:t> placed behind </a:t>
            </a:r>
            <a:br>
              <a:rPr lang="en-US" altLang="ko-KR" sz="1200" b="1" dirty="0" smtClean="0">
                <a:solidFill>
                  <a:srgbClr val="4169E1"/>
                </a:solidFill>
              </a:rPr>
            </a:br>
            <a:r>
              <a:rPr lang="en-US" altLang="ko-KR" sz="1200" b="1" dirty="0" smtClean="0">
                <a:solidFill>
                  <a:srgbClr val="4169E1"/>
                </a:solidFill>
              </a:rPr>
              <a:t>the building/tree  </a:t>
            </a:r>
            <a:endParaRPr lang="ko-KR" altLang="en-US" sz="1200" b="1" dirty="0">
              <a:solidFill>
                <a:srgbClr val="4169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50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r>
              <a:rPr lang="en-US" altLang="ko-KR" dirty="0"/>
              <a:t>28 GHz Channel </a:t>
            </a:r>
            <a:r>
              <a:rPr lang="en-US" altLang="ko-KR" dirty="0" smtClean="0"/>
              <a:t>Characteristics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4680520"/>
          </a:xfrm>
        </p:spPr>
        <p:txBody>
          <a:bodyPr rtlCol="0">
            <a:normAutofit/>
          </a:bodyPr>
          <a:lstStyle/>
          <a:p>
            <a:r>
              <a:rPr lang="en-US" altLang="ko-KR" sz="2000" dirty="0" err="1" smtClean="0"/>
              <a:t>Pathloss</a:t>
            </a:r>
            <a:r>
              <a:rPr lang="en-US" altLang="ko-KR" sz="2000" dirty="0" smtClean="0"/>
              <a:t> model with fixed SF factor</a:t>
            </a:r>
            <a:endParaRPr lang="en-US" altLang="ko-KR" sz="1800" dirty="0" smtClean="0"/>
          </a:p>
          <a:p>
            <a:pPr marL="914400" lvl="2" indent="0">
              <a:buNone/>
            </a:pPr>
            <a:endParaRPr lang="en-US" altLang="ko-KR" sz="1600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218" y="2466548"/>
            <a:ext cx="4868030" cy="41308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직사각형 2"/>
              <p:cNvSpPr/>
              <p:nvPr/>
            </p:nvSpPr>
            <p:spPr>
              <a:xfrm>
                <a:off x="827584" y="1988840"/>
                <a:ext cx="684076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2" indent="0" algn="just">
                  <a:spcBef>
                    <a:spcPts val="1000"/>
                  </a:spcBef>
                  <a:buNone/>
                </a:pPr>
                <a:r>
                  <a:rPr lang="en-US" altLang="ko-KR" sz="1600" b="1" dirty="0" smtClean="0">
                    <a:solidFill>
                      <a:srgbClr val="216DDD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1600" b="1" i="1">
                        <a:solidFill>
                          <a:srgbClr val="216DDD"/>
                        </a:solidFill>
                        <a:latin typeface="Cambria Math"/>
                      </a:rPr>
                      <m:t>𝑷𝑳</m:t>
                    </m:r>
                    <m:d>
                      <m:dPr>
                        <m:ctrlPr>
                          <a:rPr lang="en-US" altLang="ko-KR" sz="16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𝑑</m:t>
                        </m: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ko-KR" sz="1600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𝑑𝐵</m:t>
                        </m:r>
                      </m:e>
                    </m:d>
                    <m:r>
                      <a:rPr lang="en-US" altLang="ko-KR" sz="1600" b="1" i="1">
                        <a:solidFill>
                          <a:srgbClr val="216DDD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altLang="ko-KR" sz="16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600" i="1">
                            <a:solidFill>
                              <a:srgbClr val="216DDD"/>
                            </a:solidFill>
                            <a:latin typeface="Cambria Math"/>
                          </a:rPr>
                          <m:t>10</m:t>
                        </m:r>
                        <m:r>
                          <a:rPr lang="en-US" altLang="ko-KR" sz="16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ko-KR" altLang="en-US" sz="16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𝜶</m:t>
                        </m:r>
                        <m:r>
                          <a:rPr lang="en-US" altLang="ko-KR" sz="16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6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600" b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600" b="1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6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600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𝑑</m:t>
                            </m:r>
                            <m:r>
                              <a:rPr lang="en-US" altLang="ko-KR" sz="1600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1600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[</m:t>
                            </m:r>
                            <m:r>
                              <a:rPr lang="en-US" altLang="ko-KR" sz="1600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𝑚</m:t>
                            </m:r>
                            <m:r>
                              <a:rPr lang="en-US" altLang="ko-KR" sz="1600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]</m:t>
                            </m:r>
                          </m:e>
                        </m:d>
                      </m:e>
                    </m:func>
                    <m:r>
                      <a:rPr lang="en-US" altLang="ko-KR" sz="1600" b="1" i="1">
                        <a:solidFill>
                          <a:srgbClr val="216DDD"/>
                        </a:solidFill>
                        <a:latin typeface="Cambria Math"/>
                      </a:rPr>
                      <m:t> +  </m:t>
                    </m:r>
                    <m:r>
                      <a:rPr lang="ko-KR" altLang="en-US" sz="1600" b="1" i="1">
                        <a:solidFill>
                          <a:srgbClr val="216DDD"/>
                        </a:solidFill>
                        <a:latin typeface="Cambria Math"/>
                      </a:rPr>
                      <m:t>𝜷</m:t>
                    </m:r>
                    <m:r>
                      <a:rPr lang="en-US" altLang="ko-KR" sz="1600" b="1" i="1">
                        <a:solidFill>
                          <a:srgbClr val="216DDD"/>
                        </a:solidFill>
                        <a:latin typeface="Cambria Math"/>
                      </a:rPr>
                      <m:t>  + </m:t>
                    </m:r>
                    <m:func>
                      <m:funcPr>
                        <m:ctrlPr>
                          <a:rPr lang="en-US" altLang="ko-KR" sz="16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600" i="1">
                            <a:solidFill>
                              <a:srgbClr val="216DDD"/>
                            </a:solidFill>
                            <a:latin typeface="Cambria Math"/>
                          </a:rPr>
                          <m:t>10</m:t>
                        </m:r>
                        <m:r>
                          <a:rPr lang="en-US" altLang="ko-KR" sz="16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ko-KR" altLang="en-US" sz="16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𝜸</m:t>
                        </m:r>
                        <m:r>
                          <a:rPr lang="en-US" altLang="ko-KR" sz="16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6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600" b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600" b="1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6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1600" i="1">
                                    <a:solidFill>
                                      <a:srgbClr val="216DD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1600" i="1"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altLang="ko-KR" sz="1600" i="1"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altLang="ko-KR" sz="1600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  </m:t>
                            </m:r>
                            <m:r>
                              <a:rPr lang="en-US" altLang="ko-KR" sz="1600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[</m:t>
                            </m:r>
                            <m:r>
                              <a:rPr lang="en-US" altLang="ko-KR" sz="1600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𝐺𝐻𝑧</m:t>
                            </m:r>
                            <m:r>
                              <a:rPr lang="en-US" altLang="ko-KR" sz="1600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]</m:t>
                            </m:r>
                          </m:e>
                        </m:d>
                      </m:e>
                    </m:func>
                    <m:r>
                      <a:rPr lang="en-US" altLang="ko-KR" sz="1600" b="1" i="1">
                        <a:solidFill>
                          <a:srgbClr val="216DDD"/>
                        </a:solidFill>
                        <a:latin typeface="Cambria Math"/>
                      </a:rPr>
                      <m:t> + </m:t>
                    </m:r>
                    <m:sSub>
                      <m:sSubPr>
                        <m:ctrlPr>
                          <a:rPr lang="en-US" altLang="ko-KR" sz="16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altLang="ko-KR" sz="16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𝝌</m:t>
                        </m:r>
                      </m:e>
                      <m:sub>
                        <m:r>
                          <a:rPr lang="ko-KR" altLang="en-US" sz="16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𝝈</m:t>
                        </m:r>
                      </m:sub>
                    </m:sSub>
                    <m:r>
                      <a:rPr lang="en-US" altLang="ko-KR" sz="1600" b="1" i="1">
                        <a:solidFill>
                          <a:srgbClr val="216DDD"/>
                        </a:solidFill>
                        <a:latin typeface="Cambria Math"/>
                      </a:rPr>
                      <m:t>(</m:t>
                    </m:r>
                    <m:r>
                      <a:rPr lang="en-US" altLang="ko-KR" sz="1600" i="1">
                        <a:solidFill>
                          <a:srgbClr val="216DDD"/>
                        </a:solidFill>
                        <a:latin typeface="Cambria Math"/>
                      </a:rPr>
                      <m:t>𝑑</m:t>
                    </m:r>
                    <m:r>
                      <a:rPr lang="en-US" altLang="ko-KR" sz="1600" b="1" i="1">
                        <a:solidFill>
                          <a:srgbClr val="216DDD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altLang="ko-KR" sz="2000" dirty="0">
                  <a:sym typeface="Symbol"/>
                </a:endParaRPr>
              </a:p>
            </p:txBody>
          </p:sp>
        </mc:Choice>
        <mc:Fallback xmlns="">
          <p:sp>
            <p:nvSpPr>
              <p:cNvPr id="3" name="직사각형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988840"/>
                <a:ext cx="6840760" cy="338554"/>
              </a:xfrm>
              <a:prstGeom prst="rect">
                <a:avLst/>
              </a:prstGeom>
              <a:blipFill rotWithShape="0">
                <a:blip r:embed="rId4"/>
                <a:stretch>
                  <a:fillRect b="-1071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39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r>
              <a:rPr lang="en-US" altLang="ko-KR" dirty="0"/>
              <a:t>28 GHz </a:t>
            </a:r>
            <a:r>
              <a:rPr lang="en-US" altLang="ko-KR" dirty="0" smtClean="0"/>
              <a:t>Channel Characteristics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4680520"/>
          </a:xfrm>
        </p:spPr>
        <p:txBody>
          <a:bodyPr rtlCol="0">
            <a:normAutofit/>
          </a:bodyPr>
          <a:lstStyle/>
          <a:p>
            <a:r>
              <a:rPr lang="en-US" altLang="ko-KR" sz="2000" dirty="0" smtClean="0"/>
              <a:t>Large-scale Parameter Analysis (Daejeon Urban, </a:t>
            </a:r>
            <a:r>
              <a:rPr lang="en-US" altLang="ko-KR" sz="2000" dirty="0" err="1" smtClean="0"/>
              <a:t>PyeongChang</a:t>
            </a:r>
            <a:r>
              <a:rPr lang="en-US" altLang="ko-KR" sz="2000" dirty="0" smtClean="0"/>
              <a:t> Resort Town)  </a:t>
            </a:r>
            <a:endParaRPr lang="en-US" altLang="ko-KR" sz="1600" dirty="0"/>
          </a:p>
        </p:txBody>
      </p:sp>
      <p:grpSp>
        <p:nvGrpSpPr>
          <p:cNvPr id="2" name="그룹 1"/>
          <p:cNvGrpSpPr/>
          <p:nvPr/>
        </p:nvGrpSpPr>
        <p:grpSpPr>
          <a:xfrm>
            <a:off x="865505" y="1844824"/>
            <a:ext cx="3562479" cy="4823976"/>
            <a:chOff x="179492" y="2348880"/>
            <a:chExt cx="3562479" cy="482397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492" y="2564904"/>
              <a:ext cx="3274447" cy="2773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텍스트 개체 틀 6"/>
            <p:cNvSpPr txBox="1">
              <a:spLocks/>
            </p:cNvSpPr>
            <p:nvPr/>
          </p:nvSpPr>
          <p:spPr>
            <a:xfrm>
              <a:off x="521741" y="2348880"/>
              <a:ext cx="3220230" cy="4823976"/>
            </a:xfrm>
            <a:prstGeom prst="rect">
              <a:avLst/>
            </a:prstGeom>
          </p:spPr>
          <p:txBody>
            <a:bodyPr lIns="72000" tIns="72000" rIns="36000" bIns="0">
              <a:normAutofit/>
            </a:bodyPr>
            <a:lstStyle>
              <a:lvl1pPr marL="144000" indent="-144000" algn="l" defTabSz="914307" rtl="0" eaLnBrk="1" latinLnBrk="1" hangingPunct="1">
                <a:spcBef>
                  <a:spcPts val="1000"/>
                </a:spcBef>
                <a:buFont typeface="Wingdings" panose="05000000000000000000" pitchFamily="2" charset="2"/>
                <a:buChar char="§"/>
                <a:defRPr lang="ko-KR" altLang="en-US" sz="1600" b="1" kern="1200" spc="-30" baseline="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itchFamily="50" charset="-127"/>
                  <a:cs typeface="Calibri" pitchFamily="34" charset="0"/>
                </a:defRPr>
              </a:lvl1pPr>
              <a:lvl2pPr marL="207963" indent="-122238" algn="l" defTabSz="914307" rtl="0" eaLnBrk="1" latinLnBrk="1" hangingPunct="1">
                <a:spcBef>
                  <a:spcPts val="800"/>
                </a:spcBef>
                <a:buFont typeface="Arial" panose="020B0604020202020204" pitchFamily="34" charset="0"/>
                <a:buChar char="•"/>
                <a:defRPr lang="ko-KR" altLang="en-US" sz="1400" b="0" kern="1200" spc="-30" baseline="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itchFamily="50" charset="-127"/>
                  <a:cs typeface="Calibri" pitchFamily="34" charset="0"/>
                </a:defRPr>
              </a:lvl2pPr>
              <a:lvl3pPr marL="360363" indent="-149225" algn="l" defTabSz="914307" rtl="0" eaLnBrk="1" latinLnBrk="1" hangingPunct="1">
                <a:spcBef>
                  <a:spcPts val="500"/>
                </a:spcBef>
                <a:buFont typeface="Calibri" panose="020F0502020204030204" pitchFamily="34" charset="0"/>
                <a:buChar char="–"/>
                <a:defRPr lang="ko-KR" altLang="en-US" sz="1200" b="0" kern="1200" spc="-30" baseline="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itchFamily="50" charset="-127"/>
                  <a:cs typeface="Calibri" pitchFamily="34" charset="0"/>
                </a:defRPr>
              </a:lvl3pPr>
              <a:lvl4pPr marL="360363" indent="-180975" algn="l" defTabSz="914307" rtl="0" eaLnBrk="1" latinLnBrk="1" hangingPunct="1">
                <a:spcBef>
                  <a:spcPts val="500"/>
                </a:spcBef>
                <a:buFont typeface="+mj-ea"/>
                <a:buAutoNum type="circleNumDbPlain"/>
                <a:defRPr lang="ko-KR" altLang="en-US" sz="1200" b="0" kern="1200" spc="-30" baseline="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itchFamily="50" charset="-127"/>
                  <a:cs typeface="Calibri" pitchFamily="34" charset="0"/>
                </a:defRPr>
              </a:lvl4pPr>
              <a:lvl5pPr marL="449263" indent="-85725" algn="l" defTabSz="914307" rtl="0" eaLnBrk="1" latinLnBrk="1" hangingPunct="1">
                <a:spcBef>
                  <a:spcPts val="300"/>
                </a:spcBef>
                <a:buFont typeface="Calibri" panose="020F0502020204030204" pitchFamily="34" charset="0"/>
                <a:buChar char="◦"/>
                <a:defRPr lang="ko-KR" altLang="en-US" sz="1000" b="0" kern="1200" spc="-30" baseline="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itchFamily="50" charset="-127"/>
                  <a:cs typeface="Calibri" pitchFamily="34" charset="0"/>
                </a:defRPr>
              </a:lvl5pPr>
              <a:lvl6pPr marL="2514344" indent="-228577" algn="l" defTabSz="914307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497" indent="-228577" algn="l" defTabSz="914307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650" indent="-228577" algn="l" defTabSz="914307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803" indent="-228577" algn="l" defTabSz="914307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 smtClean="0"/>
                <a:t>Delay Spread in </a:t>
              </a:r>
              <a:r>
                <a:rPr lang="en-US" altLang="ko-KR" dirty="0" err="1" smtClean="0"/>
                <a:t>NLoS</a:t>
              </a:r>
              <a:endParaRPr lang="en-US" altLang="ko-KR" dirty="0" smtClean="0"/>
            </a:p>
            <a:p>
              <a:endParaRPr lang="en-US" altLang="ko-KR" dirty="0"/>
            </a:p>
            <a:p>
              <a:endParaRPr lang="en-US" altLang="ko-KR" dirty="0" smtClean="0"/>
            </a:p>
            <a:p>
              <a:endParaRPr lang="en-US" altLang="ko-KR" dirty="0"/>
            </a:p>
            <a:p>
              <a:endParaRPr lang="en-US" altLang="ko-KR" dirty="0" smtClean="0"/>
            </a:p>
            <a:p>
              <a:endParaRPr lang="en-US" altLang="ko-KR" dirty="0"/>
            </a:p>
            <a:p>
              <a:endParaRPr lang="en-US" altLang="ko-KR" dirty="0" smtClean="0"/>
            </a:p>
            <a:p>
              <a:pPr marL="0" indent="0">
                <a:buNone/>
              </a:pPr>
              <a:endParaRPr lang="en-US" altLang="ko-KR" dirty="0" smtClean="0"/>
            </a:p>
            <a:p>
              <a:pPr lvl="1"/>
              <a:r>
                <a:rPr lang="en-US" altLang="ko-KR" dirty="0" smtClean="0"/>
                <a:t>95% of DS  = 150~200 ns</a:t>
              </a:r>
            </a:p>
            <a:p>
              <a:pPr lvl="1"/>
              <a:r>
                <a:rPr lang="en-US" altLang="ko-KR" dirty="0" smtClean="0"/>
                <a:t>50% of DS  = 40~50 ns</a:t>
              </a:r>
            </a:p>
            <a:p>
              <a:pPr lvl="1"/>
              <a:r>
                <a:rPr lang="en-US" altLang="ko-KR" dirty="0" smtClean="0"/>
                <a:t>Median of DS in 28 GHz is smaller than the statistics below 6 GHz</a:t>
              </a:r>
              <a:r>
                <a:rPr lang="en-US" altLang="ko-KR" dirty="0"/>
                <a:t> </a:t>
              </a:r>
              <a:r>
                <a:rPr lang="en-US" altLang="ko-KR" dirty="0" smtClean="0"/>
                <a:t/>
              </a:r>
              <a:br>
                <a:rPr lang="en-US" altLang="ko-KR" dirty="0" smtClean="0"/>
              </a:br>
              <a:r>
                <a:rPr lang="en-US" altLang="ko-KR" sz="16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(Median of DS in TR36.873 = 129 ns) </a:t>
              </a: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4796340" y="1844824"/>
            <a:ext cx="3672408" cy="4823976"/>
            <a:chOff x="6012160" y="1700808"/>
            <a:chExt cx="3672408" cy="4823976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1926862"/>
              <a:ext cx="3304052" cy="2798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텍스트 개체 틀 6"/>
            <p:cNvSpPr txBox="1">
              <a:spLocks/>
            </p:cNvSpPr>
            <p:nvPr/>
          </p:nvSpPr>
          <p:spPr>
            <a:xfrm>
              <a:off x="6210393" y="1700808"/>
              <a:ext cx="3474175" cy="4823976"/>
            </a:xfrm>
            <a:prstGeom prst="rect">
              <a:avLst/>
            </a:prstGeom>
          </p:spPr>
          <p:txBody>
            <a:bodyPr lIns="72000" tIns="72000" rIns="36000" bIns="0">
              <a:normAutofit/>
            </a:bodyPr>
            <a:lstStyle>
              <a:lvl1pPr marL="144000" indent="-144000" algn="l" defTabSz="914307" rtl="0" eaLnBrk="1" latinLnBrk="1" hangingPunct="1">
                <a:spcBef>
                  <a:spcPts val="1000"/>
                </a:spcBef>
                <a:buFont typeface="Wingdings" panose="05000000000000000000" pitchFamily="2" charset="2"/>
                <a:buChar char="§"/>
                <a:defRPr lang="ko-KR" altLang="en-US" sz="1600" b="1" kern="1200" spc="-30" baseline="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itchFamily="50" charset="-127"/>
                  <a:cs typeface="Calibri" pitchFamily="34" charset="0"/>
                </a:defRPr>
              </a:lvl1pPr>
              <a:lvl2pPr marL="207963" indent="-122238" algn="l" defTabSz="914307" rtl="0" eaLnBrk="1" latinLnBrk="1" hangingPunct="1">
                <a:spcBef>
                  <a:spcPts val="800"/>
                </a:spcBef>
                <a:buFont typeface="Arial" panose="020B0604020202020204" pitchFamily="34" charset="0"/>
                <a:buChar char="•"/>
                <a:defRPr lang="ko-KR" altLang="en-US" sz="1400" b="0" kern="1200" spc="-30" baseline="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itchFamily="50" charset="-127"/>
                  <a:cs typeface="Calibri" pitchFamily="34" charset="0"/>
                </a:defRPr>
              </a:lvl2pPr>
              <a:lvl3pPr marL="360363" indent="-149225" algn="l" defTabSz="914307" rtl="0" eaLnBrk="1" latinLnBrk="1" hangingPunct="1">
                <a:spcBef>
                  <a:spcPts val="500"/>
                </a:spcBef>
                <a:buFont typeface="Calibri" panose="020F0502020204030204" pitchFamily="34" charset="0"/>
                <a:buChar char="–"/>
                <a:defRPr lang="ko-KR" altLang="en-US" sz="1200" b="0" kern="1200" spc="-30" baseline="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itchFamily="50" charset="-127"/>
                  <a:cs typeface="Calibri" pitchFamily="34" charset="0"/>
                </a:defRPr>
              </a:lvl3pPr>
              <a:lvl4pPr marL="360363" indent="-180975" algn="l" defTabSz="914307" rtl="0" eaLnBrk="1" latinLnBrk="1" hangingPunct="1">
                <a:spcBef>
                  <a:spcPts val="500"/>
                </a:spcBef>
                <a:buFont typeface="+mj-ea"/>
                <a:buAutoNum type="circleNumDbPlain"/>
                <a:defRPr lang="ko-KR" altLang="en-US" sz="1200" b="0" kern="1200" spc="-30" baseline="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itchFamily="50" charset="-127"/>
                  <a:cs typeface="Calibri" pitchFamily="34" charset="0"/>
                </a:defRPr>
              </a:lvl4pPr>
              <a:lvl5pPr marL="449263" indent="-85725" algn="l" defTabSz="914307" rtl="0" eaLnBrk="1" latinLnBrk="1" hangingPunct="1">
                <a:spcBef>
                  <a:spcPts val="300"/>
                </a:spcBef>
                <a:buFont typeface="Calibri" panose="020F0502020204030204" pitchFamily="34" charset="0"/>
                <a:buChar char="◦"/>
                <a:defRPr lang="ko-KR" altLang="en-US" sz="1000" b="0" kern="1200" spc="-30" baseline="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itchFamily="50" charset="-127"/>
                  <a:cs typeface="Calibri" pitchFamily="34" charset="0"/>
                </a:defRPr>
              </a:lvl5pPr>
              <a:lvl6pPr marL="2514344" indent="-228577" algn="l" defTabSz="914307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497" indent="-228577" algn="l" defTabSz="914307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650" indent="-228577" algn="l" defTabSz="914307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803" indent="-228577" algn="l" defTabSz="914307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 smtClean="0"/>
                <a:t>Rx Azimuth Angle Spread in </a:t>
              </a:r>
              <a:r>
                <a:rPr lang="en-US" altLang="ko-KR" dirty="0" err="1" smtClean="0"/>
                <a:t>NLoS</a:t>
              </a:r>
              <a:endParaRPr lang="en-US" altLang="ko-KR" dirty="0" smtClean="0"/>
            </a:p>
            <a:p>
              <a:endParaRPr lang="en-US" altLang="ko-KR" dirty="0"/>
            </a:p>
            <a:p>
              <a:endParaRPr lang="en-US" altLang="ko-KR" dirty="0" smtClean="0"/>
            </a:p>
            <a:p>
              <a:endParaRPr lang="en-US" altLang="ko-KR" dirty="0"/>
            </a:p>
            <a:p>
              <a:endParaRPr lang="en-US" altLang="ko-KR" dirty="0" smtClean="0"/>
            </a:p>
            <a:p>
              <a:endParaRPr lang="en-US" altLang="ko-KR" dirty="0"/>
            </a:p>
            <a:p>
              <a:endParaRPr lang="en-US" altLang="ko-KR" dirty="0" smtClean="0"/>
            </a:p>
            <a:p>
              <a:pPr marL="0" indent="0">
                <a:buNone/>
              </a:pPr>
              <a:endParaRPr lang="en-US" altLang="ko-KR" dirty="0" smtClean="0"/>
            </a:p>
            <a:p>
              <a:pPr lvl="1"/>
              <a:r>
                <a:rPr lang="en-US" altLang="ko-KR" dirty="0" smtClean="0"/>
                <a:t>Following log-normal distribution</a:t>
              </a:r>
              <a:endParaRPr lang="en-US" altLang="ko-KR" dirty="0"/>
            </a:p>
            <a:p>
              <a:pPr lvl="1"/>
              <a:r>
                <a:rPr lang="en-US" altLang="ko-KR" dirty="0" smtClean="0"/>
                <a:t>Median of ASA (Angle Spread of Azimuth Arrival) = 30 ~ 40 deg</a:t>
              </a:r>
            </a:p>
            <a:p>
              <a:pPr marL="85725" lvl="1" indent="0">
                <a:buNone/>
              </a:pPr>
              <a:r>
                <a:rPr lang="en-US" altLang="ko-KR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 (</a:t>
              </a:r>
              <a:r>
                <a:rPr lang="en-US" altLang="ko-KR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Median of </a:t>
              </a:r>
              <a:r>
                <a:rPr lang="en-US" altLang="ko-KR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ASA </a:t>
              </a:r>
              <a:r>
                <a:rPr lang="en-US" altLang="ko-KR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in TR36.873 = </a:t>
              </a:r>
              <a:r>
                <a:rPr lang="en-US" altLang="ko-KR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69 deg) </a:t>
              </a:r>
              <a:endParaRPr lang="en-US" altLang="ko-KR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lvl="1"/>
              <a:endParaRPr lang="en-US" altLang="ko-KR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285088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 txBox="1">
            <a:spLocks/>
          </p:cNvSpPr>
          <p:nvPr/>
        </p:nvSpPr>
        <p:spPr>
          <a:xfrm>
            <a:off x="140400" y="1412776"/>
            <a:ext cx="4503608" cy="3096344"/>
          </a:xfrm>
          <a:prstGeom prst="rect">
            <a:avLst/>
          </a:prstGeom>
        </p:spPr>
        <p:txBody>
          <a:bodyPr lIns="72000" tIns="72000" rIns="36000" bIns="0">
            <a:normAutofit lnSpcReduction="10000"/>
          </a:bodyPr>
          <a:lstStyle>
            <a:lvl1pPr marL="144000" indent="-144000" algn="l" defTabSz="914307" rtl="0" eaLnBrk="1" latinLnBrk="1" hangingPunct="1"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16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1pPr>
            <a:lvl2pPr marL="207963" indent="-122238" algn="l" defTabSz="914307" rtl="0" eaLnBrk="1" latinLnBrk="1" hangingPunct="1">
              <a:spcBef>
                <a:spcPts val="800"/>
              </a:spcBef>
              <a:buFont typeface="Arial" panose="020B0604020202020204" pitchFamily="34" charset="0"/>
              <a:buChar char="•"/>
              <a:defRPr lang="ko-KR" altLang="en-US" sz="14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2pPr>
            <a:lvl3pPr marL="360363" indent="-149225" algn="l" defTabSz="914307" rtl="0" eaLnBrk="1" latinLnBrk="1" hangingPunct="1">
              <a:spcBef>
                <a:spcPts val="500"/>
              </a:spcBef>
              <a:buFont typeface="Calibri" panose="020F0502020204030204" pitchFamily="34" charset="0"/>
              <a:buChar char="–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3pPr>
            <a:lvl4pPr marL="360363" indent="-180975" algn="l" defTabSz="914307" rtl="0" eaLnBrk="1" latinLnBrk="1" hangingPunct="1">
              <a:spcBef>
                <a:spcPts val="500"/>
              </a:spcBef>
              <a:buFont typeface="+mj-ea"/>
              <a:buAutoNum type="circleNumDbPlain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4pPr>
            <a:lvl5pPr marL="449263" indent="-85725" algn="l" defTabSz="914307" rtl="0" eaLnBrk="1" latinLnBrk="1" hangingPunct="1">
              <a:spcBef>
                <a:spcPts val="300"/>
              </a:spcBef>
              <a:buFont typeface="Calibri" panose="020F0502020204030204" pitchFamily="34" charset="0"/>
              <a:buChar char="◦"/>
              <a:defRPr lang="ko-KR" altLang="en-US" sz="10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5pPr>
            <a:lvl6pPr marL="2514344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97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0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03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All parameters used are similarly defined in 3GPP 3D-SCM and derived </a:t>
            </a:r>
            <a:r>
              <a:rPr lang="en-US" altLang="ko-KR" dirty="0" smtClean="0">
                <a:solidFill>
                  <a:schemeClr val="accent6">
                    <a:lumMod val="50000"/>
                  </a:schemeClr>
                </a:solidFill>
              </a:rPr>
              <a:t>based </a:t>
            </a:r>
            <a:r>
              <a:rPr lang="en-US" altLang="ko-KR" dirty="0">
                <a:solidFill>
                  <a:schemeClr val="accent6">
                    <a:lumMod val="50000"/>
                  </a:schemeClr>
                </a:solidFill>
              </a:rPr>
              <a:t>on clusters </a:t>
            </a:r>
            <a:r>
              <a:rPr lang="en-US" altLang="ko-KR" dirty="0"/>
              <a:t>.</a:t>
            </a:r>
          </a:p>
          <a:p>
            <a:pPr lvl="1"/>
            <a:r>
              <a:rPr lang="en-US" altLang="ko-KR" b="1" dirty="0" smtClean="0"/>
              <a:t>For example, the </a:t>
            </a:r>
            <a:r>
              <a:rPr lang="en-US" altLang="ko-KR" b="1" dirty="0" err="1"/>
              <a:t>KPowerMeans</a:t>
            </a:r>
            <a:r>
              <a:rPr lang="en-US" altLang="ko-KR" b="1" dirty="0"/>
              <a:t> (KPM) </a:t>
            </a:r>
            <a:r>
              <a:rPr lang="en-US" altLang="ko-KR" b="1" dirty="0" smtClean="0"/>
              <a:t>algorithm </a:t>
            </a:r>
            <a:r>
              <a:rPr lang="en-US" altLang="ko-KR" b="1" dirty="0"/>
              <a:t>is used for automatic clustering of the measured MPCs at a given location.  </a:t>
            </a:r>
            <a:r>
              <a:rPr lang="en-US" altLang="ko-KR" b="1" dirty="0" smtClean="0"/>
              <a:t>(</a:t>
            </a:r>
            <a:r>
              <a:rPr lang="en-US" altLang="ko-KR" b="1" dirty="0"/>
              <a:t>We chose delay scaling factor =5)</a:t>
            </a:r>
          </a:p>
          <a:p>
            <a:pPr marL="0" marR="0" lvl="0" indent="0" algn="l" defTabSz="914307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US" altLang="ko-KR" sz="2000" dirty="0">
              <a:ln>
                <a:solidFill>
                  <a:srgbClr val="4F81BD">
                    <a:alpha val="0"/>
                  </a:srgbClr>
                </a:solidFill>
              </a:ln>
              <a:solidFill>
                <a:sysClr val="windowText" lastClr="000000">
                  <a:lumMod val="75000"/>
                  <a:lumOff val="25000"/>
                </a:sysClr>
              </a:solidFill>
            </a:endParaRPr>
          </a:p>
          <a:p>
            <a:pPr marL="144000" marR="0" lvl="0" indent="-144000" algn="l" defTabSz="914307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2000" b="1" i="0" u="none" strike="noStrike" kern="1200" cap="none" spc="-30" normalizeH="0" baseline="0" noProof="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</a:rPr>
              <a:t>Cumulative distribution functions (CDFs) of the number </a:t>
            </a:r>
            <a:r>
              <a:rPr kumimoji="0" lang="en-US" altLang="ko-KR" sz="2000" b="1" i="1" u="none" strike="noStrike" kern="1200" cap="none" spc="-30" normalizeH="0" baseline="0" noProof="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</a:rPr>
              <a:t>N</a:t>
            </a:r>
            <a:r>
              <a:rPr kumimoji="0" lang="en-US" altLang="ko-KR" sz="2000" b="1" i="0" u="none" strike="noStrike" kern="1200" cap="none" spc="-30" normalizeH="0" baseline="0" noProof="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</a:rPr>
              <a:t> of clusters</a:t>
            </a:r>
          </a:p>
          <a:p>
            <a:pPr marL="207963" marR="0" lvl="1" indent="-122238" algn="l" defTabSz="914307" rtl="0" eaLnBrk="1" fontAlgn="auto" latinLnBrk="1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800" b="1" i="0" u="none" strike="noStrike" kern="1200" cap="none" spc="-30" normalizeH="0" baseline="0" noProof="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</a:rPr>
              <a:t>The positive Poisson distributions are overlaid as the best fit for urban measurement data.</a:t>
            </a:r>
          </a:p>
          <a:p>
            <a:pPr marL="144000" marR="0" lvl="0" indent="-144000" algn="l" defTabSz="914307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ko-KR" sz="2000" b="1" i="0" u="none" strike="noStrike" kern="1200" cap="none" spc="-30" normalizeH="0" baseline="0" noProof="0" dirty="0" smtClean="0">
              <a:ln>
                <a:solidFill>
                  <a:srgbClr val="4F81BD">
                    <a:alpha val="0"/>
                  </a:srgbClr>
                </a:solidFill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 panose="020F0502020204030204" pitchFamily="34" charset="0"/>
              <a:ea typeface="맑은 고딕" pitchFamily="50" charset="-127"/>
            </a:endParaRPr>
          </a:p>
          <a:p>
            <a:pPr marL="144000" marR="0" lvl="0" indent="-144000" algn="l" defTabSz="914307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ko-KR" sz="2000" b="1" i="0" u="none" strike="noStrike" kern="1200" cap="none" spc="-30" normalizeH="0" baseline="0" noProof="0" dirty="0" smtClean="0">
              <a:ln>
                <a:solidFill>
                  <a:srgbClr val="4F81BD">
                    <a:alpha val="0"/>
                  </a:srgbClr>
                </a:solidFill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 panose="020F0502020204030204" pitchFamily="34" charset="0"/>
              <a:ea typeface="맑은 고딕" pitchFamily="50" charset="-127"/>
            </a:endParaRPr>
          </a:p>
          <a:p>
            <a:pPr marL="144000" marR="0" lvl="0" indent="-144000" algn="l" defTabSz="914307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ko-KR" sz="2000" b="1" i="0" u="none" strike="noStrike" kern="1200" cap="none" spc="-30" normalizeH="0" baseline="0" noProof="0" dirty="0" smtClean="0">
              <a:ln>
                <a:solidFill>
                  <a:srgbClr val="4F81BD">
                    <a:alpha val="0"/>
                  </a:srgbClr>
                </a:solidFill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 panose="020F0502020204030204" pitchFamily="34" charset="0"/>
              <a:ea typeface="맑은 고딕" pitchFamily="50" charset="-127"/>
            </a:endParaRPr>
          </a:p>
          <a:p>
            <a:pPr marL="144000" marR="0" lvl="0" indent="-144000" algn="l" defTabSz="914307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ko-KR" sz="2000" b="1" i="0" u="none" strike="noStrike" kern="1200" cap="none" spc="-30" normalizeH="0" baseline="0" noProof="0" dirty="0" smtClean="0">
              <a:ln>
                <a:solidFill>
                  <a:srgbClr val="4F81BD">
                    <a:alpha val="0"/>
                  </a:srgbClr>
                </a:solidFill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 panose="020F0502020204030204" pitchFamily="34" charset="0"/>
              <a:ea typeface="맑은 고딕" pitchFamily="50" charset="-127"/>
            </a:endParaRPr>
          </a:p>
          <a:p>
            <a:pPr marL="144000" marR="0" lvl="0" indent="-144000" algn="l" defTabSz="914307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ko-KR" sz="2000" b="1" i="0" u="none" strike="noStrike" kern="1200" cap="none" spc="-30" normalizeH="0" baseline="0" noProof="0" dirty="0" smtClean="0">
              <a:ln>
                <a:solidFill>
                  <a:srgbClr val="4F81BD">
                    <a:alpha val="0"/>
                  </a:srgbClr>
                </a:solidFill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 panose="020F0502020204030204" pitchFamily="34" charset="0"/>
              <a:ea typeface="맑은 고딕" pitchFamily="50" charset="-127"/>
            </a:endParaRPr>
          </a:p>
          <a:p>
            <a:pPr marL="144000" marR="0" lvl="0" indent="-144000" algn="l" defTabSz="914307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ko-KR" sz="2000" b="1" i="0" u="none" strike="noStrike" kern="1200" cap="none" spc="-30" normalizeH="0" baseline="0" noProof="0" dirty="0" smtClean="0">
              <a:ln>
                <a:solidFill>
                  <a:srgbClr val="4F81BD">
                    <a:alpha val="0"/>
                  </a:srgbClr>
                </a:solidFill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 panose="020F0502020204030204" pitchFamily="34" charset="0"/>
              <a:ea typeface="맑은 고딕" pitchFamily="50" charset="-127"/>
            </a:endParaRPr>
          </a:p>
          <a:p>
            <a:pPr marL="144000" marR="0" lvl="0" indent="-144000" algn="l" defTabSz="914307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ko-KR" sz="2000" b="1" i="0" u="none" strike="noStrike" kern="1200" cap="none" spc="-30" normalizeH="0" baseline="0" noProof="0" dirty="0" smtClean="0">
              <a:ln>
                <a:solidFill>
                  <a:srgbClr val="4F81BD">
                    <a:alpha val="0"/>
                  </a:srgbClr>
                </a:solidFill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 panose="020F0502020204030204" pitchFamily="34" charset="0"/>
              <a:ea typeface="맑은 고딕" pitchFamily="50" charset="-127"/>
            </a:endParaRPr>
          </a:p>
          <a:p>
            <a:pPr marL="144000" marR="0" lvl="0" indent="-144000" algn="l" defTabSz="914307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ko-KR" sz="2000" b="1" i="0" u="none" strike="noStrike" kern="1200" cap="none" spc="-30" normalizeH="0" baseline="0" noProof="0" dirty="0">
              <a:ln>
                <a:solidFill>
                  <a:srgbClr val="4F81BD">
                    <a:alpha val="0"/>
                  </a:srgbClr>
                </a:solidFill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 panose="020F0502020204030204" pitchFamily="34" charset="0"/>
              <a:ea typeface="맑은 고딕" pitchFamily="50" charset="-127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3734326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r>
              <a:rPr lang="en-US" altLang="ko-KR" dirty="0"/>
              <a:t>28 GHz </a:t>
            </a:r>
            <a:r>
              <a:rPr lang="en-US" altLang="ko-KR" dirty="0" smtClean="0"/>
              <a:t>Channel Characteristics</a:t>
            </a:r>
            <a:endParaRPr lang="zh-CN" altLang="en-US" dirty="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038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6848" y="2171700"/>
            <a:ext cx="4391025" cy="4686300"/>
          </a:xfrm>
          <a:prstGeom prst="rect">
            <a:avLst/>
          </a:prstGeom>
        </p:spPr>
      </p:pic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579296" cy="1143000"/>
          </a:xfrm>
        </p:spPr>
        <p:txBody>
          <a:bodyPr>
            <a:normAutofit/>
          </a:bodyPr>
          <a:lstStyle/>
          <a:p>
            <a:r>
              <a:rPr lang="en-US" altLang="ko-KR" sz="3600" dirty="0" smtClean="0"/>
              <a:t>Manhattan 28 GHz Measurement Campaign</a:t>
            </a:r>
            <a:endParaRPr lang="zh-CN" altLang="en-US" sz="3600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20" name="텍스트 개체 틀 6"/>
          <p:cNvSpPr txBox="1">
            <a:spLocks/>
          </p:cNvSpPr>
          <p:nvPr/>
        </p:nvSpPr>
        <p:spPr>
          <a:xfrm>
            <a:off x="140400" y="1052736"/>
            <a:ext cx="8863200" cy="5040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Extensive </a:t>
            </a:r>
            <a:r>
              <a:rPr lang="en-US" altLang="ko-KR" sz="2000" dirty="0" smtClean="0">
                <a:solidFill>
                  <a:srgbClr val="4169E1"/>
                </a:solidFill>
              </a:rPr>
              <a:t>Measurement Campaign </a:t>
            </a:r>
            <a:r>
              <a:rPr lang="en-US" altLang="ko-KR" sz="2000" dirty="0" smtClean="0"/>
              <a:t>@ NYU campus, Manhattan</a:t>
            </a:r>
          </a:p>
          <a:p>
            <a:pPr lvl="1"/>
            <a:r>
              <a:rPr lang="en-US" altLang="ko-KR" sz="1800" dirty="0" smtClean="0"/>
              <a:t>Prof. Rappaport team conducted 28GHz band field measurements</a:t>
            </a:r>
          </a:p>
          <a:p>
            <a:pPr lvl="1"/>
            <a:r>
              <a:rPr lang="en-US" altLang="ko-KR" sz="1800" dirty="0" smtClean="0"/>
              <a:t>33 measurement samples (in various </a:t>
            </a:r>
            <a:r>
              <a:rPr lang="en-US" altLang="ko-KR" sz="1800" dirty="0" err="1" smtClean="0"/>
              <a:t>env</a:t>
            </a:r>
            <a:r>
              <a:rPr lang="en-US" altLang="ko-KR" sz="1800" dirty="0" smtClean="0"/>
              <a:t>.)</a:t>
            </a:r>
          </a:p>
          <a:p>
            <a:pPr lvl="1"/>
            <a:r>
              <a:rPr lang="en-US" altLang="ko-KR" sz="1800" dirty="0" smtClean="0"/>
              <a:t>Proposed spatial </a:t>
            </a:r>
            <a:r>
              <a:rPr lang="en-US" altLang="ko-KR" sz="1800" dirty="0" err="1" smtClean="0"/>
              <a:t>mmWave</a:t>
            </a:r>
            <a:r>
              <a:rPr lang="en-US" altLang="ko-KR" sz="1800" dirty="0" smtClean="0"/>
              <a:t> channel model</a:t>
            </a:r>
            <a:br>
              <a:rPr lang="en-US" altLang="ko-KR" sz="1800" dirty="0" smtClean="0"/>
            </a:br>
            <a:r>
              <a:rPr lang="en-US" altLang="ko-KR" sz="1800" dirty="0" smtClean="0"/>
              <a:t>based-on measurement data</a:t>
            </a:r>
            <a:endParaRPr lang="ko-KR" altLang="en-US" sz="1800" smtClean="0"/>
          </a:p>
          <a:p>
            <a:endParaRPr lang="ko-KR" altLang="en-US" sz="20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046" y="3210313"/>
            <a:ext cx="37433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1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</TotalTime>
  <Words>1139</Words>
  <Application>Microsoft Office PowerPoint</Application>
  <PresentationFormat>화면 슬라이드 쇼(4:3)</PresentationFormat>
  <Paragraphs>293</Paragraphs>
  <Slides>15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8" baseType="lpstr">
      <vt:lpstr>Arial Unicode MS</vt:lpstr>
      <vt:lpstr>ＭＳ Ｐゴシック</vt:lpstr>
      <vt:lpstr>宋体</vt:lpstr>
      <vt:lpstr>宋体</vt:lpstr>
      <vt:lpstr>맑은 고딕</vt:lpstr>
      <vt:lpstr>Arial</vt:lpstr>
      <vt:lpstr>Calibri</vt:lpstr>
      <vt:lpstr>Cambria Math</vt:lpstr>
      <vt:lpstr>Symbol</vt:lpstr>
      <vt:lpstr>Tahoma</vt:lpstr>
      <vt:lpstr>Times New Roman</vt:lpstr>
      <vt:lpstr>Wingdings</vt:lpstr>
      <vt:lpstr>Office 主题</vt:lpstr>
      <vt:lpstr>mmWave Channel Measurement Results on UMi Street-canyon and Open-square</vt:lpstr>
      <vt:lpstr>Background</vt:lpstr>
      <vt:lpstr>28 GHz Measurement Campaign – Urban Area / Street Canyon [1]</vt:lpstr>
      <vt:lpstr>28 GHz Measurement Campaign (w/KT) – Resort Town [2]</vt:lpstr>
      <vt:lpstr>28 GHz Measurement Campaign (w/KT) – Open-area in Resort Town</vt:lpstr>
      <vt:lpstr>28 GHz Channel Characteristics</vt:lpstr>
      <vt:lpstr>28 GHz Channel Characteristics</vt:lpstr>
      <vt:lpstr>28 GHz Channel Characteristics</vt:lpstr>
      <vt:lpstr>Manhattan 28 GHz Measurement Campaign</vt:lpstr>
      <vt:lpstr> Measurement &amp; Ray-tracing @ Manhattan</vt:lpstr>
      <vt:lpstr>Verification on Ray-tracing (w/ NYU Measurement)</vt:lpstr>
      <vt:lpstr>Channel Model Parameters : Large-scale Parameters  - based on Ray-tracing Simulation [3]</vt:lpstr>
      <vt:lpstr>Comparison of Proposed mmWave Channel Model</vt:lpstr>
      <vt:lpstr>Conclusions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non-PMI based Class B CSI reporting</dc:title>
  <dc:creator>LI</dc:creator>
  <cp:lastModifiedBy>허수영/Advanced Communications Lab.(무선)/E5(책임)/삼성전자</cp:lastModifiedBy>
  <cp:revision>88</cp:revision>
  <dcterms:created xsi:type="dcterms:W3CDTF">2015-08-24T05:41:09Z</dcterms:created>
  <dcterms:modified xsi:type="dcterms:W3CDTF">2016-02-05T04:52:20Z</dcterms:modified>
</cp:coreProperties>
</file>