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126" autoAdjust="0"/>
  </p:normalViewPr>
  <p:slideViewPr>
    <p:cSldViewPr>
      <p:cViewPr varScale="1">
        <p:scale>
          <a:sx n="62" d="100"/>
          <a:sy n="62" d="100"/>
        </p:scale>
        <p:origin x="-15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remaining issues of random access procedure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</a:t>
            </a:r>
            <a:r>
              <a:rPr lang="en-US" altLang="zh-CN" dirty="0" smtClean="0"/>
              <a:t>Lenovo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#83		</a:t>
            </a:r>
            <a:r>
              <a:rPr lang="en-US" altLang="zh-CN" sz="2400" dirty="0" smtClean="0"/>
              <a:t>R1-157884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Anaheim, USA, 15 - 22 November, 2015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6.2.1.10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97901220"/>
              </p:ext>
            </p:extLst>
          </p:nvPr>
        </p:nvGraphicFramePr>
        <p:xfrm>
          <a:off x="683567" y="1340768"/>
          <a:ext cx="8136904" cy="42765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200"/>
                <a:gridCol w="1728192"/>
                <a:gridCol w="1296144"/>
                <a:gridCol w="3312368"/>
              </a:tblGrid>
              <a:tr h="368882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DCI contents</a:t>
                      </a:r>
                      <a:endParaRPr lang="ko-KR" sz="16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Field size for CE mode A</a:t>
                      </a:r>
                      <a:endParaRPr lang="ko-KR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Field size for CE mode B</a:t>
                      </a:r>
                      <a:endParaRPr lang="ko-KR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Description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</a:tr>
              <a:tr h="55332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Msg3</a:t>
                      </a:r>
                      <a:r>
                        <a:rPr lang="en-US" sz="16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n</a:t>
                      </a:r>
                      <a:r>
                        <a:rPr lang="en-US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arrowband </a:t>
                      </a: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index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ceil(log2(number of </a:t>
                      </a:r>
                      <a:r>
                        <a:rPr lang="en-US" altLang="ko-KR" sz="16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narrowbands</a:t>
                      </a: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))</a:t>
                      </a:r>
                      <a:endParaRPr lang="ko-KR" altLang="ko-KR" sz="16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NB index of Msg3 </a:t>
                      </a:r>
                      <a:r>
                        <a:rPr lang="en-GB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scheduling</a:t>
                      </a:r>
                    </a:p>
                  </a:txBody>
                  <a:tcPr marL="71755" marR="71755" marT="0" marB="0" anchor="ctr" anchorCtr="1"/>
                </a:tc>
              </a:tr>
              <a:tr h="55332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PRB assignment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PRB location within the configured narrowband in narrowband index field.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755" marR="71755" marT="0" marB="0" anchor="ctr" anchorCtr="1"/>
                </a:tc>
              </a:tr>
              <a:tr h="55332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Repetition number</a:t>
                      </a:r>
                      <a:endParaRPr lang="ko-KR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  <a:endParaRPr lang="ko-KR" altLang="ko-KR" sz="16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 repetition level of </a:t>
                      </a:r>
                      <a:r>
                        <a:rPr lang="en-US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Msg</a:t>
                      </a: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 is dynamically indicated based on a set of values configured by higher layers.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755" marR="71755" marT="0" marB="0" anchor="ctr" anchorCtr="1"/>
                </a:tc>
              </a:tr>
              <a:tr h="18444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MCS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MCS/TBS</a:t>
                      </a:r>
                      <a:endParaRPr lang="ko-KR" sz="16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71755" marR="71755" marT="0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444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TPC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6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TPC is supported in CE mode A</a:t>
                      </a:r>
                      <a:endParaRPr lang="ko-KR" sz="16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71755" marR="71755" marT="0" marB="0" anchor="ctr" anchorCtr="1"/>
                </a:tc>
              </a:tr>
              <a:tr h="18444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A-CSI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6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A-CSI is supported in CE mode A</a:t>
                      </a:r>
                      <a:endParaRPr lang="ko-KR" sz="16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71755" marR="71755" marT="0" marB="0" anchor="ctr" anchorCtr="1"/>
                </a:tc>
              </a:tr>
              <a:tr h="226129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UL</a:t>
                      </a:r>
                      <a:r>
                        <a:rPr lang="en-US" altLang="ko-KR" sz="16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delay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endParaRPr lang="ko-KR" sz="16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71755" marR="71755" marT="0" marB="0" anchor="ctr" anchorCtr="1"/>
                </a:tc>
              </a:tr>
              <a:tr h="18444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Msg3/4 M-PDCCH narrow</a:t>
                      </a:r>
                      <a:r>
                        <a:rPr lang="en-US" altLang="ko-KR" sz="16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band </a:t>
                      </a: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index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NB index of M-PDCCH scheduling </a:t>
                      </a:r>
                      <a:r>
                        <a:rPr lang="en-US" altLang="ko-KR" sz="1600" baseline="0" dirty="0" smtClean="0">
                          <a:effectLst/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Msg3 </a:t>
                      </a:r>
                      <a:r>
                        <a:rPr lang="en-US" altLang="ko-KR" sz="1600" baseline="0" dirty="0" err="1" smtClean="0">
                          <a:effectLst/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ReTx</a:t>
                      </a:r>
                      <a:r>
                        <a:rPr lang="en-US" altLang="ko-KR" sz="1600" baseline="0" dirty="0" smtClean="0">
                          <a:effectLst/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and Msg4 </a:t>
                      </a:r>
                      <a:endParaRPr lang="ko-KR" sz="16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71755" marR="71755" marT="0" marB="0" anchor="ctr" anchorCtr="1"/>
                </a:tc>
              </a:tr>
              <a:tr h="18444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Total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ko-KR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  <a:endParaRPr lang="ko-KR" altLang="ko-KR" sz="16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endParaRPr lang="ko-KR" sz="16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71755" marR="71755" marT="0" marB="0" anchor="ctr" anchorCtr="1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99592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1"/>
            <a:ext cx="8229600" cy="2016223"/>
          </a:xfrm>
        </p:spPr>
        <p:txBody>
          <a:bodyPr>
            <a:normAutofit/>
          </a:bodyPr>
          <a:lstStyle/>
          <a:p>
            <a:pPr marL="342900" lvl="1" indent="-342900" fontAlgn="base" hangingPunct="0">
              <a:buNone/>
              <a:tabLst>
                <a:tab pos="1143000" algn="l"/>
              </a:tabLst>
            </a:pPr>
            <a:r>
              <a:rPr lang="en-US" altLang="zh-CN" sz="2000" dirty="0" smtClean="0">
                <a:latin typeface="Times New Roman" pitchFamily="18" charset="0"/>
                <a:ea typeface="Batang"/>
                <a:cs typeface="Times New Roman" pitchFamily="18" charset="0"/>
              </a:rPr>
              <a:t>X=max{ceil(log2(number of </a:t>
            </a:r>
            <a:r>
              <a:rPr lang="en-US" altLang="zh-CN" sz="2000" dirty="0" err="1" smtClean="0">
                <a:latin typeface="Times New Roman" pitchFamily="18" charset="0"/>
                <a:ea typeface="Batang"/>
                <a:cs typeface="Times New Roman" pitchFamily="18" charset="0"/>
              </a:rPr>
              <a:t>narrowbands</a:t>
            </a:r>
            <a:r>
              <a:rPr lang="en-US" altLang="zh-CN" sz="2000" dirty="0" smtClean="0">
                <a:latin typeface="Times New Roman" pitchFamily="18" charset="0"/>
                <a:ea typeface="Batang"/>
                <a:cs typeface="Times New Roman" pitchFamily="18" charset="0"/>
              </a:rPr>
              <a:t>)), 2}, wherein the X bits indicating the M-PDCCH narrowband scheduling Msg3 </a:t>
            </a:r>
            <a:r>
              <a:rPr lang="en-US" altLang="zh-CN" sz="2000" dirty="0" err="1" smtClean="0">
                <a:latin typeface="Times New Roman" pitchFamily="18" charset="0"/>
                <a:ea typeface="Batang"/>
                <a:cs typeface="Times New Roman" pitchFamily="18" charset="0"/>
              </a:rPr>
              <a:t>ReTx</a:t>
            </a:r>
            <a:r>
              <a:rPr lang="en-US" altLang="zh-CN" sz="2000" dirty="0" smtClean="0">
                <a:latin typeface="Times New Roman" pitchFamily="18" charset="0"/>
                <a:ea typeface="Batang"/>
                <a:cs typeface="Times New Roman" pitchFamily="18" charset="0"/>
              </a:rPr>
              <a:t> and Msg4</a:t>
            </a:r>
            <a:endParaRPr lang="ko-KR" altLang="zh-CN" sz="2000" dirty="0" smtClean="0">
              <a:latin typeface="Times New Roman" pitchFamily="18" charset="0"/>
              <a:ea typeface="Batang"/>
              <a:cs typeface="Times New Roman" pitchFamily="18" charset="0"/>
            </a:endParaRPr>
          </a:p>
          <a:p>
            <a:pPr marL="342900" lvl="1" indent="-342900" fontAlgn="base" hangingPunct="0">
              <a:buNone/>
              <a:tabLst>
                <a:tab pos="1143000" algn="l"/>
              </a:tabLst>
            </a:pPr>
            <a:r>
              <a:rPr lang="en-US" altLang="zh-CN" sz="2000" dirty="0" smtClean="0">
                <a:latin typeface="Times New Roman" pitchFamily="18" charset="0"/>
                <a:ea typeface="Batang"/>
                <a:cs typeface="Times New Roman" pitchFamily="18" charset="0"/>
              </a:rPr>
              <a:t>The first two left bits in X bits are the 2 bits indicated by the field “</a:t>
            </a:r>
            <a:r>
              <a:rPr lang="en-US" altLang="ko-KR" sz="2000" dirty="0" smtClean="0">
                <a:latin typeface="Times New Roman" pitchFamily="18" charset="0"/>
                <a:cs typeface="Times New Roman" pitchFamily="18" charset="0"/>
              </a:rPr>
              <a:t>Msg3/4 M-PDCCH narrow band index”</a:t>
            </a:r>
            <a:r>
              <a:rPr lang="ko-KR" alt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latin typeface="Times New Roman" pitchFamily="18" charset="0"/>
                <a:ea typeface="Batang"/>
                <a:cs typeface="Times New Roman" pitchFamily="18" charset="0"/>
              </a:rPr>
              <a:t>in UL grant of RAR</a:t>
            </a:r>
          </a:p>
          <a:p>
            <a:pPr marL="342900" lvl="1" indent="-342900" fontAlgn="base" hangingPunct="0">
              <a:buNone/>
              <a:tabLst>
                <a:tab pos="1143000" algn="l"/>
              </a:tabLst>
            </a:pPr>
            <a:r>
              <a:rPr lang="en-US" altLang="zh-CN" sz="2000" dirty="0" smtClean="0">
                <a:latin typeface="Times New Roman" pitchFamily="18" charset="0"/>
                <a:ea typeface="Batang"/>
                <a:cs typeface="Times New Roman" pitchFamily="18" charset="0"/>
              </a:rPr>
              <a:t>The remaining (X– 2) bits are implicitly derived from PRACH preamble index</a:t>
            </a:r>
            <a:endParaRPr lang="en-US" altLang="zh-CN" dirty="0" smtClean="0"/>
          </a:p>
          <a:p>
            <a:pPr fontAlgn="base" hangingPunct="0"/>
            <a:endParaRPr lang="zh-CN" altLang="zh-CN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1560" y="2924944"/>
          <a:ext cx="8064896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"/>
                <a:gridCol w="3456384"/>
                <a:gridCol w="4248472"/>
              </a:tblGrid>
              <a:tr h="256901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X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The leftmost two bits indicated in UL grant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The rightmost (X-2) bits derived from Preamble</a:t>
                      </a:r>
                      <a:r>
                        <a:rPr lang="en-US" altLang="zh-CN" sz="1400" baseline="0" dirty="0" smtClean="0"/>
                        <a:t> index</a:t>
                      </a:r>
                      <a:endParaRPr lang="zh-CN" altLang="en-US" sz="1400" dirty="0"/>
                    </a:p>
                  </a:txBody>
                  <a:tcPr/>
                </a:tc>
              </a:tr>
              <a:tr h="211151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/>
                </a:tc>
              </a:tr>
              <a:tr h="211151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</a:tr>
              <a:tr h="256901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39553" y="4365104"/>
          <a:ext cx="8208911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4104455"/>
              </a:tblGrid>
              <a:tr h="440689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The rightmost (X-2) bits derived from Preamble</a:t>
                      </a:r>
                      <a:r>
                        <a:rPr lang="en-US" altLang="zh-CN" sz="1400" baseline="0" dirty="0" smtClean="0"/>
                        <a:t> index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The relation</a:t>
                      </a:r>
                      <a:r>
                        <a:rPr lang="en-US" altLang="zh-CN" sz="1400" baseline="0" dirty="0" smtClean="0"/>
                        <a:t>ship between PRACH index and right most (X-2) bits</a:t>
                      </a:r>
                      <a:endParaRPr lang="zh-CN" altLang="en-US" sz="1400" dirty="0"/>
                    </a:p>
                  </a:txBody>
                  <a:tcPr/>
                </a:tc>
              </a:tr>
              <a:tr h="259229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N/A</a:t>
                      </a:r>
                      <a:endParaRPr lang="zh-CN" altLang="en-US" sz="1400" dirty="0"/>
                    </a:p>
                  </a:txBody>
                  <a:tcPr/>
                </a:tc>
              </a:tr>
              <a:tr h="440689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0: Preamble index mod 2=0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1: Preamble index mod 2=1</a:t>
                      </a:r>
                      <a:endParaRPr lang="zh-CN" altLang="en-US" sz="1400" dirty="0" smtClean="0"/>
                    </a:p>
                  </a:txBody>
                  <a:tcPr/>
                </a:tc>
              </a:tr>
              <a:tr h="803609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00: Preamble index mod 4=0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01: Preamble index mod 4=1</a:t>
                      </a:r>
                      <a:endParaRPr lang="zh-CN" altLang="en-US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10: Preamble index mod 4=2</a:t>
                      </a:r>
                      <a:endParaRPr lang="zh-CN" altLang="en-US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11: Preamble index mod 4=3</a:t>
                      </a:r>
                      <a:endParaRPr lang="zh-CN" altLang="en-US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</TotalTime>
  <Words>287</Words>
  <Application>Microsoft Office PowerPoint</Application>
  <PresentationFormat>全屏显示(4:3)</PresentationFormat>
  <Paragraphs>73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remaining issues of random access procedure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y00141310</cp:lastModifiedBy>
  <cp:revision>82</cp:revision>
  <dcterms:created xsi:type="dcterms:W3CDTF">2015-11-15T19:00:12Z</dcterms:created>
  <dcterms:modified xsi:type="dcterms:W3CDTF">2015-11-22T02:44:47Z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(4)yTzuMrnIM0SsCscGBe+AuC3w+9gpTP+79xIVLHYtH03kThnRoucTd2JYWwc4/OXycE5F2Zxf
I4YJL7go9kTd3x8T1CNNro68jze25b/GHpbYEizCNAd44hsRJg2F827HULfiQ+Ngiqy5GeRz
S4ZRsI6lJGj9BNJy22VbLVC6sZUmAvXe6V6N9zBLZoob8kHvlicnGnSxBw++ub07+8E8pYYc
C6MHRAl+ETc/H4ft8N</vt:lpwstr>
  </property>
  <property fmtid="{D5CDD505-2E9C-101B-9397-08002B2CF9AE}" pid="3" name="_new_ms_pID_725431">
    <vt:lpwstr>M03z3SPn5IIBzffswLPQcIivQDGX93zvnZZajHybwmfKEopBtWOpxY
MfYNQH09TUFZOR0dqM4V1a4mhZLcKMb/d5ypdM6djnXtycE83uo+Ryti+LduZFzXb4+BxVh6
Ywp386f5usBRrL0ILXzCzjRYSUu06lAxjunCpyWmzgwckzfswYsb4rcos0PZty3GHtd+4KZ7
IDqSJgDUtKjqXRH1ynRguz5NiVaBGEtR/xIp</vt:lpwstr>
  </property>
  <property fmtid="{D5CDD505-2E9C-101B-9397-08002B2CF9AE}" pid="4" name="_new_ms_pID_725432">
    <vt:lpwstr>pkKX9KWYHbA28qf7RAXMOoyEv3Ww1dTQ0Qri
BaREKphugjqZv+c6ivx4iJH1NAugvSJ6GyAN6ItP26KB4TDbxLc/T0q2uMhm/zZq76yUiB9i
XeRP+kylgHJI9MQul4I3+HmHtGq7rLJ7RiIYPfXyuW/tejZR090DXCgcO5FSFeh4jYnjJZmr
8K9D33G/riHKF5hWzs1YVGj+NfOPYxLZuLw0OYlE+hVuVBbMEr8OvW</vt:lpwstr>
  </property>
  <property fmtid="{D5CDD505-2E9C-101B-9397-08002B2CF9AE}" pid="5" name="_new_ms_pID_725433">
    <vt:lpwstr>accudcvHTlatiO5Jbc
sWD6iQ==</vt:lpwstr>
  </property>
  <property fmtid="{D5CDD505-2E9C-101B-9397-08002B2CF9AE}" pid="6" name="sflag">
    <vt:lpwstr>1448125752</vt:lpwstr>
  </property>
</Properties>
</file>