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  <p:sldId id="268" r:id="rId5"/>
    <p:sldId id="270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>Scrambling Initialization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Spreadtrum, </a:t>
            </a:r>
            <a:r>
              <a:rPr lang="fi-FI" dirty="0" smtClean="0"/>
              <a:t>NEC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R1-157849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730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</a:t>
            </a:r>
            <a:r>
              <a:rPr lang="en-GB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Usa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15th </a:t>
            </a: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22nd November </a:t>
            </a: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endParaRPr lang="en-GB" sz="2400" dirty="0" smtClean="0"/>
          </a:p>
          <a:p>
            <a:r>
              <a:rPr lang="en-GB" sz="2400" dirty="0" smtClean="0"/>
              <a:t>R1-157333, Discussion on open issues in MTC PDSCH, </a:t>
            </a:r>
            <a:r>
              <a:rPr lang="en-GB" sz="2400" dirty="0" err="1" smtClean="0"/>
              <a:t>Spreadtrum</a:t>
            </a:r>
            <a:r>
              <a:rPr lang="en-GB" sz="2400" dirty="0" smtClean="0"/>
              <a:t> Communications</a:t>
            </a:r>
          </a:p>
          <a:p>
            <a:r>
              <a:rPr lang="en-GB" sz="2400" dirty="0" smtClean="0"/>
              <a:t>R1-156683, Extending </a:t>
            </a:r>
            <a:r>
              <a:rPr lang="en-GB" sz="2400" dirty="0"/>
              <a:t>the Scrambling sequence for DL/UL </a:t>
            </a:r>
            <a:r>
              <a:rPr lang="en-GB" sz="2400" dirty="0" smtClean="0"/>
              <a:t>transmissions, NEC</a:t>
            </a:r>
            <a:endParaRPr lang="en-GB" sz="2400" dirty="0"/>
          </a:p>
          <a:p>
            <a:endParaRPr lang="en-GB" sz="2400" dirty="0" smtClean="0"/>
          </a:p>
          <a:p>
            <a:pPr>
              <a:buNone/>
            </a:pPr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00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/>
              <a:t>Agreement:</a:t>
            </a:r>
            <a:endParaRPr lang="en-US" sz="2400" dirty="0" smtClean="0"/>
          </a:p>
          <a:p>
            <a:pPr lvl="0"/>
            <a:r>
              <a:rPr lang="en-US" sz="2400" dirty="0" smtClean="0"/>
              <a:t>For PUSCH and PDCSH RV cycling, </a:t>
            </a:r>
          </a:p>
          <a:p>
            <a:pPr lvl="1"/>
            <a:r>
              <a:rPr lang="en-US" sz="2000" dirty="0" err="1" smtClean="0"/>
              <a:t>Rel</a:t>
            </a:r>
            <a:r>
              <a:rPr lang="en-US" sz="2000" dirty="0" smtClean="0"/>
              <a:t> 13 UE in Mode A: Z=1 </a:t>
            </a:r>
          </a:p>
          <a:p>
            <a:pPr lvl="1"/>
            <a:r>
              <a:rPr lang="en-US" sz="2000" dirty="0" err="1" smtClean="0"/>
              <a:t>Rel</a:t>
            </a:r>
            <a:r>
              <a:rPr lang="en-US" sz="2000" dirty="0" smtClean="0"/>
              <a:t> 13 UE in Mode B:</a:t>
            </a:r>
          </a:p>
          <a:p>
            <a:pPr lvl="2"/>
            <a:r>
              <a:rPr lang="en-US" sz="1800" dirty="0" smtClean="0"/>
              <a:t>For FDD: Z=4</a:t>
            </a:r>
          </a:p>
          <a:p>
            <a:pPr lvl="2"/>
            <a:r>
              <a:rPr lang="en-US" sz="1800" dirty="0" smtClean="0"/>
              <a:t>For TDD PUSCH Z = 5, PDSCH Z= 10</a:t>
            </a:r>
          </a:p>
          <a:p>
            <a:pPr lvl="0"/>
            <a:r>
              <a:rPr lang="en-CA" sz="2400" dirty="0" smtClean="0"/>
              <a:t>In Mode A and Mode B, PUSCH/PDSCH scrambling sequence is different in every Z </a:t>
            </a:r>
            <a:r>
              <a:rPr lang="en-CA" sz="2400" dirty="0" err="1" smtClean="0"/>
              <a:t>subframes</a:t>
            </a:r>
            <a:r>
              <a:rPr lang="en-CA" sz="2400" dirty="0" smtClean="0"/>
              <a:t> for the duration of repetitions </a:t>
            </a:r>
            <a:endParaRPr lang="en-US" sz="2400" dirty="0" smtClean="0"/>
          </a:p>
          <a:p>
            <a:pPr lvl="0"/>
            <a:r>
              <a:rPr lang="en-US" sz="2400" dirty="0" smtClean="0"/>
              <a:t>Note: the set of Z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correspond to all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in any frame, regardless of whether the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are valid or not for PUSCH/PDSCH transmission</a:t>
            </a:r>
          </a:p>
          <a:p>
            <a:pPr>
              <a:buNone/>
            </a:pPr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00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85860"/>
            <a:ext cx="8229600" cy="5343540"/>
          </a:xfrm>
        </p:spPr>
        <p:txBody>
          <a:bodyPr>
            <a:noAutofit/>
          </a:bodyPr>
          <a:lstStyle/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/>
              <a:t>For PDSCH/PUSCH scrambling initialization value is calculated:</a:t>
            </a:r>
          </a:p>
          <a:p>
            <a:pPr marL="665163" lvl="2" indent="-265113">
              <a:buClr>
                <a:srgbClr val="00A9D4"/>
              </a:buClr>
            </a:pPr>
            <a:r>
              <a:rPr lang="en-US" sz="1600" b="1" dirty="0" smtClean="0"/>
              <a:t>Option A:</a:t>
            </a:r>
          </a:p>
          <a:p>
            <a:pPr marL="665163" lvl="2" indent="-265113">
              <a:buClr>
                <a:srgbClr val="00A9D4"/>
              </a:buClr>
            </a:pPr>
            <a:endParaRPr lang="fi-FI" sz="1600" dirty="0" smtClean="0"/>
          </a:p>
          <a:p>
            <a:pPr marL="857250" lvl="2" indent="0">
              <a:buNone/>
            </a:pPr>
            <a:endParaRPr lang="en-US" sz="16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600" i="1" dirty="0" err="1" smtClean="0"/>
              <a:t>n</a:t>
            </a:r>
            <a:r>
              <a:rPr lang="en-US" sz="1600" baseline="-25000" dirty="0" err="1" smtClean="0"/>
              <a:t>fr</a:t>
            </a:r>
            <a:r>
              <a:rPr lang="en-US" sz="1600" dirty="0" smtClean="0"/>
              <a:t> = SFN % </a:t>
            </a:r>
            <a:r>
              <a:rPr lang="en-US" sz="1600" i="1" dirty="0" err="1" smtClean="0"/>
              <a:t>n</a:t>
            </a:r>
            <a:r>
              <a:rPr lang="en-US" sz="1600" baseline="-25000" dirty="0" err="1" smtClean="0"/>
              <a:t>fr,max</a:t>
            </a:r>
            <a:endParaRPr lang="en-US" sz="1600" baseline="-25000" dirty="0" smtClean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600" i="1" dirty="0" err="1" smtClean="0"/>
              <a:t>n</a:t>
            </a:r>
            <a:r>
              <a:rPr lang="en-US" sz="1600" baseline="-25000" dirty="0" err="1" smtClean="0"/>
              <a:t>fr,max</a:t>
            </a:r>
            <a:r>
              <a:rPr lang="en-US" sz="1600" dirty="0" smtClean="0"/>
              <a:t> is number of frames required for max R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fi-FI" sz="1600" dirty="0" smtClean="0"/>
              <a:t>Max R 1024 -&gt; </a:t>
            </a:r>
            <a:r>
              <a:rPr lang="en-US" sz="1600" i="1" dirty="0" err="1" smtClean="0"/>
              <a:t>n</a:t>
            </a:r>
            <a:r>
              <a:rPr lang="en-US" sz="1600" baseline="-25000" dirty="0" err="1" smtClean="0"/>
              <a:t>fr,max</a:t>
            </a:r>
            <a:r>
              <a:rPr lang="en-US" sz="1600" dirty="0" smtClean="0"/>
              <a:t> = </a:t>
            </a:r>
            <a:r>
              <a:rPr lang="en-US" sz="1600" dirty="0" smtClean="0"/>
              <a:t>128</a:t>
            </a:r>
            <a:endParaRPr lang="en-US" sz="1600" dirty="0" smtClean="0"/>
          </a:p>
          <a:p>
            <a:pPr lvl="2">
              <a:buFont typeface="Courier New" panose="02070309020205020404" pitchFamily="49" charset="0"/>
              <a:buChar char="o"/>
            </a:pPr>
            <a:r>
              <a:rPr lang="fi-FI" sz="1600" dirty="0" smtClean="0"/>
              <a:t>Codeword index q is </a:t>
            </a:r>
            <a:r>
              <a:rPr lang="fi-FI" sz="1600" dirty="0" smtClean="0"/>
              <a:t>reused for one bit of </a:t>
            </a:r>
            <a:r>
              <a:rPr lang="en-US" sz="1600" i="1" dirty="0" err="1" smtClean="0"/>
              <a:t>n</a:t>
            </a:r>
            <a:r>
              <a:rPr lang="en-US" sz="1600" baseline="-25000" dirty="0" err="1" smtClean="0"/>
              <a:t>fr</a:t>
            </a:r>
            <a:endParaRPr lang="fi-FI" sz="1600" dirty="0" smtClean="0"/>
          </a:p>
          <a:p>
            <a:pPr lvl="2">
              <a:buFont typeface="Courier New" panose="02070309020205020404" pitchFamily="49" charset="0"/>
              <a:buChar char="o"/>
            </a:pPr>
            <a:r>
              <a:rPr lang="fi-FI" sz="1600" dirty="0" smtClean="0"/>
              <a:t>For mode B the calculation above </a:t>
            </a:r>
            <a:r>
              <a:rPr lang="fi-FI" sz="1600" dirty="0" smtClean="0"/>
              <a:t>is </a:t>
            </a:r>
            <a:r>
              <a:rPr lang="fi-FI" sz="1600" dirty="0" smtClean="0"/>
              <a:t>applied only for </a:t>
            </a:r>
            <a:r>
              <a:rPr lang="fi-FI" sz="1600" dirty="0" smtClean="0"/>
              <a:t>first subframe of period Z</a:t>
            </a:r>
            <a:endParaRPr lang="en-US" sz="1600" dirty="0" smtClean="0"/>
          </a:p>
          <a:p>
            <a:pPr marL="665163" lvl="2" indent="-265113">
              <a:buClr>
                <a:srgbClr val="00A9D4"/>
              </a:buClr>
            </a:pPr>
            <a:endParaRPr lang="en-US" sz="1600" b="1" dirty="0" smtClean="0"/>
          </a:p>
          <a:p>
            <a:pPr marL="665163" lvl="2" indent="-265113">
              <a:buClr>
                <a:srgbClr val="00A9D4"/>
              </a:buClr>
            </a:pPr>
            <a:r>
              <a:rPr lang="en-US" sz="1600" b="1" dirty="0" smtClean="0"/>
              <a:t>Option B:</a:t>
            </a:r>
            <a:endParaRPr lang="en-US" sz="1600" b="1" dirty="0"/>
          </a:p>
          <a:p>
            <a:pPr lvl="1"/>
            <a:endParaRPr lang="en-US" sz="1600" dirty="0" smtClean="0"/>
          </a:p>
          <a:p>
            <a:pPr lvl="1">
              <a:buNone/>
            </a:pPr>
            <a:endParaRPr lang="en-US" sz="1600" dirty="0" smtClean="0"/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1600" dirty="0" smtClean="0"/>
              <a:t>Where</a:t>
            </a:r>
            <a:endParaRPr lang="fi-FI" sz="1600" dirty="0" smtClean="0"/>
          </a:p>
          <a:p>
            <a:pPr lvl="3">
              <a:buFont typeface="Courier New" panose="02070309020205020404" pitchFamily="49" charset="0"/>
              <a:buChar char="o"/>
            </a:pPr>
            <a:r>
              <a:rPr lang="fi-FI" sz="1600" dirty="0" smtClean="0"/>
              <a:t>Use MSB bit to differentiate legacy and eMTC UEs</a:t>
            </a:r>
            <a:endParaRPr lang="en-US" sz="1600" dirty="0" smtClean="0"/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1600" dirty="0" smtClean="0"/>
              <a:t>For </a:t>
            </a:r>
            <a:r>
              <a:rPr lang="en-US" sz="1600" dirty="0" smtClean="0"/>
              <a:t>mode B,          is the first slot of the first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of period Z </a:t>
            </a:r>
            <a:endParaRPr 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932" y="2057400"/>
            <a:ext cx="612846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714556"/>
              </p:ext>
            </p:extLst>
          </p:nvPr>
        </p:nvGraphicFramePr>
        <p:xfrm>
          <a:off x="1928794" y="4572008"/>
          <a:ext cx="3124200" cy="293688"/>
        </p:xfrm>
        <a:graphic>
          <a:graphicData uri="http://schemas.openxmlformats.org/presentationml/2006/ole">
            <p:oleObj spid="_x0000_s1090" name="Equation" r:id="rId4" imgW="2857500" imgH="241300" progId="Equation.3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0049404"/>
              </p:ext>
            </p:extLst>
          </p:nvPr>
        </p:nvGraphicFramePr>
        <p:xfrm>
          <a:off x="2714612" y="5072074"/>
          <a:ext cx="2298700" cy="352425"/>
        </p:xfrm>
        <a:graphic>
          <a:graphicData uri="http://schemas.openxmlformats.org/presentationml/2006/ole">
            <p:oleObj spid="_x0000_s1091" name="Equation" r:id="rId5" imgW="1765300" imgH="241300" progId="Equation.3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8603431"/>
              </p:ext>
            </p:extLst>
          </p:nvPr>
        </p:nvGraphicFramePr>
        <p:xfrm>
          <a:off x="3143240" y="5715016"/>
          <a:ext cx="304800" cy="298450"/>
        </p:xfrm>
        <a:graphic>
          <a:graphicData uri="http://schemas.openxmlformats.org/presentationml/2006/ole">
            <p:oleObj spid="_x0000_s1092" name="Equation" r:id="rId6" imgW="165028" imgH="228501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01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257800"/>
          </a:xfrm>
        </p:spPr>
        <p:txBody>
          <a:bodyPr>
            <a:noAutofit/>
          </a:bodyPr>
          <a:lstStyle/>
          <a:p>
            <a:pPr marL="0" lvl="1" indent="0">
              <a:buClr>
                <a:srgbClr val="00A9D4"/>
              </a:buClr>
              <a:buNone/>
            </a:pPr>
            <a:r>
              <a:rPr lang="fi-FI" sz="2200" b="1" dirty="0" smtClean="0"/>
              <a:t>Alt1:</a:t>
            </a:r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r>
              <a:rPr lang="en-CA" sz="2000" dirty="0" smtClean="0"/>
              <a:t>In Mode A and Mode B, DMRS scrambling sequence is different in every Z </a:t>
            </a:r>
            <a:r>
              <a:rPr lang="en-CA" sz="2000" dirty="0" err="1" smtClean="0"/>
              <a:t>subframes</a:t>
            </a:r>
            <a:r>
              <a:rPr lang="en-CA" sz="2000" dirty="0" smtClean="0"/>
              <a:t> for the duration of repetitions </a:t>
            </a:r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r>
              <a:rPr lang="en-US" sz="2000" dirty="0" smtClean="0"/>
              <a:t>For DMRS scrambling initialization value is calculated: </a:t>
            </a:r>
          </a:p>
          <a:p>
            <a:pPr marL="265113" lvl="1" indent="-265113">
              <a:buClr>
                <a:srgbClr val="00A9D4"/>
              </a:buClr>
              <a:buNone/>
            </a:pPr>
            <a:endParaRPr lang="en-US" sz="20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CA" sz="20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000" dirty="0" smtClean="0"/>
          </a:p>
          <a:p>
            <a:pPr marL="665163" lvl="2" indent="-265113">
              <a:buClr>
                <a:srgbClr val="00A9D4"/>
              </a:buClr>
            </a:pPr>
            <a:r>
              <a:rPr lang="en-US" sz="2000" i="1" dirty="0" err="1" smtClean="0"/>
              <a:t>n</a:t>
            </a:r>
            <a:r>
              <a:rPr lang="en-US" sz="2000" baseline="-25000" dirty="0" err="1" smtClean="0"/>
              <a:t>fr</a:t>
            </a:r>
            <a:r>
              <a:rPr lang="en-US" sz="2000" dirty="0" smtClean="0"/>
              <a:t> = SFN % </a:t>
            </a:r>
            <a:r>
              <a:rPr lang="en-US" sz="2000" i="1" dirty="0" err="1" smtClean="0"/>
              <a:t>n</a:t>
            </a:r>
            <a:r>
              <a:rPr lang="en-US" sz="2000" baseline="-25000" dirty="0" err="1" smtClean="0"/>
              <a:t>fr,max</a:t>
            </a:r>
            <a:endParaRPr lang="en-US" sz="2000" baseline="-25000" dirty="0" smtClean="0"/>
          </a:p>
          <a:p>
            <a:pPr marL="665163" lvl="2" indent="-265113">
              <a:buClr>
                <a:srgbClr val="00A9D4"/>
              </a:buClr>
            </a:pPr>
            <a:r>
              <a:rPr lang="en-US" sz="2000" i="1" dirty="0" err="1" smtClean="0"/>
              <a:t>n</a:t>
            </a:r>
            <a:r>
              <a:rPr lang="en-US" sz="2000" baseline="-25000" dirty="0" err="1" smtClean="0"/>
              <a:t>fr,max</a:t>
            </a:r>
            <a:r>
              <a:rPr lang="en-US" sz="2000" dirty="0" smtClean="0"/>
              <a:t> is number of frames required for max R</a:t>
            </a:r>
          </a:p>
          <a:p>
            <a:pPr marL="665163" lvl="2" indent="-265113">
              <a:buClr>
                <a:srgbClr val="00A9D4"/>
              </a:buClr>
            </a:pPr>
            <a:r>
              <a:rPr lang="fi-FI" sz="2000" dirty="0" smtClean="0"/>
              <a:t>Max R 1024 -&gt; </a:t>
            </a:r>
            <a:r>
              <a:rPr lang="en-US" sz="2000" i="1" dirty="0" err="1" smtClean="0"/>
              <a:t>n</a:t>
            </a:r>
            <a:r>
              <a:rPr lang="en-US" sz="2000" baseline="-25000" dirty="0" err="1" smtClean="0"/>
              <a:t>fr,max</a:t>
            </a:r>
            <a:r>
              <a:rPr lang="en-US" sz="2000" dirty="0" smtClean="0"/>
              <a:t> = 128</a:t>
            </a:r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200" dirty="0" smtClean="0"/>
          </a:p>
          <a:p>
            <a:pPr marL="265113" lvl="1" indent="-265113">
              <a:buClr>
                <a:srgbClr val="00A9D4"/>
              </a:buClr>
              <a:buNone/>
            </a:pPr>
            <a:endParaRPr lang="en-US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fi-FI" sz="2200" dirty="0" smtClean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93859" y="2971800"/>
            <a:ext cx="9144000" cy="773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063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257800"/>
          </a:xfrm>
        </p:spPr>
        <p:txBody>
          <a:bodyPr>
            <a:noAutofit/>
          </a:bodyPr>
          <a:lstStyle/>
          <a:p>
            <a:pPr marL="0" lvl="1" indent="0">
              <a:buClr>
                <a:srgbClr val="00A9D4"/>
              </a:buClr>
              <a:buNone/>
            </a:pPr>
            <a:r>
              <a:rPr lang="en-CA" sz="1600" b="1" dirty="0" smtClean="0"/>
              <a:t>Alt2:</a:t>
            </a:r>
          </a:p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r>
              <a:rPr lang="en-CA" sz="1600" b="1" dirty="0" smtClean="0"/>
              <a:t>In Mode B, DMRS scrambling sequence is same in Z </a:t>
            </a:r>
            <a:r>
              <a:rPr lang="en-CA" sz="1600" b="1" dirty="0" err="1" smtClean="0"/>
              <a:t>subframes</a:t>
            </a:r>
            <a:endParaRPr lang="en-CA" sz="1600" b="1" dirty="0" smtClean="0"/>
          </a:p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/>
              <a:t>The DMRS scrambling initialization value is calculated as: </a:t>
            </a:r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400" b="1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400" b="1" dirty="0" smtClean="0"/>
          </a:p>
          <a:p>
            <a:pPr marL="1143000" lvl="3" indent="-285750">
              <a:buClr>
                <a:srgbClr val="00A9D4"/>
              </a:buClr>
              <a:buFont typeface="Courier New" panose="02070309020205020404" pitchFamily="49" charset="0"/>
              <a:buChar char="o"/>
            </a:pPr>
            <a:r>
              <a:rPr lang="en-US" sz="1600" dirty="0" smtClean="0"/>
              <a:t>     </a:t>
            </a:r>
            <a:r>
              <a:rPr lang="en-US" sz="1600" dirty="0"/>
              <a:t>is the first slot of the first </a:t>
            </a:r>
            <a:r>
              <a:rPr lang="en-US" sz="1600" dirty="0" err="1"/>
              <a:t>subframe</a:t>
            </a:r>
            <a:r>
              <a:rPr lang="en-US" sz="1600" dirty="0"/>
              <a:t> of period Z </a:t>
            </a:r>
            <a:endParaRPr lang="en-US" sz="1600" dirty="0" smtClean="0"/>
          </a:p>
          <a:p>
            <a:pPr marL="1143000" lvl="3" indent="-285750">
              <a:buClr>
                <a:srgbClr val="00A9D4"/>
              </a:buClr>
              <a:buFont typeface="Courier New" panose="02070309020205020404" pitchFamily="49" charset="0"/>
              <a:buChar char="o"/>
            </a:pPr>
            <a:r>
              <a:rPr lang="fi-FI" sz="1600" dirty="0" smtClean="0"/>
              <a:t>Changes are only for Z subframes and no change for long repetitions</a:t>
            </a:r>
            <a:endParaRPr lang="en-US" sz="1600" dirty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400" b="1" dirty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200" dirty="0" smtClean="0"/>
          </a:p>
          <a:p>
            <a:pPr marL="265113" lvl="1" indent="-265113">
              <a:buClr>
                <a:srgbClr val="00A9D4"/>
              </a:buClr>
              <a:buNone/>
            </a:pPr>
            <a:endParaRPr lang="en-US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fi-FI" sz="2200" dirty="0" smtClean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8846801"/>
              </p:ext>
            </p:extLst>
          </p:nvPr>
        </p:nvGraphicFramePr>
        <p:xfrm>
          <a:off x="1219200" y="2377282"/>
          <a:ext cx="3962400" cy="457200"/>
        </p:xfrm>
        <a:graphic>
          <a:graphicData uri="http://schemas.openxmlformats.org/presentationml/2006/ole">
            <p:oleObj spid="_x0000_s2063" name="Equation" r:id="rId3" imgW="2247900" imgH="228600" progId="Equation.3">
              <p:embed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6191433"/>
              </p:ext>
            </p:extLst>
          </p:nvPr>
        </p:nvGraphicFramePr>
        <p:xfrm>
          <a:off x="1524000" y="3130550"/>
          <a:ext cx="304800" cy="298450"/>
        </p:xfrm>
        <a:graphic>
          <a:graphicData uri="http://schemas.openxmlformats.org/presentationml/2006/ole">
            <p:oleObj spid="_x0000_s2064" name="Equation" r:id="rId4" imgW="165028" imgH="228501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01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</TotalTime>
  <Words>330</Words>
  <Application>Microsoft Office PowerPoint</Application>
  <PresentationFormat>On-screen Show (4:3)</PresentationFormat>
  <Paragraphs>79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Equation</vt:lpstr>
      <vt:lpstr>Way Forward on Scrambling Initialization</vt:lpstr>
      <vt:lpstr>Background</vt:lpstr>
      <vt:lpstr>Background</vt:lpstr>
      <vt:lpstr>Proposal 1</vt:lpstr>
      <vt:lpstr>Proposal 2</vt:lpstr>
      <vt:lpstr>Proposal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Spreadtrum</cp:lastModifiedBy>
  <cp:revision>130</cp:revision>
  <dcterms:created xsi:type="dcterms:W3CDTF">2006-08-16T00:00:00Z</dcterms:created>
  <dcterms:modified xsi:type="dcterms:W3CDTF">2015-11-21T17:20:58Z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