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3" r:id="rId3"/>
    <p:sldId id="282" r:id="rId4"/>
    <p:sldId id="284" r:id="rId5"/>
    <p:sldId id="28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97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494CE-FB41-4E9E-AE02-39FDD6596CE6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82ACD-0EB2-4862-B71E-29580BEEA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38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411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26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770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080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SI Scheduling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80656"/>
            <a:ext cx="6400800" cy="17526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Networks, ALU, ASB, Ericsson, Intel, 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LGE</a:t>
            </a:r>
            <a:endParaRPr lang="en-US" sz="28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R1-157828</a:t>
            </a: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6.2.1.9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6544"/>
          </a:xfrm>
        </p:spPr>
        <p:txBody>
          <a:bodyPr>
            <a:noAutofit/>
          </a:bodyPr>
          <a:lstStyle/>
          <a:p>
            <a:r>
              <a:rPr lang="en-US" sz="2200" dirty="0" smtClean="0"/>
              <a:t>Agreements </a:t>
            </a:r>
            <a:r>
              <a:rPr lang="en-US" sz="2200" dirty="0"/>
              <a:t>from </a:t>
            </a:r>
            <a:r>
              <a:rPr lang="en-US" sz="2200" dirty="0" smtClean="0"/>
              <a:t>RAN1#81 </a:t>
            </a:r>
            <a:r>
              <a:rPr lang="en-US" sz="2200" dirty="0"/>
              <a:t>–</a:t>
            </a:r>
          </a:p>
          <a:p>
            <a:pPr lvl="1"/>
            <a:r>
              <a:rPr lang="en-US" sz="1800" dirty="0"/>
              <a:t>The number of resource blocks used for MTC SIB transmission is fixed to 6 PRBs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/>
              <a:t>Scheduling information for MTC SIBs other than SIB1bis are given in SIB1bis.</a:t>
            </a:r>
          </a:p>
          <a:p>
            <a:pPr lvl="1"/>
            <a:r>
              <a:rPr lang="en-US" sz="1800" dirty="0" smtClean="0"/>
              <a:t>The </a:t>
            </a:r>
            <a:r>
              <a:rPr lang="en-US" sz="1800" dirty="0"/>
              <a:t>number of repetitions for MTC SIBs other than SIB1bis is configurable by the network. </a:t>
            </a:r>
          </a:p>
          <a:p>
            <a:pPr lvl="2"/>
            <a:r>
              <a:rPr lang="en-US" sz="1800" dirty="0" smtClean="0"/>
              <a:t>FFS</a:t>
            </a:r>
            <a:r>
              <a:rPr lang="en-US" sz="1800" dirty="0"/>
              <a:t>: How the network will signal the number of </a:t>
            </a:r>
            <a:r>
              <a:rPr lang="en-US" sz="1800" dirty="0" smtClean="0"/>
              <a:t>repetitions</a:t>
            </a:r>
          </a:p>
          <a:p>
            <a:r>
              <a:rPr lang="en-US" sz="2400" dirty="0" smtClean="0"/>
              <a:t>Agreements from RAN1#82bis –</a:t>
            </a:r>
          </a:p>
          <a:p>
            <a:pPr lvl="1"/>
            <a:r>
              <a:rPr lang="en-US" sz="1800" dirty="0" smtClean="0"/>
              <a:t>The </a:t>
            </a:r>
            <a:r>
              <a:rPr lang="en-US" sz="1800" dirty="0"/>
              <a:t>maximum number of SI messages that can be acquired across SI windows is </a:t>
            </a:r>
            <a:r>
              <a:rPr lang="en-US" sz="1800" dirty="0" smtClean="0"/>
              <a:t>4</a:t>
            </a:r>
            <a:endParaRPr lang="en-US" sz="1800" dirty="0"/>
          </a:p>
          <a:p>
            <a:r>
              <a:rPr lang="en-US" sz="2200" dirty="0" smtClean="0"/>
              <a:t>Agreements from RAN2#91bis –</a:t>
            </a:r>
          </a:p>
          <a:p>
            <a:pPr lvl="1"/>
            <a:r>
              <a:rPr lang="en-GB" sz="1800" dirty="0"/>
              <a:t>A new value range of </a:t>
            </a:r>
            <a:r>
              <a:rPr lang="en-GB" sz="1800" dirty="0" err="1"/>
              <a:t>si-WindowLength</a:t>
            </a:r>
            <a:r>
              <a:rPr lang="en-GB" sz="1800" dirty="0"/>
              <a:t> is defined for Rel-13 LC/CE UEs. Value range is {20, 40, 60, 80, 120, 160, 200} </a:t>
            </a:r>
            <a:r>
              <a:rPr lang="en-GB" sz="1800" dirty="0" err="1"/>
              <a:t>ms</a:t>
            </a:r>
            <a:r>
              <a:rPr lang="en-GB" sz="1800" dirty="0"/>
              <a:t>. FFS whether larger values might be needed for TDD.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61287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Autofit/>
          </a:bodyPr>
          <a:lstStyle/>
          <a:p>
            <a:r>
              <a:rPr lang="en-US" sz="2400" dirty="0" smtClean="0"/>
              <a:t>Scheduling information for an SI is given by –</a:t>
            </a:r>
          </a:p>
          <a:p>
            <a:pPr lvl="1">
              <a:spcBef>
                <a:spcPts val="300"/>
              </a:spcBef>
            </a:pPr>
            <a:r>
              <a:rPr lang="en-US" sz="2000" dirty="0" smtClean="0"/>
              <a:t>Narrowband index</a:t>
            </a:r>
          </a:p>
          <a:p>
            <a:pPr lvl="2">
              <a:spcBef>
                <a:spcPts val="300"/>
              </a:spcBef>
            </a:pPr>
            <a:r>
              <a:rPr lang="en-US" sz="2000" dirty="0"/>
              <a:t>All the 6 PRBs in the </a:t>
            </a:r>
            <a:r>
              <a:rPr lang="en-US" sz="2000" dirty="0" smtClean="0"/>
              <a:t>narrowband are used</a:t>
            </a:r>
          </a:p>
          <a:p>
            <a:pPr lvl="1">
              <a:spcBef>
                <a:spcPts val="300"/>
              </a:spcBef>
            </a:pPr>
            <a:r>
              <a:rPr lang="en-US" sz="2000" dirty="0" smtClean="0"/>
              <a:t>MCS</a:t>
            </a:r>
          </a:p>
          <a:p>
            <a:pPr lvl="2">
              <a:spcBef>
                <a:spcPts val="300"/>
              </a:spcBef>
            </a:pPr>
            <a:r>
              <a:rPr lang="en-US" sz="2000" dirty="0" smtClean="0"/>
              <a:t>QPSK is always used</a:t>
            </a:r>
          </a:p>
          <a:p>
            <a:pPr lvl="2">
              <a:spcBef>
                <a:spcPts val="300"/>
              </a:spcBef>
            </a:pPr>
            <a:r>
              <a:rPr lang="en-US" sz="2000" dirty="0" smtClean="0"/>
              <a:t>TBS</a:t>
            </a:r>
          </a:p>
          <a:p>
            <a:pPr lvl="3">
              <a:spcBef>
                <a:spcPts val="300"/>
              </a:spcBef>
            </a:pPr>
            <a:r>
              <a:rPr lang="en-US" dirty="0" smtClean="0"/>
              <a:t>FFS values {</a:t>
            </a:r>
            <a:r>
              <a:rPr lang="en-US" dirty="0"/>
              <a:t>152, 208, 256, 328, 408, 504, 600, 712, 808, </a:t>
            </a:r>
            <a:r>
              <a:rPr lang="en-US" dirty="0" smtClean="0"/>
              <a:t>936}</a:t>
            </a:r>
          </a:p>
          <a:p>
            <a:pPr lvl="1">
              <a:spcBef>
                <a:spcPts val="300"/>
              </a:spcBef>
            </a:pPr>
            <a:r>
              <a:rPr lang="en-US" sz="2000" dirty="0" smtClean="0"/>
              <a:t>Subframe offset to indicate the starting subframe (relative to the start of the SI window)</a:t>
            </a:r>
          </a:p>
          <a:p>
            <a:pPr lvl="2">
              <a:spcBef>
                <a:spcPts val="300"/>
              </a:spcBef>
            </a:pPr>
            <a:r>
              <a:rPr lang="en-US" sz="2000" dirty="0" smtClean="0"/>
              <a:t>FFS values {0, 1, 2, 3, 4, 5, 6, 7, 8, 9} </a:t>
            </a:r>
          </a:p>
          <a:p>
            <a:pPr lvl="1">
              <a:spcBef>
                <a:spcPts val="300"/>
              </a:spcBef>
            </a:pPr>
            <a:r>
              <a:rPr lang="en-US" sz="2000" dirty="0" smtClean="0"/>
              <a:t>Number </a:t>
            </a:r>
            <a:r>
              <a:rPr lang="en-US" sz="2000" dirty="0"/>
              <a:t>of </a:t>
            </a:r>
            <a:r>
              <a:rPr lang="en-US" sz="2000" dirty="0" smtClean="0"/>
              <a:t>repetitions within SI window</a:t>
            </a:r>
            <a:endParaRPr lang="en-US" sz="2000" dirty="0"/>
          </a:p>
          <a:p>
            <a:pPr lvl="2">
              <a:spcBef>
                <a:spcPts val="300"/>
              </a:spcBef>
            </a:pPr>
            <a:r>
              <a:rPr lang="en-US" sz="2000" dirty="0"/>
              <a:t>FFS values </a:t>
            </a:r>
            <a:r>
              <a:rPr lang="en-US" sz="2000" dirty="0" smtClean="0"/>
              <a:t>{1, 2, 4, 8, 16, 32, 64, 128}</a:t>
            </a:r>
          </a:p>
          <a:p>
            <a:pPr lvl="1">
              <a:spcBef>
                <a:spcPts val="300"/>
              </a:spcBef>
            </a:pPr>
            <a:r>
              <a:rPr lang="en-US" sz="2000" dirty="0" smtClean="0"/>
              <a:t>Time interval between repetitions</a:t>
            </a:r>
            <a:endParaRPr lang="en-US" sz="2000" dirty="0"/>
          </a:p>
          <a:p>
            <a:pPr lvl="2">
              <a:spcBef>
                <a:spcPts val="300"/>
              </a:spcBef>
            </a:pPr>
            <a:r>
              <a:rPr lang="en-US" sz="2000" dirty="0"/>
              <a:t>FFS values {</a:t>
            </a:r>
            <a:r>
              <a:rPr lang="en-US" sz="2000" dirty="0" smtClean="0"/>
              <a:t>1, 10, 20, 40} </a:t>
            </a:r>
            <a:r>
              <a:rPr lang="en-US" sz="2000" dirty="0" err="1" smtClean="0"/>
              <a:t>ms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15788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091482"/>
          </a:xfrm>
        </p:spPr>
        <p:txBody>
          <a:bodyPr>
            <a:noAutofit/>
          </a:bodyPr>
          <a:lstStyle/>
          <a:p>
            <a:r>
              <a:rPr lang="en-US" sz="2200" dirty="0" smtClean="0"/>
              <a:t>Example 1</a:t>
            </a:r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r>
              <a:rPr lang="en-US" sz="2200" dirty="0" smtClean="0"/>
              <a:t>Example 2</a:t>
            </a:r>
            <a:endParaRPr lang="en-US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4" y="2208630"/>
            <a:ext cx="8393999" cy="11483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01" y="4656902"/>
            <a:ext cx="8393999" cy="114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77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In case of collision between </a:t>
            </a:r>
            <a:r>
              <a:rPr lang="en-US" sz="2400" dirty="0" smtClean="0"/>
              <a:t>SI </a:t>
            </a:r>
            <a:r>
              <a:rPr lang="en-US" sz="2400" dirty="0"/>
              <a:t>transmissions and M-PDCCH/PDSCH repetitions</a:t>
            </a:r>
            <a:r>
              <a:rPr lang="en-US" sz="2000" dirty="0"/>
              <a:t>, </a:t>
            </a:r>
          </a:p>
          <a:p>
            <a:pPr lvl="1"/>
            <a:r>
              <a:rPr lang="en-US" sz="2000" dirty="0"/>
              <a:t>Drop M-PDCCH/PDSCH subframe, the unavailable subframe is counted in the repetition 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87745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6212</TotalTime>
  <Words>327</Words>
  <Application>Microsoft Office PowerPoint</Application>
  <PresentationFormat>On-screen Show (4:3)</PresentationFormat>
  <Paragraphs>45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MS PGothic</vt:lpstr>
      <vt:lpstr>Arial</vt:lpstr>
      <vt:lpstr>Calibri</vt:lpstr>
      <vt:lpstr>Office Theme</vt:lpstr>
      <vt:lpstr>WF on SI Scheduling</vt:lpstr>
      <vt:lpstr>Background</vt:lpstr>
      <vt:lpstr>Proposal</vt:lpstr>
      <vt:lpstr>Examples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Ratasuk, Rapeepat (Nokia - US/Arlington Heights)</cp:lastModifiedBy>
  <cp:revision>796</cp:revision>
  <dcterms:created xsi:type="dcterms:W3CDTF">2014-10-08T06:45:16Z</dcterms:created>
  <dcterms:modified xsi:type="dcterms:W3CDTF">2015-11-21T22:46:38Z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-1888358243</vt:i4>
  </property>
  <property fmtid="{D5CDD505-2E9C-101B-9397-08002B2CF9AE}" pid="4" name="_EmailSubject">
    <vt:lpwstr>[eMTC] Draft WF on Frequency Hopping</vt:lpwstr>
  </property>
  <property fmtid="{D5CDD505-2E9C-101B-9397-08002B2CF9AE}" pid="5" name="_AuthorEmail">
    <vt:lpwstr>david.bhatoolaul@alcatel-lucent.com</vt:lpwstr>
  </property>
  <property fmtid="{D5CDD505-2E9C-101B-9397-08002B2CF9AE}" pid="6" name="_AuthorEmailDisplayName">
    <vt:lpwstr>BHATOOLAUL, David (David)</vt:lpwstr>
  </property>
</Properties>
</file>