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6" r:id="rId4"/>
    <p:sldId id="277" r:id="rId5"/>
    <p:sldId id="278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u" initials="wz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33" autoAdjust="0"/>
    <p:restoredTop sz="94660"/>
  </p:normalViewPr>
  <p:slideViewPr>
    <p:cSldViewPr>
      <p:cViewPr>
        <p:scale>
          <a:sx n="70" d="100"/>
          <a:sy n="70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evaluation methodology for latency reduction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Ericsson, Huawei, </a:t>
            </a:r>
            <a:r>
              <a:rPr lang="en-US" altLang="zh-CN" dirty="0" err="1"/>
              <a:t>HiSilicon</a:t>
            </a:r>
            <a:r>
              <a:rPr lang="en-US" altLang="zh-CN" dirty="0"/>
              <a:t>, </a:t>
            </a:r>
            <a:r>
              <a:rPr kumimoji="1" lang="en-US" altLang="zh-CN" dirty="0" smtClean="0"/>
              <a:t>ZTE, CATT</a:t>
            </a:r>
            <a:r>
              <a:rPr lang="en-US" altLang="zh-CN" dirty="0"/>
              <a:t>, Sharp</a:t>
            </a:r>
            <a:r>
              <a:rPr lang="en-US" altLang="zh-CN" dirty="0" smtClean="0"/>
              <a:t>, Samsung, </a:t>
            </a:r>
            <a:r>
              <a:rPr lang="en-US" altLang="zh-CN" dirty="0" smtClean="0"/>
              <a:t>Intel, Qualcomm, Interdigital, LGE, </a:t>
            </a:r>
            <a:r>
              <a:rPr lang="en-US" altLang="zh-CN" dirty="0" smtClean="0"/>
              <a:t>CMCC, ETRI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57806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Anaheim, USA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6.2.9.1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According to the SID, </a:t>
            </a:r>
            <a:r>
              <a:rPr lang="en-US" dirty="0"/>
              <a:t>the following aspect should be studied in </a:t>
            </a:r>
            <a:r>
              <a:rPr lang="en-US" dirty="0" smtClean="0"/>
              <a:t>RAN1</a:t>
            </a:r>
            <a:endParaRPr lang="en-US" dirty="0"/>
          </a:p>
          <a:p>
            <a:pPr lvl="1" hangingPunct="0"/>
            <a:r>
              <a:rPr lang="en-US" dirty="0"/>
              <a:t>From RAN1#83: TTI shortening and reduced processing times [RAN1]:</a:t>
            </a:r>
          </a:p>
          <a:p>
            <a:pPr lvl="2" hangingPunct="0"/>
            <a:r>
              <a:rPr lang="en-US" i="1" dirty="0"/>
              <a:t>Assess specification impact and study feasibility and performance of TTI lengths between 0.5ms and one OFDM symbol, taking into account impact on reference signals and physical layer control signaling </a:t>
            </a:r>
            <a:endParaRPr lang="en-US" dirty="0"/>
          </a:p>
          <a:p>
            <a:pPr lvl="2" hangingPunct="0"/>
            <a:r>
              <a:rPr lang="en-US" i="1" dirty="0"/>
              <a:t>backwards compatibility shall be preserved (thus allowing normal operation of pre-</a:t>
            </a:r>
            <a:r>
              <a:rPr lang="en-US" i="1" dirty="0" err="1"/>
              <a:t>Rel</a:t>
            </a:r>
            <a:r>
              <a:rPr lang="en-US" i="1" dirty="0"/>
              <a:t> 13 UEs on the same carrier</a:t>
            </a:r>
            <a:r>
              <a:rPr lang="en-US" i="1" dirty="0" smtClean="0"/>
              <a:t>);</a:t>
            </a:r>
          </a:p>
          <a:p>
            <a:pPr hangingPunct="0"/>
            <a:r>
              <a:rPr lang="en-US" dirty="0" smtClean="0"/>
              <a:t>RAN1 should perform evaluations in order to understand the feasibility and performance of TTI shortening</a:t>
            </a:r>
          </a:p>
          <a:p>
            <a:pPr lvl="1" hangingPunct="0"/>
            <a:r>
              <a:rPr lang="en-US" dirty="0" smtClean="0"/>
              <a:t>System-level evaluation is needed to identify the technology potential of TTI shortening</a:t>
            </a:r>
          </a:p>
          <a:p>
            <a:pPr lvl="1" hangingPunct="0"/>
            <a:r>
              <a:rPr lang="en-US" dirty="0" smtClean="0"/>
              <a:t>Link-level evaluation is needed to compare the performance of different physical layer design options, e.g. RS designs and provide input to system-level simulations</a:t>
            </a:r>
          </a:p>
        </p:txBody>
      </p:sp>
    </p:spTree>
    <p:extLst>
      <p:ext uri="{BB962C8B-B14F-4D97-AF65-F5344CB8AC3E}">
        <p14:creationId xmlns:p14="http://schemas.microsoft.com/office/powerpoint/2010/main" val="224652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1: </a:t>
            </a:r>
            <a:r>
              <a:rPr lang="en-US" dirty="0"/>
              <a:t>simulation assumptions for system-level evaluations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4252728"/>
              </p:ext>
            </p:extLst>
          </p:nvPr>
        </p:nvGraphicFramePr>
        <p:xfrm>
          <a:off x="457200" y="1600200"/>
          <a:ext cx="8229180" cy="4977390"/>
        </p:xfrm>
        <a:graphic>
          <a:graphicData uri="http://schemas.openxmlformats.org/drawingml/2006/table">
            <a:tbl>
              <a:tblPr/>
              <a:tblGrid>
                <a:gridCol w="4114590"/>
                <a:gridCol w="4114590"/>
              </a:tblGrid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Parameter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Assumptions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Layout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Both 7 and 19 Macro eNBs can be used, 3 sectors per site;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Small cell scenario 2a as optional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System bandwidth per carrier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10MHz/20MHz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Carrier frequency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2GHz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Inter-site distance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500m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Total BS TX power (Ptotal per carrier)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46dBm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128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TTI length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1/2/3/4/7 symbols; other TTI lengths provided by companies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Note that variable symbols and other numbers are not precluded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Baseline: Fixed TTI length(s) across the legacy TTIs is assumed for 1 UE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Fast UL Access schemes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Optional: provided by companies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549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RS and control signaling overhead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Details of RS and control signaling overhead provided by companies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TBS determination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Scalable with TTI length as baseline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549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HARQ RTT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Scalable with TTI length as baseline; HARQ RTT not scaled with TTI provided by individual company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Scheduler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Proportional fairness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41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Distance-dependent path loss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ITU </a:t>
                      </a:r>
                      <a:r>
                        <a:rPr kumimoji="1" lang="en-US" sz="1200" kern="1200" dirty="0" err="1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UMa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[referring to Table B.1.2.1-1 in TR36.814], with 3D distance between an </a:t>
                      </a:r>
                      <a:r>
                        <a:rPr kumimoji="1" lang="en-US" sz="1200" kern="1200" dirty="0" err="1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and a UE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63">
                <a:tc rowSpan="2"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Penetration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For outdoor UEs:0dB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For indoor UEs: 20dB+0.5din (din: independent uniform random value between [ 0, min(25,d) ] for each link)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41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Shadowing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ITU </a:t>
                      </a:r>
                      <a:r>
                        <a:rPr kumimoji="1" lang="en-US" sz="1200" kern="1200" dirty="0" err="1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UMa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according to Table A.1-1 of 36.819 with 3D distance for shadowing correlation distance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1" marR="17291" marT="82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42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4310233"/>
              </p:ext>
            </p:extLst>
          </p:nvPr>
        </p:nvGraphicFramePr>
        <p:xfrm>
          <a:off x="457200" y="1600200"/>
          <a:ext cx="8229459" cy="4210050"/>
        </p:xfrm>
        <a:graphic>
          <a:graphicData uri="http://schemas.openxmlformats.org/drawingml/2006/table">
            <a:tbl>
              <a:tblPr/>
              <a:tblGrid>
                <a:gridCol w="2958732"/>
                <a:gridCol w="5270727"/>
              </a:tblGrid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Antenna pattern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3D, referring to TR36.819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Antenna Height: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25m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UE antenna Height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1.5m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Antenna gain + connector loss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17 dBi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Antenna gain of 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0 dBi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Fast fading channel between eNB and 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ITU UMa according to Table A.1-1 of 36.819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Antenna configuration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(mandatory) 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2Tx(</a:t>
                      </a:r>
                      <a:r>
                        <a:rPr kumimoji="1" lang="en-US" sz="1200" kern="1200" dirty="0" err="1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(optional) 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8Tx(</a:t>
                      </a:r>
                      <a:r>
                        <a:rPr kumimoji="1" lang="en-US" sz="1200" kern="1200" dirty="0" err="1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), Cross-polarized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2Rx(UE), Cross-polarized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Number of UEs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10 UEs per macro cell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f</a:t>
                      </a:r>
                      <a:r>
                        <a:rPr lang="en-US" sz="1200" strike="sngStrike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or FTP model </a:t>
                      </a:r>
                      <a:r>
                        <a:rPr lang="en-US" sz="1200" strike="sngStrike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3</a:t>
                      </a:r>
                      <a:endParaRPr lang="en-US" sz="1200" strike="sngStrike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Mixture of latency reduction capable UEs and legacy UEs is not precluded (Companies should provide details on how these UEs are handled in the simulations)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UE dropping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Randomly and uniformly dropped throughout the macro geographical area. 20% UEs are outdoor and 80% UEs are indoor.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Traffic model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FTP </a:t>
                      </a:r>
                      <a:r>
                        <a:rPr kumimoji="1"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model</a:t>
                      </a:r>
                      <a:r>
                        <a:rPr kumimoji="1" lang="en-US" sz="12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sz="12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 or 3</a:t>
                      </a:r>
                      <a:endParaRPr lang="en-US" sz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File size [100kbits, 100kB, 500k</a:t>
                      </a:r>
                      <a:r>
                        <a:rPr kumimoji="1" lang="en-US" sz="1200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B, 1 MB]</a:t>
                      </a:r>
                      <a:endParaRPr lang="en-US" sz="1200" dirty="0" smtClean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RU </a:t>
                      </a:r>
                      <a:r>
                        <a:rPr kumimoji="1"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[20%, 40% 60%]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92" marR="17292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0" marR="0" indent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CSI report period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7702" marR="977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5, 10 TTIs and milliseconds between two consecutive reports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  <a:p>
                      <a:pPr marL="0" marR="0" indent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Note: Companies should provide details of CSI measurement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7702" marR="977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CSI report delay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7702" marR="977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6 TTIs and milliseconds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7702" marR="977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44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82935"/>
              </p:ext>
            </p:extLst>
          </p:nvPr>
        </p:nvGraphicFramePr>
        <p:xfrm>
          <a:off x="457200" y="1003543"/>
          <a:ext cx="8229600" cy="3417570"/>
        </p:xfrm>
        <a:graphic>
          <a:graphicData uri="http://schemas.openxmlformats.org/drawingml/2006/table">
            <a:tbl>
              <a:tblPr/>
              <a:tblGrid>
                <a:gridCol w="3250778"/>
                <a:gridCol w="4978822"/>
              </a:tblGrid>
              <a:tr h="609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TCP models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TCP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Reno model (RFC 2581)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-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SSThresh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65535 Bytes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- Initial window size 1460 Bytes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- Max segment size 1460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Bytes</a:t>
                      </a:r>
                    </a:p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 Bytes TCP header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are added to the initial window size and max segment size</a:t>
                      </a:r>
                    </a:p>
                    <a:p>
                      <a:pPr algn="l" fontAlgn="ctr"/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The three way handshake is not modeled as baseline.</a:t>
                      </a:r>
                    </a:p>
                    <a:p>
                      <a:pPr algn="l" fontAlgn="ctr"/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TCP ACK feedback modeling is provided by the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UE receiver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MMSE-IRC; other UE receiver provided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eNB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noise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figure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b="1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UL antenna </a:t>
                      </a:r>
                      <a:r>
                        <a:rPr kumimoji="1" lang="en-US" sz="1200" b="1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configuration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89" marR="1728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(mandatory) </a:t>
                      </a:r>
                      <a:r>
                        <a:rPr kumimoji="1" lang="en-US" sz="1200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2Rx(</a:t>
                      </a:r>
                      <a:r>
                        <a:rPr kumimoji="1" lang="en-US" sz="1200" kern="1200" dirty="0" err="1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1"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(optional) </a:t>
                      </a:r>
                      <a:r>
                        <a:rPr kumimoji="1" lang="en-US" sz="1200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8Rx(</a:t>
                      </a:r>
                      <a:r>
                        <a:rPr kumimoji="1" lang="en-US" sz="1200" kern="1200" dirty="0" err="1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1" lang="en-US" sz="1200" kern="1200" dirty="0" smtClean="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), 1Tx(UE)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7289" marR="1728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UE noise figure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9dB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UE speed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3km/h, 60km/h,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120km/h (optional)</a:t>
                      </a:r>
                      <a:endParaRPr lang="en-US" sz="1200" b="0" i="0" u="none" strike="sngStrike" baseline="0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Duplex mode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FDD and TDD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Network synchronization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Synchronized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Core, transport and internet network delay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0ms, 6ms, 10ms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Performance metrics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Mean,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5%,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50%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and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95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%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user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perceived throughput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Mean, 5%, 50% and 95% user packet delay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4494019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User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perceived throughput (UPT)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is the average of all its file throughputs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throughput =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file size/time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file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file starts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when the packet is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generated,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and ends when the last bit of the packet is correctly delivered to the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receiver, the network delay (core, transport and internet network delay) is included here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User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packet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delay is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average of all its file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delays</a:t>
            </a:r>
          </a:p>
          <a:p>
            <a:pPr marL="742950" lvl="3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File delay is the time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file as described above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finished files are not incorporated in the UPT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user packet delay calculation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MBSFN </a:t>
            </a:r>
            <a:r>
              <a:rPr lang="en-GB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configuration can be considered.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7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2: Link-level </a:t>
            </a:r>
            <a:r>
              <a:rPr lang="en-US" dirty="0"/>
              <a:t>s</a:t>
            </a:r>
            <a:r>
              <a:rPr lang="en-US" dirty="0" smtClean="0"/>
              <a:t>imulation assumptions for shortened PDSCH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049262"/>
              </p:ext>
            </p:extLst>
          </p:nvPr>
        </p:nvGraphicFramePr>
        <p:xfrm>
          <a:off x="457200" y="1600200"/>
          <a:ext cx="8229420" cy="5798641"/>
        </p:xfrm>
        <a:graphic>
          <a:graphicData uri="http://schemas.openxmlformats.org/drawingml/2006/table">
            <a:tbl>
              <a:tblPr/>
              <a:tblGrid>
                <a:gridCol w="2674640"/>
                <a:gridCol w="5554780"/>
              </a:tblGrid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GHz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bandwidth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MHz/20MHz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TTI length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1/2/3/4/7 symbols; other TTI lengths provided by companies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bandwidth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PRBs, 50 PRBs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EPA, EVA  or ETU</a:t>
                      </a:r>
                      <a:endParaRPr lang="en-US" sz="1200" b="0" i="0" u="none" strike="sng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speed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3km/h, 60km/h, 120km/h(optional)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configuration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2Tx(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2Rx(UE), 8Tx(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optional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correlation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Uncorrelated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Legacy PDCCH region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OFDM symbols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length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Transmission mode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TM4,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TM9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76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RS configuration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TM4: 2 CRS ports;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TM9: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CRS ports,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egacy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DMRS pattern for 7 symbols; Detailed DMRS pattern provided by companies for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1/2/3/4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symbols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Receiver type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MMSE; other UE receiver provided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 adaptation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Fixed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Rank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 adaptation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Disabled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 and code rate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5/6, 16QAM 3/4, QPSK 1/3; others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Precoding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codebook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Fixed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TBS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determination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Scale TBS size with TTI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length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retransmission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Disabled (mandatory), Enabled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BLER,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MSE of channel estimation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614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/>
              <a:t>Link-level simulation assumptions for shortened </a:t>
            </a:r>
            <a:r>
              <a:rPr lang="en-US" dirty="0" smtClean="0"/>
              <a:t>PUSCH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0719255"/>
              </p:ext>
            </p:extLst>
          </p:nvPr>
        </p:nvGraphicFramePr>
        <p:xfrm>
          <a:off x="457200" y="1456184"/>
          <a:ext cx="8231077" cy="5429200"/>
        </p:xfrm>
        <a:graphic>
          <a:graphicData uri="http://schemas.openxmlformats.org/drawingml/2006/table">
            <a:tbl>
              <a:tblPr/>
              <a:tblGrid>
                <a:gridCol w="3108212"/>
                <a:gridCol w="5122865"/>
              </a:tblGrid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GHz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bandwidth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MHz/20MHz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TTI length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1/2/3/4/7 symbols; other TTI lengths provided by companies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bandwidth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PRBs, 50 PRBs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altLang="zh-CN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EPA, EVA or ETU</a:t>
                      </a:r>
                      <a:endParaRPr lang="pt-BR" altLang="zh-CN" sz="1200" b="0" i="0" u="none" strike="sng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speed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3km/h, 60km/h, 120km/h(optional)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configuration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1Tx(UE), 2Rx(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8Rx(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as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optional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length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Transmission mode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TM1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DMRS configuration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Detailed DMRS pattern provided by companies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Receiver type</a:t>
                      </a: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MMSE; other UE receiver provided by companies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Practical</a:t>
                      </a:r>
                    </a:p>
                  </a:txBody>
                  <a:tcPr marL="10467" marR="1046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6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 adaptation</a:t>
                      </a: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Disabled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 and code rate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5/6, 16QAM 3/4, QPSK 1/3; others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30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TBS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determination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Scale TBS size with TTI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length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retransmission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Disabled (mandatory), Enabled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sng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</a:t>
                      </a: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BLER, MSE of channel estimation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561" marR="10561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Fast UL Access schemes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05" marR="126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p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05" marR="126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612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4: </a:t>
            </a:r>
            <a:r>
              <a:rPr lang="en-US" dirty="0"/>
              <a:t>Link-level simulation assumptions for shortened </a:t>
            </a:r>
            <a:r>
              <a:rPr lang="en-US" dirty="0" smtClean="0"/>
              <a:t>(E)PDCCH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8217432"/>
              </p:ext>
            </p:extLst>
          </p:nvPr>
        </p:nvGraphicFramePr>
        <p:xfrm>
          <a:off x="457200" y="1600200"/>
          <a:ext cx="8229554" cy="4836533"/>
        </p:xfrm>
        <a:graphic>
          <a:graphicData uri="http://schemas.openxmlformats.org/drawingml/2006/table">
            <a:tbl>
              <a:tblPr/>
              <a:tblGrid>
                <a:gridCol w="3025260"/>
                <a:gridCol w="5204294"/>
              </a:tblGrid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GHz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bandwidth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MHz/20MHz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TTI length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1/2/3/4/7 symbols; other TTI lengths provided by companies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EPA, EVA or ETU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speed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3km/h,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60 km/h, 120km/h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configuration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2Tx(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2Rx(UE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Payload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size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40bits, 70bits as starting point including CRC; others provided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length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Shortened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(E)PDCCH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Details provided by companies 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Receiver type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MMSE; other UE receiver provided by companies</a:t>
                      </a:r>
                      <a:endParaRPr lang="en-US" sz="1200" b="0" i="0" u="none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Practical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BLER, MSE of channel estimation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193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5: </a:t>
            </a:r>
            <a:r>
              <a:rPr lang="en-US" dirty="0"/>
              <a:t>Link-level simulation assumptions for shortened </a:t>
            </a:r>
            <a:r>
              <a:rPr lang="en-US" dirty="0" smtClean="0"/>
              <a:t>PUCCH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753299"/>
              </p:ext>
            </p:extLst>
          </p:nvPr>
        </p:nvGraphicFramePr>
        <p:xfrm>
          <a:off x="457200" y="1700815"/>
          <a:ext cx="8228989" cy="4248465"/>
        </p:xfrm>
        <a:graphic>
          <a:graphicData uri="http://schemas.openxmlformats.org/drawingml/2006/table">
            <a:tbl>
              <a:tblPr/>
              <a:tblGrid>
                <a:gridCol w="3025052"/>
                <a:gridCol w="5203937"/>
              </a:tblGrid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GHz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bandwidth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MHz/20MHz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TTI length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1/2/3/4/7 symbols; other TTI lengths provided by companies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EPA, EVA  or ETU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speed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3km/h, 60km/h, 120 km/h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configuration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1Tx(UE), 2Rx(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8Rx 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length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Shortened PUCCH design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Details provided by companies 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Receiver type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MMSE; others provided by companies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Practical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901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HARQ-ACK: ACK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missed detection probability (1%), NACK-to-ACK error probability (0.1%);  DTX-to-ACK probability 1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%;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CQI: Probability of CQI block error ≤ 1%;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MSE of channel estimation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(optional)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001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7802</TotalTime>
  <Words>1285</Words>
  <Application>Microsoft Office PowerPoint</Application>
  <PresentationFormat>On-screen Show (4:3)</PresentationFormat>
  <Paragraphs>245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テーマ</vt:lpstr>
      <vt:lpstr>WF on evaluation methodology for latency reduction</vt:lpstr>
      <vt:lpstr>Background</vt:lpstr>
      <vt:lpstr>Proposal 1: simulation assumptions for system-level evaluations</vt:lpstr>
      <vt:lpstr>PowerPoint Presentation</vt:lpstr>
      <vt:lpstr>PowerPoint Presentation</vt:lpstr>
      <vt:lpstr>Proposal 2: Link-level simulation assumptions for shortened PDSCH</vt:lpstr>
      <vt:lpstr>Proposal 3: Link-level simulation assumptions for shortened PUSCH</vt:lpstr>
      <vt:lpstr>Proposal 4: Link-level simulation assumptions for shortened (E)PDCCH</vt:lpstr>
      <vt:lpstr>Proposal 5: Link-level simulation assumptions for shortened PUCCH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Xinghua Song</cp:lastModifiedBy>
  <cp:revision>351</cp:revision>
  <dcterms:created xsi:type="dcterms:W3CDTF">2014-09-26T23:14:47Z</dcterms:created>
  <dcterms:modified xsi:type="dcterms:W3CDTF">2015-11-20T16:59:37Z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1447645441</vt:lpwstr>
  </property>
</Properties>
</file>