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2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620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Proposal on Codebook subset restriction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 smtClean="0"/>
          </a:p>
          <a:p>
            <a:r>
              <a:rPr lang="en-US" dirty="0" smtClean="0"/>
              <a:t>AI: </a:t>
            </a:r>
            <a:r>
              <a:rPr lang="en-US" dirty="0" smtClean="0"/>
              <a:t>6.2.4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</a:t>
            </a:r>
            <a:r>
              <a:rPr lang="de-DE" b="1" dirty="0" smtClean="0"/>
              <a:t>R1-157792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proposal contains codebook subset restriction details for rank 1,2,3 and 4</a:t>
            </a:r>
          </a:p>
          <a:p>
            <a:r>
              <a:rPr lang="en-US" dirty="0" smtClean="0"/>
              <a:t>Details for rank 5-8 are FFS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741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Agreement</a:t>
            </a:r>
            <a:r>
              <a:rPr lang="en-GB" dirty="0"/>
              <a:t>:</a:t>
            </a:r>
            <a:endParaRPr lang="en-US" dirty="0"/>
          </a:p>
          <a:p>
            <a:pPr lvl="0"/>
            <a:r>
              <a:rPr lang="en-US" dirty="0"/>
              <a:t>Introduce CSR RRC parameter on Class A i2</a:t>
            </a:r>
          </a:p>
          <a:p>
            <a:pPr lvl="1"/>
            <a:r>
              <a:rPr lang="en-US" dirty="0"/>
              <a:t>Bitmap of all possible codewords per rank</a:t>
            </a:r>
          </a:p>
          <a:p>
            <a:pPr lvl="0"/>
            <a:r>
              <a:rPr lang="en-US" dirty="0"/>
              <a:t>For W1 CSR, a bitmap of (N1*O1*N2*O2) bits indicates 2D-beams subset restriction</a:t>
            </a:r>
          </a:p>
          <a:p>
            <a:pPr lvl="0"/>
            <a:r>
              <a:rPr lang="en-US" dirty="0"/>
              <a:t>And 8 additional bits bitmap for rank restriction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CR TS 36.213 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528005"/>
              </p:ext>
            </p:extLst>
          </p:nvPr>
        </p:nvGraphicFramePr>
        <p:xfrm>
          <a:off x="769678" y="1484784"/>
          <a:ext cx="7604643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2286000" imgH="749160" progId="Equation.3">
                  <p:embed/>
                </p:oleObj>
              </mc:Choice>
              <mc:Fallback>
                <p:oleObj name="Equation" r:id="rId3" imgW="2286000" imgH="7491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78" y="1484784"/>
                        <a:ext cx="7604643" cy="2448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7584" y="4388984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/>
              <a:t>represent beam index for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dimension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 smtClean="0"/>
              <a:t> represent beam index for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dimension</a:t>
            </a:r>
            <a:endParaRPr 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827584" y="5517232"/>
                <a:ext cx="5103192" cy="715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4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𝒖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sz="24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GB" sz="24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24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GB" sz="24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/>
                                                </a:rPr>
                                                <m:t>𝑒</m:t>
                                              </m:r>
                                            </m:e>
                                            <m:sup>
                                              <m:f>
                                                <m:fPr>
                                                  <m:ctrlPr>
                                                    <a:rPr lang="en-US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𝑗</m:t>
                                                  </m:r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𝜋</m:t>
                                                  </m:r>
                                                  <m:r>
                                                    <a:rPr lang="en-US" sz="2400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𝑚</m:t>
                                                  </m:r>
                                                </m:num>
                                                <m:den>
                                                  <m:sSub>
                                                    <m:sSubPr>
                                                      <m:ctrlPr>
                                                        <a:rPr lang="en-US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𝑁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2</m:t>
                                                      </m:r>
                                                    </m:sub>
                                                  </m:sSub>
                                                  <m:sSub>
                                                    <m:sSubPr>
                                                      <m:ctrlPr>
                                                        <a:rPr lang="en-US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𝑂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2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GB" sz="24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…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24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GB" sz="24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/>
                                                </a:rPr>
                                                <m:t>𝑒</m:t>
                                              </m:r>
                                            </m:e>
                                            <m:sup>
                                              <m:f>
                                                <m:fPr>
                                                  <m:ctrlPr>
                                                    <a:rPr lang="en-US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𝑗</m:t>
                                                  </m:r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  <m:r>
                                                    <a:rPr lang="en-GB" sz="2400" i="1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𝜋</m:t>
                                                  </m:r>
                                                  <m:r>
                                                    <a:rPr lang="en-US" sz="2400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𝑚</m:t>
                                                  </m:r>
                                                  <m:d>
                                                    <m:dPr>
                                                      <m:ctrlPr>
                                                        <a:rPr lang="en-US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dPr>
                                                    <m:e>
                                                      <m:sSub>
                                                        <m:sSubPr>
                                                          <m:ctrlPr>
                                                            <a:rPr lang="en-US" sz="2400" i="1">
                                                              <a:solidFill>
                                                                <a:schemeClr val="tx1"/>
                                                              </a:solidFill>
                                                              <a:latin typeface="Cambria Math"/>
                                                            </a:rPr>
                                                          </m:ctrlPr>
                                                        </m:sSubPr>
                                                        <m:e>
                                                          <m:r>
                                                            <a:rPr lang="en-GB" sz="2400" i="1">
                                                              <a:solidFill>
                                                                <a:schemeClr val="tx1"/>
                                                              </a:solidFill>
                                                              <a:latin typeface="Cambria Math"/>
                                                            </a:rPr>
                                                            <m:t>𝑁</m:t>
                                                          </m:r>
                                                        </m:e>
                                                        <m:sub>
                                                          <m:r>
                                                            <a:rPr lang="en-GB" sz="2400" i="1">
                                                              <a:solidFill>
                                                                <a:schemeClr val="tx1"/>
                                                              </a:solidFill>
                                                              <a:latin typeface="Cambria Math"/>
                                                            </a:rPr>
                                                            <m:t>2</m:t>
                                                          </m:r>
                                                        </m:sub>
                                                      </m:sSub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−1</m:t>
                                                      </m:r>
                                                    </m:e>
                                                  </m:d>
                                                </m:num>
                                                <m:den>
                                                  <m:sSub>
                                                    <m:sSubPr>
                                                      <m:ctrlPr>
                                                        <a:rPr lang="en-US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𝑁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2</m:t>
                                                      </m:r>
                                                    </m:sub>
                                                  </m:sSub>
                                                  <m:sSub>
                                                    <m:sSubPr>
                                                      <m:ctrlPr>
                                                        <a:rPr lang="en-US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𝑂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2400" i="1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2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517232"/>
                <a:ext cx="5103192" cy="7155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1252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600200"/>
                <a:ext cx="8712968" cy="5257800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The</a:t>
                </a:r>
                <a:r>
                  <a:rPr lang="en-US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i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bit</a:t>
                </a:r>
                <a:r>
                  <a:rPr lang="en-US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of the </a:t>
                </a:r>
                <a:r>
                  <a:rPr lang="en-US" i="1" dirty="0">
                    <a:solidFill>
                      <a:schemeClr val="tx1"/>
                    </a:solidFill>
                  </a:rPr>
                  <a:t>Beam-Subset-Restriction</a:t>
                </a:r>
                <a:r>
                  <a:rPr lang="en-US" dirty="0">
                    <a:solidFill>
                      <a:schemeClr val="tx1"/>
                    </a:solidFill>
                  </a:rPr>
                  <a:t> bitmap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correspond to a 2D </a:t>
                </a:r>
                <a:r>
                  <a:rPr lang="en-US" dirty="0">
                    <a:solidFill>
                      <a:schemeClr val="tx1"/>
                    </a:solidFill>
                  </a:rPr>
                  <a:t>beam with indices (</a:t>
                </a:r>
                <a14:m>
                  <m:oMath xmlns:m="http://schemas.openxmlformats.org/officeDocument/2006/math"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𝑙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𝑚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, where </a:t>
                </a:r>
                <a14:m>
                  <m:oMath xmlns:m="http://schemas.openxmlformats.org/officeDocument/2006/math">
                    <m:r>
                      <a:rPr lang="sv-SE" b="0" i="1" smtClean="0">
                        <a:solidFill>
                          <a:schemeClr val="tx1"/>
                        </a:solidFill>
                        <a:latin typeface="Cambria Math"/>
                      </a:rPr>
                      <m:t>𝑙</m:t>
                    </m:r>
                    <m:r>
                      <a:rPr lang="sv-SE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𝑞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begChr m:val="⌊"/>
                        <m:endChr m:val="⌋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𝑞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sv-SE" b="0" i="1" smtClean="0">
                        <a:solidFill>
                          <a:schemeClr val="tx1"/>
                        </a:solidFill>
                        <a:latin typeface="Cambria Math"/>
                      </a:rPr>
                      <m:t>𝑚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𝑞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GB" dirty="0" smtClean="0">
                    <a:solidFill>
                      <a:schemeClr val="tx1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0</m:t>
                    </m:r>
                    <m:r>
                      <a:rPr lang="en-US" i="1" dirty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b="0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𝑞</m:t>
                    </m:r>
                    <m:r>
                      <a:rPr lang="en-US" i="1" dirty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&lt;</m:t>
                    </m:r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r>
                  <a:rPr lang="en-GB" dirty="0" smtClean="0">
                    <a:solidFill>
                      <a:schemeClr val="tx1"/>
                    </a:solidFill>
                  </a:rPr>
                  <a:t>-1.</a:t>
                </a:r>
                <a:endParaRPr lang="en-GB" dirty="0" smtClean="0">
                  <a:solidFill>
                    <a:schemeClr val="tx1"/>
                  </a:solidFill>
                </a:endParaRPr>
              </a:p>
              <a:p>
                <a:endParaRPr lang="en-GB" dirty="0" smtClean="0">
                  <a:solidFill>
                    <a:schemeClr val="tx1"/>
                  </a:solidFill>
                </a:endParaRP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The</a:t>
                </a:r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sSubSup>
                          <m:sSubSupPr>
                            <m:ctrlP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−1</m:t>
                        </m:r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bit</a:t>
                </a:r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−1</m:t>
                        </m:r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of the </a:t>
                </a:r>
                <a:r>
                  <a:rPr lang="en-US" i="1" dirty="0">
                    <a:solidFill>
                      <a:schemeClr val="tx1"/>
                    </a:solidFill>
                  </a:rPr>
                  <a:t>Beam-Subset-Restriction</a:t>
                </a:r>
                <a:r>
                  <a:rPr lang="en-US" dirty="0">
                    <a:solidFill>
                      <a:schemeClr val="tx1"/>
                    </a:solidFill>
                  </a:rPr>
                  <a:t> bitmap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correspond to rank </a:t>
                </a:r>
                <a14:m>
                  <m:oMath xmlns:m="http://schemas.openxmlformats.org/officeDocument/2006/math"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𝑘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endParaRPr lang="en-US" dirty="0" smtClean="0">
                  <a:solidFill>
                    <a:schemeClr val="tx1"/>
                  </a:solidFill>
                </a:endParaRPr>
              </a:p>
              <a:p>
                <a:r>
                  <a:rPr lang="en-US" dirty="0" smtClean="0">
                    <a:solidFill>
                      <a:schemeClr val="tx1"/>
                    </a:solidFill>
                  </a:rPr>
                  <a:t>If the</a:t>
                </a:r>
                <a:r>
                  <a:rPr lang="en-US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bit</a:t>
                </a:r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i="1" dirty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of the </a:t>
                </a:r>
                <a:r>
                  <a:rPr lang="en-US" i="1" dirty="0">
                    <a:solidFill>
                      <a:schemeClr val="tx1"/>
                    </a:solidFill>
                  </a:rPr>
                  <a:t>Beam-Subset-Restriction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bitmap is one, </a:t>
                </a: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the 2D beam </a:t>
                </a:r>
                <a:r>
                  <a:rPr lang="en-US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𝑙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𝑚</m:t>
                    </m:r>
                    <m:r>
                      <a:rPr lang="en-GB" i="1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r>
                  <a:rPr lang="en-GB" dirty="0" smtClean="0">
                    <a:solidFill>
                      <a:schemeClr val="tx1"/>
                    </a:solidFill>
                  </a:rPr>
                  <a:t>is forbidden from being reported when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0</m:t>
                    </m:r>
                    <m:r>
                      <a:rPr lang="en-US" i="1" dirty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b="0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𝑞</m:t>
                    </m:r>
                    <m:r>
                      <a:rPr lang="en-US" i="1" dirty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&lt;</m:t>
                    </m:r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r>
                      <a:rPr lang="sv-SE" b="0" i="1" smtClean="0">
                        <a:solidFill>
                          <a:schemeClr val="tx1"/>
                        </a:solidFill>
                        <a:latin typeface="Cambria Math"/>
                      </a:rPr>
                      <m:t>−1</m:t>
                    </m:r>
                  </m:oMath>
                </a14:m>
                <a:endParaRPr lang="en-GB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Rank </a:t>
                </a:r>
                <a14:m>
                  <m:oMath xmlns:m="http://schemas.openxmlformats.org/officeDocument/2006/math">
                    <m:r>
                      <a:rPr lang="sv-SE" i="1" smtClean="0">
                        <a:solidFill>
                          <a:schemeClr val="tx1"/>
                        </a:solidFill>
                        <a:latin typeface="Cambria Math"/>
                      </a:rPr>
                      <m:t>𝑘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is forbidden from being reported when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sSubSup>
                      <m:sSubSup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−1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𝑘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600200"/>
                <a:ext cx="8712968" cy="5257800"/>
              </a:xfrm>
              <a:blipFill rotWithShape="1">
                <a:blip r:embed="rId2"/>
                <a:stretch>
                  <a:fillRect l="-979" t="-1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991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rank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rank 1 codeword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sv-SE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sSub>
                          <m:sSubPr>
                            <m:ctrlPr>
                              <a:rPr lang="sv-SE" b="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sv-SE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b="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/>
                          </a:rPr>
                          <m:t>,</m:t>
                        </m:r>
                        <m:r>
                          <a:rPr lang="sv-SE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sv-SE" b="0" i="1" smtClean="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sv-SE" b="0" i="1" smtClean="0">
                        <a:latin typeface="Cambria Math"/>
                      </a:rPr>
                      <m:t>  </m:t>
                    </m:r>
                  </m:oMath>
                </a14:m>
                <a:r>
                  <a:rPr lang="en-US" dirty="0" smtClean="0"/>
                  <a:t>shall not be reported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sv-SE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v-SE" b="0" i="1" smtClean="0">
                        <a:latin typeface="Cambria Math"/>
                      </a:rPr>
                      <m:t>=</m:t>
                    </m:r>
                    <m:r>
                      <a:rPr lang="sv-SE" b="0" i="1" smtClean="0">
                        <a:latin typeface="Cambria Math"/>
                      </a:rPr>
                      <m:t>𝑙</m:t>
                    </m:r>
                    <m:r>
                      <a:rPr lang="sv-SE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sv-SE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sv-SE" b="0" i="1" smtClean="0">
                        <a:latin typeface="Cambria Math"/>
                      </a:rPr>
                      <m:t>=</m:t>
                    </m:r>
                    <m:r>
                      <a:rPr lang="sv-SE" b="0" i="1" smtClean="0">
                        <a:latin typeface="Cambria Math"/>
                      </a:rPr>
                      <m:t>𝑚</m:t>
                    </m:r>
                  </m:oMath>
                </a14:m>
                <a:r>
                  <a:rPr lang="en-US" dirty="0" smtClean="0"/>
                  <a:t> simultaneously, where </a:t>
                </a:r>
                <a14:m>
                  <m:oMath xmlns:m="http://schemas.openxmlformats.org/officeDocument/2006/math">
                    <m:r>
                      <a:rPr lang="sv-SE" b="0" i="0" smtClean="0">
                        <a:latin typeface="Cambria Math"/>
                      </a:rPr>
                      <m:t>(</m:t>
                    </m:r>
                    <m:r>
                      <a:rPr lang="sv-SE" b="0" i="1" smtClean="0">
                        <a:latin typeface="Cambria Math"/>
                      </a:rPr>
                      <m:t>𝑙</m:t>
                    </m:r>
                    <m:r>
                      <a:rPr lang="sv-SE" b="0" i="1" smtClean="0">
                        <a:latin typeface="Cambria Math"/>
                      </a:rPr>
                      <m:t>,</m:t>
                    </m:r>
                    <m:r>
                      <a:rPr lang="sv-SE" b="0" i="1" smtClean="0">
                        <a:latin typeface="Cambria Math"/>
                      </a:rPr>
                      <m:t>𝑚</m:t>
                    </m:r>
                    <m:r>
                      <a:rPr lang="sv-SE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is a forbidden 2D beam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r="-2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8686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rank 2-4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0"/>
                <a:r>
                  <a:rPr lang="en-GB" dirty="0" smtClean="0"/>
                  <a:t>A codeword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sv-SE" i="1" smtClean="0">
                            <a:latin typeface="Cambria Math"/>
                          </a:rPr>
                          <m:t>𝑊</m:t>
                        </m:r>
                      </m:e>
                      <m:sub>
                        <m:sSub>
                          <m:sSubPr>
                            <m:ctrlPr>
                              <a:rPr lang="sv-S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sv-SE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sv-SE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b="0" i="1" smtClean="0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sv-SE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sv-SE" b="0" i="1" smtClean="0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sv-SE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sv-SE" b="0" i="1" smtClean="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sv-SE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sv-SE" b="0" i="1" smtClean="0">
                            <a:latin typeface="Cambria Math"/>
                          </a:rPr>
                          <m:t>,</m:t>
                        </m:r>
                        <m:r>
                          <a:rPr lang="sv-SE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sv-SE" b="0" i="1" smtClean="0">
                            <a:latin typeface="Cambria Math"/>
                          </a:rPr>
                          <m:t>(2,3,4)</m:t>
                        </m:r>
                      </m:sup>
                    </m:sSubSup>
                    <m:r>
                      <a:rPr lang="sv-SE" b="0" i="1">
                        <a:latin typeface="Cambria Math"/>
                      </a:rPr>
                      <m:t> </m:t>
                    </m:r>
                    <m:r>
                      <a:rPr lang="sv-SE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GB" dirty="0" smtClean="0"/>
                  <a:t>defined by the </a:t>
                </a:r>
                <a:r>
                  <a:rPr lang="en-GB" dirty="0" smtClean="0"/>
                  <a:t>indices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dirty="0"/>
                  <a:t>,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/>
                  <a:t>,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𝑚</m:t>
                        </m:r>
                        <m:r>
                          <a:rPr lang="en-US" i="1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𝑚</m:t>
                        </m:r>
                        <m:r>
                          <a:rPr lang="en-US" i="1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 </a:t>
                </a:r>
                <a:r>
                  <a:rPr lang="en-GB" dirty="0"/>
                  <a:t>shall not be reported if either or both of these conditions are met:</a:t>
                </a:r>
                <a:endParaRPr lang="en-US" dirty="0"/>
              </a:p>
              <a:p>
                <a:pPr lvl="1"/>
                <a:r>
                  <a:rPr lang="en-US" sz="2400" dirty="0"/>
                  <a:t>Condition 1: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=</m:t>
                    </m:r>
                    <m:r>
                      <a:rPr lang="sv-SE" sz="2400" b="0" i="1" smtClean="0">
                        <a:latin typeface="Cambria Math"/>
                      </a:rPr>
                      <m:t>𝑙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=</m:t>
                    </m:r>
                    <m:r>
                      <a:rPr lang="sv-SE" sz="2400" b="0" i="1" smtClean="0">
                        <a:latin typeface="Cambria Math"/>
                      </a:rPr>
                      <m:t>𝑚</m:t>
                    </m:r>
                  </m:oMath>
                </a14:m>
                <a:r>
                  <a:rPr lang="en-US" sz="2400" dirty="0"/>
                  <a:t> simultaneously</a:t>
                </a:r>
              </a:p>
              <a:p>
                <a:pPr lvl="1"/>
                <a:r>
                  <a:rPr lang="en-US" sz="2400" dirty="0"/>
                  <a:t>Condition 2: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  <m:r>
                          <a:rPr lang="en-US" sz="2400" i="1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=</m:t>
                    </m:r>
                    <m:r>
                      <a:rPr lang="sv-SE" sz="2400" b="0" i="1" smtClean="0">
                        <a:latin typeface="Cambria Math"/>
                      </a:rPr>
                      <m:t>𝑙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  <m:r>
                          <a:rPr lang="en-US" sz="2400" i="1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=</m:t>
                    </m:r>
                    <m:r>
                      <a:rPr lang="sv-SE" sz="2400" b="0" i="1" smtClean="0">
                        <a:latin typeface="Cambria Math"/>
                      </a:rPr>
                      <m:t>𝑚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smtClean="0"/>
                  <a:t>simultaneously</a:t>
                </a:r>
              </a:p>
              <a:p>
                <a:pPr marL="457200" lvl="1" indent="0">
                  <a:buNone/>
                </a:pPr>
                <a:r>
                  <a:rPr lang="en-US" sz="3200" dirty="0"/>
                  <a:t>where </a:t>
                </a:r>
                <a14:m>
                  <m:oMath xmlns:m="http://schemas.openxmlformats.org/officeDocument/2006/math">
                    <m:r>
                      <a:rPr lang="sv-SE" sz="3200">
                        <a:latin typeface="Cambria Math"/>
                      </a:rPr>
                      <m:t>(</m:t>
                    </m:r>
                    <m:r>
                      <a:rPr lang="sv-SE" sz="3200">
                        <a:latin typeface="Cambria Math"/>
                      </a:rPr>
                      <m:t>𝑙</m:t>
                    </m:r>
                    <m:r>
                      <a:rPr lang="sv-SE" sz="3200">
                        <a:latin typeface="Cambria Math"/>
                      </a:rPr>
                      <m:t>,</m:t>
                    </m:r>
                    <m:r>
                      <a:rPr lang="sv-SE" sz="3200">
                        <a:latin typeface="Cambria Math"/>
                      </a:rPr>
                      <m:t>𝑚</m:t>
                    </m:r>
                    <m:r>
                      <a:rPr lang="sv-SE" sz="3200">
                        <a:latin typeface="Cambria Math"/>
                      </a:rPr>
                      <m:t>)</m:t>
                    </m:r>
                  </m:oMath>
                </a14:m>
                <a:r>
                  <a:rPr lang="en-US" sz="3200" dirty="0"/>
                  <a:t> is a forbidden 2D beam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r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0045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557</Words>
  <Application>Microsoft Office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Equation</vt:lpstr>
      <vt:lpstr>Proposal on Codebook subset restriction</vt:lpstr>
      <vt:lpstr>Scope</vt:lpstr>
      <vt:lpstr>Background </vt:lpstr>
      <vt:lpstr>Background CR TS 36.213 </vt:lpstr>
      <vt:lpstr>Proposal </vt:lpstr>
      <vt:lpstr>Proposal for rank 1</vt:lpstr>
      <vt:lpstr>Proposal for rank 2-4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Mattias Frenne</cp:lastModifiedBy>
  <cp:revision>36</cp:revision>
  <dcterms:created xsi:type="dcterms:W3CDTF">2015-11-16T20:06:13Z</dcterms:created>
  <dcterms:modified xsi:type="dcterms:W3CDTF">2015-11-19T23:30:40Z</dcterms:modified>
</cp:coreProperties>
</file>