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8" r:id="rId2"/>
    <p:sldId id="262" r:id="rId3"/>
    <p:sldId id="259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0" d="100"/>
          <a:sy n="70" d="100"/>
        </p:scale>
        <p:origin x="-1386" y="-4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52C5D3C-9FEB-463A-A332-C7AF8988CC52}" type="datetimeFigureOut">
              <a:rPr lang="zh-CN" altLang="en-US" smtClean="0"/>
              <a:pPr/>
              <a:t>2015/11/18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388143-0662-4F4C-A2D4-DBBA25BD307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52054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17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zh-CN" altLang="en-US" dirty="0" smtClean="0">
              <a:ea typeface="ＭＳ Ｐゴシック" charset="-128"/>
            </a:endParaRPr>
          </a:p>
        </p:txBody>
      </p:sp>
      <p:sp>
        <p:nvSpPr>
          <p:cNvPr id="717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A8A250D8-5359-4A7B-ADEF-ED9F3108316A}" type="slidenum">
              <a:rPr lang="ja-JP" altLang="en-US" smtClean="0">
                <a:ea typeface="ＭＳ Ｐゴシック" charset="-128"/>
                <a:cs typeface="Arial" charset="0"/>
              </a:rPr>
              <a:pPr/>
              <a:t>3</a:t>
            </a:fld>
            <a:endParaRPr lang="ja-JP" altLang="en-US" smtClean="0">
              <a:ea typeface="ＭＳ Ｐゴシック" charset="-128"/>
              <a:cs typeface="Arial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15AE50-B0F8-4372-9EC2-672C6AAC1CCC}" type="datetimeFigureOut">
              <a:rPr lang="zh-CN" altLang="en-US" smtClean="0"/>
              <a:pPr/>
              <a:t>2015/11/18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A5E2AD-D7DB-4C3C-863F-092F77A89F7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15AE50-B0F8-4372-9EC2-672C6AAC1CCC}" type="datetimeFigureOut">
              <a:rPr lang="zh-CN" altLang="en-US" smtClean="0"/>
              <a:pPr/>
              <a:t>2015/11/18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A5E2AD-D7DB-4C3C-863F-092F77A89F7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15AE50-B0F8-4372-9EC2-672C6AAC1CCC}" type="datetimeFigureOut">
              <a:rPr lang="zh-CN" altLang="en-US" smtClean="0"/>
              <a:pPr/>
              <a:t>2015/11/18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A5E2AD-D7DB-4C3C-863F-092F77A89F7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15AE50-B0F8-4372-9EC2-672C6AAC1CCC}" type="datetimeFigureOut">
              <a:rPr lang="zh-CN" altLang="en-US" smtClean="0"/>
              <a:pPr/>
              <a:t>2015/11/18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A5E2AD-D7DB-4C3C-863F-092F77A89F7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15AE50-B0F8-4372-9EC2-672C6AAC1CCC}" type="datetimeFigureOut">
              <a:rPr lang="zh-CN" altLang="en-US" smtClean="0"/>
              <a:pPr/>
              <a:t>2015/11/18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A5E2AD-D7DB-4C3C-863F-092F77A89F7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15AE50-B0F8-4372-9EC2-672C6AAC1CCC}" type="datetimeFigureOut">
              <a:rPr lang="zh-CN" altLang="en-US" smtClean="0"/>
              <a:pPr/>
              <a:t>2015/11/18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A5E2AD-D7DB-4C3C-863F-092F77A89F7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15AE50-B0F8-4372-9EC2-672C6AAC1CCC}" type="datetimeFigureOut">
              <a:rPr lang="zh-CN" altLang="en-US" smtClean="0"/>
              <a:pPr/>
              <a:t>2015/11/18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A5E2AD-D7DB-4C3C-863F-092F77A89F7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15AE50-B0F8-4372-9EC2-672C6AAC1CCC}" type="datetimeFigureOut">
              <a:rPr lang="zh-CN" altLang="en-US" smtClean="0"/>
              <a:pPr/>
              <a:t>2015/11/18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A5E2AD-D7DB-4C3C-863F-092F77A89F7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15AE50-B0F8-4372-9EC2-672C6AAC1CCC}" type="datetimeFigureOut">
              <a:rPr lang="zh-CN" altLang="en-US" smtClean="0"/>
              <a:pPr/>
              <a:t>2015/11/18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A5E2AD-D7DB-4C3C-863F-092F77A89F7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15AE50-B0F8-4372-9EC2-672C6AAC1CCC}" type="datetimeFigureOut">
              <a:rPr lang="zh-CN" altLang="en-US" smtClean="0"/>
              <a:pPr/>
              <a:t>2015/11/18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A5E2AD-D7DB-4C3C-863F-092F77A89F7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15AE50-B0F8-4372-9EC2-672C6AAC1CCC}" type="datetimeFigureOut">
              <a:rPr lang="zh-CN" altLang="en-US" smtClean="0"/>
              <a:pPr/>
              <a:t>2015/11/18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A5E2AD-D7DB-4C3C-863F-092F77A89F7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915AE50-B0F8-4372-9EC2-672C6AAC1CCC}" type="datetimeFigureOut">
              <a:rPr lang="zh-CN" altLang="en-US" smtClean="0"/>
              <a:pPr/>
              <a:t>2015/11/18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A5E2AD-D7DB-4C3C-863F-092F77A89F7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タイトル 1"/>
          <p:cNvSpPr>
            <a:spLocks noGrp="1"/>
          </p:cNvSpPr>
          <p:nvPr/>
        </p:nvSpPr>
        <p:spPr bwMode="auto">
          <a:xfrm>
            <a:off x="611188" y="2644775"/>
            <a:ext cx="7921625" cy="147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altLang="ja-JP" sz="4400" dirty="0" smtClean="0">
                <a:latin typeface="Calibri" pitchFamily="34" charset="0"/>
                <a:ea typeface="ＭＳ Ｐゴシック" charset="-128"/>
              </a:rPr>
              <a:t>WF on dynamic HARQ-ACK codebook adaptation</a:t>
            </a:r>
            <a:endParaRPr lang="ja-JP" altLang="en-US" sz="4400" dirty="0">
              <a:latin typeface="Calibri" pitchFamily="34" charset="0"/>
              <a:ea typeface="ＭＳ Ｐゴシック" charset="-128"/>
            </a:endParaRPr>
          </a:p>
        </p:txBody>
      </p:sp>
      <p:sp>
        <p:nvSpPr>
          <p:cNvPr id="2051" name="サブタイトル 2"/>
          <p:cNvSpPr>
            <a:spLocks noGrp="1"/>
          </p:cNvSpPr>
          <p:nvPr/>
        </p:nvSpPr>
        <p:spPr bwMode="auto">
          <a:xfrm>
            <a:off x="1071563" y="4832350"/>
            <a:ext cx="7000875" cy="1404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</a:pPr>
            <a:r>
              <a:rPr lang="en-US" altLang="zh-CN" sz="2400" dirty="0" smtClean="0">
                <a:latin typeface="Calibri" pitchFamily="34" charset="0"/>
                <a:ea typeface="Malgun Gothic" pitchFamily="34" charset="-127"/>
              </a:rPr>
              <a:t>Fujitsu</a:t>
            </a:r>
            <a:r>
              <a:rPr lang="en-US" altLang="zh-CN" sz="2400" dirty="0" smtClean="0">
                <a:latin typeface="Calibri" pitchFamily="34" charset="0"/>
              </a:rPr>
              <a:t>, …</a:t>
            </a:r>
            <a:endParaRPr lang="ja-JP" altLang="en-US" sz="2400" dirty="0">
              <a:latin typeface="Calibri" pitchFamily="34" charset="0"/>
              <a:ea typeface="ＭＳ Ｐゴシック" charset="-128"/>
            </a:endParaRPr>
          </a:p>
        </p:txBody>
      </p:sp>
      <p:sp>
        <p:nvSpPr>
          <p:cNvPr id="2052" name="テキスト ボックス 3"/>
          <p:cNvSpPr txBox="1">
            <a:spLocks noChangeArrowheads="1"/>
          </p:cNvSpPr>
          <p:nvPr/>
        </p:nvSpPr>
        <p:spPr bwMode="auto">
          <a:xfrm>
            <a:off x="7308850" y="703263"/>
            <a:ext cx="153439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>
                <a:latin typeface="Calibri" pitchFamily="34" charset="0"/>
                <a:ea typeface="ＭＳ Ｐゴシック" charset="-128"/>
              </a:rPr>
              <a:t>R1-157735</a:t>
            </a:r>
            <a:endParaRPr lang="ja-JP" altLang="en-US" sz="2400" dirty="0">
              <a:latin typeface="Calibri" pitchFamily="34" charset="0"/>
              <a:ea typeface="ＭＳ Ｐゴシック" charset="-128"/>
            </a:endParaRPr>
          </a:p>
        </p:txBody>
      </p:sp>
      <p:sp>
        <p:nvSpPr>
          <p:cNvPr id="6" name="テキスト ボックス 4"/>
          <p:cNvSpPr txBox="1">
            <a:spLocks noChangeArrowheads="1"/>
          </p:cNvSpPr>
          <p:nvPr/>
        </p:nvSpPr>
        <p:spPr bwMode="auto">
          <a:xfrm>
            <a:off x="179512" y="548680"/>
            <a:ext cx="5632119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 smtClean="0">
                <a:latin typeface="Calibri" pitchFamily="34" charset="0"/>
              </a:rPr>
              <a:t>3GPP TSG RAN WG1 #83</a:t>
            </a:r>
          </a:p>
          <a:p>
            <a:pPr>
              <a:spcBef>
                <a:spcPct val="0"/>
              </a:spcBef>
            </a:pPr>
            <a:r>
              <a:rPr lang="en-US" altLang="ko-KR" sz="2400" dirty="0" smtClean="0"/>
              <a:t>Anaheim, USA, 15th - 22nd November 2015</a:t>
            </a:r>
          </a:p>
          <a:p>
            <a:pPr>
              <a:spcBef>
                <a:spcPct val="0"/>
              </a:spcBef>
            </a:pPr>
            <a:r>
              <a:rPr lang="en-US" altLang="ja-JP" sz="2400" dirty="0" smtClean="0"/>
              <a:t>Agenda item 6.2.2.1.2</a:t>
            </a:r>
            <a:endParaRPr lang="ja-JP" alt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114"/>
          </a:xfrm>
        </p:spPr>
        <p:txBody>
          <a:bodyPr>
            <a:normAutofit/>
          </a:bodyPr>
          <a:lstStyle/>
          <a:p>
            <a:r>
              <a:rPr lang="en-GB" altLang="zh-CN" b="1" dirty="0" smtClean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5328592"/>
          </a:xfrm>
        </p:spPr>
        <p:txBody>
          <a:bodyPr>
            <a:normAutofit fontScale="62500" lnSpcReduction="20000"/>
          </a:bodyPr>
          <a:lstStyle/>
          <a:p>
            <a:r>
              <a:rPr lang="en-US" altLang="ko-KR" dirty="0" smtClean="0"/>
              <a:t>In RAN1#82bis following was agreed:</a:t>
            </a:r>
          </a:p>
          <a:p>
            <a:pPr lvl="1"/>
            <a:r>
              <a:rPr lang="en-US" altLang="zh-CN" dirty="0" err="1" smtClean="0"/>
              <a:t>eNodeB</a:t>
            </a:r>
            <a:r>
              <a:rPr lang="en-US" altLang="zh-CN" dirty="0" smtClean="0"/>
              <a:t> can configure by RRC signaling an </a:t>
            </a:r>
            <a:r>
              <a:rPr lang="en-US" altLang="zh-CN" dirty="0" err="1" smtClean="0"/>
              <a:t>eCA</a:t>
            </a:r>
            <a:r>
              <a:rPr lang="en-US" altLang="zh-CN" dirty="0" smtClean="0"/>
              <a:t> UE to determine HARQ-ACK codebook size according to either (a) or (b) as follows:</a:t>
            </a:r>
            <a:endParaRPr lang="zh-CN" altLang="zh-CN" dirty="0" smtClean="0"/>
          </a:p>
          <a:p>
            <a:pPr lvl="2"/>
            <a:r>
              <a:rPr lang="en-US" altLang="zh-CN" dirty="0" smtClean="0"/>
              <a:t>Solution (a):</a:t>
            </a:r>
            <a:endParaRPr lang="zh-CN" altLang="zh-CN" dirty="0" smtClean="0"/>
          </a:p>
          <a:p>
            <a:pPr lvl="3"/>
            <a:r>
              <a:rPr lang="en-US" altLang="zh-CN" dirty="0" smtClean="0"/>
              <a:t>DAI based solution is supported for dynamic HARQ-ACK codebook:</a:t>
            </a:r>
            <a:endParaRPr lang="zh-CN" altLang="zh-CN" dirty="0" smtClean="0"/>
          </a:p>
          <a:p>
            <a:pPr lvl="4"/>
            <a:r>
              <a:rPr lang="en-US" altLang="zh-CN" dirty="0" smtClean="0"/>
              <a:t>Counter DAI in each DL assignment of one CG are used to HARQ-ACK codebook order.</a:t>
            </a:r>
            <a:endParaRPr lang="zh-CN" altLang="zh-CN" dirty="0" smtClean="0"/>
          </a:p>
          <a:p>
            <a:pPr lvl="5"/>
            <a:r>
              <a:rPr lang="en-US" altLang="zh-CN" dirty="0" smtClean="0"/>
              <a:t> Counter DAI is incremented in frequency-first-time-second manner for TDD PUCCH CG.</a:t>
            </a:r>
            <a:endParaRPr lang="zh-CN" altLang="zh-CN" dirty="0" smtClean="0"/>
          </a:p>
          <a:p>
            <a:pPr lvl="5"/>
            <a:r>
              <a:rPr lang="en-US" altLang="zh-CN" dirty="0" smtClean="0"/>
              <a:t>Counter DAI is incremented in carrier index  for FDD PUCCH CG</a:t>
            </a:r>
            <a:endParaRPr lang="zh-CN" altLang="zh-CN" dirty="0" smtClean="0"/>
          </a:p>
          <a:p>
            <a:pPr lvl="5"/>
            <a:r>
              <a:rPr lang="en-US" altLang="zh-CN" dirty="0" smtClean="0"/>
              <a:t>FFS: Number of bit for counter DAI</a:t>
            </a:r>
            <a:endParaRPr lang="zh-CN" altLang="zh-CN" dirty="0" smtClean="0"/>
          </a:p>
          <a:p>
            <a:pPr lvl="4"/>
            <a:r>
              <a:rPr lang="en-US" altLang="zh-CN" dirty="0" smtClean="0"/>
              <a:t>FFS: Total DAI in each DL assignment of one CG is to indicate the total codebook size in the current </a:t>
            </a:r>
            <a:r>
              <a:rPr lang="en-US" altLang="zh-CN" dirty="0" err="1" smtClean="0"/>
              <a:t>subframe</a:t>
            </a:r>
            <a:r>
              <a:rPr lang="en-US" altLang="zh-CN" dirty="0" smtClean="0"/>
              <a:t> for the corresponding FDD PUCCH CG, up to present </a:t>
            </a:r>
            <a:r>
              <a:rPr lang="en-US" altLang="zh-CN" dirty="0" err="1" smtClean="0"/>
              <a:t>subframe</a:t>
            </a:r>
            <a:r>
              <a:rPr lang="en-US" altLang="zh-CN" dirty="0" smtClean="0"/>
              <a:t> within a bundling window for corresponding TDD PUCCH CG .</a:t>
            </a:r>
            <a:endParaRPr lang="zh-CN" altLang="zh-CN" dirty="0" smtClean="0"/>
          </a:p>
          <a:p>
            <a:pPr lvl="4"/>
            <a:r>
              <a:rPr lang="en-US" altLang="zh-CN" dirty="0" smtClean="0"/>
              <a:t>FFS:UL DAI in UL grant is  used to indicate the total codebook size within bundling window(Keep the same function in Rel-12);UL grant with UL DAI can be triggered by </a:t>
            </a:r>
            <a:r>
              <a:rPr lang="en-US" altLang="zh-CN" dirty="0" err="1" smtClean="0"/>
              <a:t>eNB</a:t>
            </a:r>
            <a:r>
              <a:rPr lang="en-US" altLang="zh-CN" dirty="0" smtClean="0"/>
              <a:t> if  it is deemed necessary to further ensure the common understand between UE and </a:t>
            </a:r>
            <a:r>
              <a:rPr lang="en-US" altLang="zh-CN" dirty="0" err="1" smtClean="0"/>
              <a:t>eNB</a:t>
            </a:r>
            <a:r>
              <a:rPr lang="en-US" altLang="zh-CN" dirty="0" smtClean="0"/>
              <a:t> on the total codebook size </a:t>
            </a:r>
            <a:endParaRPr lang="zh-CN" altLang="zh-CN" dirty="0" smtClean="0"/>
          </a:p>
          <a:p>
            <a:pPr lvl="4"/>
            <a:r>
              <a:rPr lang="en-US" altLang="zh-CN" dirty="0" smtClean="0"/>
              <a:t>FFS: Granularity of codebook</a:t>
            </a:r>
            <a:endParaRPr lang="zh-CN" altLang="zh-CN" dirty="0" smtClean="0"/>
          </a:p>
          <a:p>
            <a:pPr lvl="2"/>
            <a:r>
              <a:rPr lang="en-US" altLang="zh-CN" dirty="0" smtClean="0"/>
              <a:t>Solution (b):</a:t>
            </a:r>
            <a:endParaRPr lang="zh-CN" altLang="zh-CN" dirty="0" smtClean="0"/>
          </a:p>
          <a:p>
            <a:pPr lvl="3"/>
            <a:r>
              <a:rPr lang="en-US" altLang="zh-CN" dirty="0" smtClean="0"/>
              <a:t>An </a:t>
            </a:r>
            <a:r>
              <a:rPr lang="en-US" altLang="zh-CN" dirty="0" err="1" smtClean="0"/>
              <a:t>eCA</a:t>
            </a:r>
            <a:r>
              <a:rPr lang="en-US" altLang="zh-CN" dirty="0" smtClean="0"/>
              <a:t> UE determines HARQ-ACK codebook size according to the number of configured CCs (i.e. as in Rel-12)</a:t>
            </a:r>
            <a:endParaRPr lang="zh-CN" altLang="zh-CN" dirty="0" smtClean="0"/>
          </a:p>
          <a:p>
            <a:pPr lvl="4"/>
            <a:r>
              <a:rPr lang="en-US" altLang="zh-CN" dirty="0" smtClean="0"/>
              <a:t>Fallback to PUCCH format 1a/b is supported as in Rel-12</a:t>
            </a:r>
            <a:endParaRPr lang="zh-CN" altLang="zh-CN" dirty="0" smtClean="0"/>
          </a:p>
          <a:p>
            <a:pPr lvl="2"/>
            <a:r>
              <a:rPr lang="en-US" altLang="zh-CN" dirty="0" smtClean="0"/>
              <a:t>No additional spec impact is needed specifically for solution (b)</a:t>
            </a:r>
            <a:endParaRPr lang="zh-CN" altLang="zh-CN" dirty="0" smtClean="0"/>
          </a:p>
          <a:p>
            <a:pPr lvl="2"/>
            <a:r>
              <a:rPr lang="en-US" altLang="zh-CN" dirty="0" smtClean="0"/>
              <a:t>Both solution (a) and solution (b) are mandatory feature as UE capability from RAN1 recommendation point of views for UEs supporting more than 5 CCs</a:t>
            </a:r>
            <a:endParaRPr lang="zh-CN" alt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내용 개체 틀 2"/>
          <p:cNvSpPr>
            <a:spLocks noGrp="1"/>
          </p:cNvSpPr>
          <p:nvPr>
            <p:ph idx="1"/>
          </p:nvPr>
        </p:nvSpPr>
        <p:spPr>
          <a:xfrm>
            <a:off x="468313" y="1500188"/>
            <a:ext cx="8280151" cy="3152948"/>
          </a:xfrm>
        </p:spPr>
        <p:txBody>
          <a:bodyPr>
            <a:normAutofit fontScale="85000" lnSpcReduction="20000"/>
          </a:bodyPr>
          <a:lstStyle/>
          <a:p>
            <a:pPr marL="742950" lvl="2" indent="-342900"/>
            <a:r>
              <a:rPr lang="en-GB" altLang="zh-CN" dirty="0" smtClean="0"/>
              <a:t>The Counter DAI consists of 3 bits</a:t>
            </a:r>
          </a:p>
          <a:p>
            <a:pPr marL="742950" lvl="2" indent="-342900"/>
            <a:r>
              <a:rPr lang="en-GB" altLang="zh-CN" dirty="0"/>
              <a:t>T</a:t>
            </a:r>
            <a:r>
              <a:rPr lang="en-GB" altLang="zh-CN" dirty="0" smtClean="0"/>
              <a:t>he </a:t>
            </a:r>
            <a:r>
              <a:rPr lang="en-GB" altLang="zh-CN" dirty="0"/>
              <a:t>C</a:t>
            </a:r>
            <a:r>
              <a:rPr lang="en-GB" altLang="zh-CN" dirty="0" smtClean="0"/>
              <a:t>ounter DAI denotes the number of serving cells/</a:t>
            </a:r>
            <a:r>
              <a:rPr lang="en-GB" altLang="zh-CN" dirty="0" err="1" smtClean="0"/>
              <a:t>subframes</a:t>
            </a:r>
            <a:r>
              <a:rPr lang="en-GB" altLang="zh-CN" dirty="0" smtClean="0"/>
              <a:t> with PDSCH transmission and with PDCCH/EPDCCH indicating DL SPS release</a:t>
            </a:r>
          </a:p>
          <a:p>
            <a:pPr marL="742950" lvl="2" indent="-342900"/>
            <a:r>
              <a:rPr lang="en-GB" altLang="zh-CN" dirty="0"/>
              <a:t>If spatial bundling </a:t>
            </a:r>
            <a:r>
              <a:rPr lang="en-GB" altLang="zh-CN" dirty="0" smtClean="0"/>
              <a:t>is </a:t>
            </a:r>
            <a:r>
              <a:rPr lang="en-GB" altLang="zh-CN" dirty="0"/>
              <a:t>configured, </a:t>
            </a:r>
            <a:r>
              <a:rPr lang="en-GB" altLang="zh-CN" dirty="0" smtClean="0"/>
              <a:t>1 </a:t>
            </a:r>
            <a:r>
              <a:rPr lang="en-GB" altLang="zh-CN" dirty="0"/>
              <a:t>HARQ-ACK </a:t>
            </a:r>
            <a:r>
              <a:rPr lang="en-GB" altLang="zh-CN" dirty="0" smtClean="0"/>
              <a:t>bit is </a:t>
            </a:r>
            <a:r>
              <a:rPr lang="en-GB" altLang="zh-CN" dirty="0"/>
              <a:t>reported per </a:t>
            </a:r>
            <a:r>
              <a:rPr lang="en-GB" altLang="zh-CN" dirty="0" smtClean="0"/>
              <a:t>serving </a:t>
            </a:r>
            <a:r>
              <a:rPr lang="en-GB" altLang="zh-CN" dirty="0"/>
              <a:t>cell regardless of transmission mode </a:t>
            </a:r>
          </a:p>
          <a:p>
            <a:pPr marL="742950" lvl="2" indent="-342900"/>
            <a:r>
              <a:rPr lang="en-US" altLang="zh-CN" dirty="0" smtClean="0"/>
              <a:t>If </a:t>
            </a:r>
            <a:r>
              <a:rPr lang="en-US" altLang="zh-CN" dirty="0"/>
              <a:t>spatial bundling is not configured, 2 HARQ-ACK bits are reported per </a:t>
            </a:r>
            <a:r>
              <a:rPr lang="en-US" altLang="zh-CN" dirty="0" smtClean="0"/>
              <a:t>serving </a:t>
            </a:r>
            <a:r>
              <a:rPr lang="en-US" altLang="zh-CN" dirty="0"/>
              <a:t>cell regardless of transmission mode </a:t>
            </a:r>
            <a:endParaRPr lang="en-US" altLang="zh-CN" dirty="0" smtClean="0"/>
          </a:p>
          <a:p>
            <a:pPr marL="742950" lvl="2" indent="-342900"/>
            <a:r>
              <a:rPr lang="en-US" altLang="zh-CN" dirty="0" smtClean="0"/>
              <a:t>The DAI counting increment is determined by the total number of serving cells/</a:t>
            </a:r>
            <a:r>
              <a:rPr lang="en-US" altLang="zh-CN" dirty="0" err="1" smtClean="0"/>
              <a:t>subframes</a:t>
            </a:r>
            <a:r>
              <a:rPr lang="en-US" altLang="zh-CN" dirty="0" smtClean="0"/>
              <a:t> as follows (where N is an integer {0,1,2,3…….}  and the initial value of the DAI counter for the first serving cell is equal to the counting increment) :-</a:t>
            </a:r>
            <a:endParaRPr lang="en-GB" altLang="zh-CN" i="1" dirty="0" smtClean="0"/>
          </a:p>
          <a:p>
            <a:pPr marL="342900" lvl="1" indent="-342900">
              <a:buNone/>
            </a:pPr>
            <a:endParaRPr lang="en-GB" altLang="zh-CN" dirty="0" smtClean="0"/>
          </a:p>
          <a:p>
            <a:pPr lvl="0"/>
            <a:endParaRPr lang="en-US" altLang="zh-CN" b="1" dirty="0" smtClean="0"/>
          </a:p>
          <a:p>
            <a:pPr lvl="0"/>
            <a:endParaRPr lang="en-US" altLang="zh-CN" sz="4000" b="1" dirty="0" smtClean="0">
              <a:ea typeface="ＭＳ Ｐゴシック" charset="-128"/>
            </a:endParaRPr>
          </a:p>
          <a:p>
            <a:pPr>
              <a:buNone/>
            </a:pPr>
            <a:endParaRPr lang="en-US" altLang="zh-CN" sz="2200" b="1" dirty="0" smtClean="0">
              <a:ea typeface="ＭＳ Ｐゴシック" charset="-128"/>
            </a:endParaRPr>
          </a:p>
          <a:p>
            <a:pPr lvl="2">
              <a:buNone/>
            </a:pPr>
            <a:endParaRPr lang="en-US" altLang="zh-CN" sz="2200" b="1" dirty="0" smtClean="0">
              <a:ea typeface="ＭＳ Ｐゴシック" charset="-128"/>
            </a:endParaRPr>
          </a:p>
          <a:p>
            <a:pPr lvl="2">
              <a:buNone/>
            </a:pPr>
            <a:endParaRPr lang="en-US" altLang="zh-CN" sz="2200" b="1" dirty="0" smtClean="0">
              <a:ea typeface="ＭＳ Ｐゴシック" charset="-128"/>
            </a:endParaRPr>
          </a:p>
          <a:p>
            <a:pPr lvl="1">
              <a:buNone/>
            </a:pPr>
            <a:endParaRPr lang="en-US" altLang="zh-CN" sz="2000" b="1" dirty="0" smtClean="0">
              <a:ea typeface="ＭＳ Ｐゴシック" charset="-128"/>
            </a:endParaRPr>
          </a:p>
        </p:txBody>
      </p:sp>
      <p:sp>
        <p:nvSpPr>
          <p:cNvPr id="4099" name="サブタイトル 2"/>
          <p:cNvSpPr txBox="1">
            <a:spLocks/>
          </p:cNvSpPr>
          <p:nvPr/>
        </p:nvSpPr>
        <p:spPr bwMode="auto">
          <a:xfrm>
            <a:off x="1357313" y="500063"/>
            <a:ext cx="6400800" cy="642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ctr">
              <a:spcBef>
                <a:spcPct val="20000"/>
              </a:spcBef>
            </a:pPr>
            <a:r>
              <a:rPr lang="en-GB" altLang="zh-CN" sz="3600" b="1" dirty="0" smtClean="0"/>
              <a:t>Proposal</a:t>
            </a:r>
            <a:endParaRPr lang="ja-JP" altLang="en-US" sz="3600" b="1" dirty="0">
              <a:latin typeface="Calibri" pitchFamily="34" charset="0"/>
              <a:ea typeface="ＭＳ Ｐゴシック" charset="-128"/>
            </a:endParaRP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88679565"/>
              </p:ext>
            </p:extLst>
          </p:nvPr>
        </p:nvGraphicFramePr>
        <p:xfrm>
          <a:off x="1357313" y="4653136"/>
          <a:ext cx="6743078" cy="172819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371539"/>
                <a:gridCol w="3371539"/>
              </a:tblGrid>
              <a:tr h="34563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Counting increment</a:t>
                      </a:r>
                      <a:endParaRPr lang="en-GB" sz="2400" dirty="0">
                        <a:effectLst/>
                        <a:latin typeface="Times New Roman"/>
                        <a:ea typeface="MS Gothic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Total</a:t>
                      </a:r>
                      <a:r>
                        <a:rPr lang="en-US" sz="2000" baseline="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 serving cells/</a:t>
                      </a:r>
                      <a:r>
                        <a:rPr lang="en-US" sz="2000" baseline="0" dirty="0" err="1" smtClean="0">
                          <a:effectLst/>
                          <a:latin typeface="+mn-lt"/>
                          <a:ea typeface="+mn-ea"/>
                          <a:cs typeface="+mn-cs"/>
                        </a:rPr>
                        <a:t>subframes</a:t>
                      </a:r>
                      <a:endParaRPr lang="en-GB" sz="2400" dirty="0">
                        <a:effectLst/>
                        <a:latin typeface="Times New Roman"/>
                        <a:ea typeface="MS Gothic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4563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1</a:t>
                      </a:r>
                      <a:endParaRPr lang="en-GB" sz="2400">
                        <a:effectLst/>
                        <a:latin typeface="Times New Roman"/>
                        <a:ea typeface="MS Gothic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1+4N</a:t>
                      </a:r>
                      <a:endParaRPr lang="en-GB" sz="2400">
                        <a:effectLst/>
                        <a:latin typeface="Times New Roman"/>
                        <a:ea typeface="MS Gothic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4563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3</a:t>
                      </a:r>
                      <a:endParaRPr lang="en-GB" sz="2400">
                        <a:effectLst/>
                        <a:latin typeface="Times New Roman"/>
                        <a:ea typeface="MS Gothic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2+4N</a:t>
                      </a:r>
                      <a:endParaRPr lang="en-GB" sz="2400">
                        <a:effectLst/>
                        <a:latin typeface="Times New Roman"/>
                        <a:ea typeface="MS Gothic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4563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5</a:t>
                      </a:r>
                      <a:endParaRPr lang="en-GB" sz="2400" dirty="0">
                        <a:effectLst/>
                        <a:latin typeface="Times New Roman"/>
                        <a:ea typeface="MS Gothic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3+4N</a:t>
                      </a:r>
                      <a:endParaRPr lang="en-GB" sz="2400" dirty="0">
                        <a:effectLst/>
                        <a:latin typeface="Times New Roman"/>
                        <a:ea typeface="MS Gothic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4563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7</a:t>
                      </a:r>
                      <a:endParaRPr lang="en-GB" sz="2400">
                        <a:effectLst/>
                        <a:latin typeface="Times New Roman"/>
                        <a:ea typeface="MS Gothic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4+4N</a:t>
                      </a:r>
                      <a:endParaRPr lang="en-GB" sz="2400" dirty="0">
                        <a:effectLst/>
                        <a:latin typeface="Times New Roman"/>
                        <a:ea typeface="MS Gothic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1656</TotalTime>
  <Words>423</Words>
  <Application>Microsoft Office PowerPoint</Application>
  <PresentationFormat>On-screen Show (4:3)</PresentationFormat>
  <Paragraphs>45</Paragraphs>
  <Slides>3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主题</vt:lpstr>
      <vt:lpstr>PowerPoint Presentation</vt:lpstr>
      <vt:lpstr>Background</vt:lpstr>
      <vt:lpstr>PowerPoint Presentation</vt:lpstr>
    </vt:vector>
  </TitlesOfParts>
  <Company>Huawei Technologies Co.,Ltd.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Lyu Yongxia</dc:creator>
  <cp:lastModifiedBy>t.moulsley</cp:lastModifiedBy>
  <cp:revision>53</cp:revision>
  <dcterms:created xsi:type="dcterms:W3CDTF">2015-08-26T11:49:52Z</dcterms:created>
  <dcterms:modified xsi:type="dcterms:W3CDTF">2015-11-18T22:50:01Z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_ms_pID_72543">
    <vt:lpwstr>(3)bgRmrc3BEkQZ6Ycb4uJOpJ7/OArzv8SC2UeSO87iZ6gIJaGjyHBeWzDWmPQmIjNCsjRnFliC
Gc7jbGVM07FiJ8N/82UfEtGOFOnONaUcLH84Hnas9v9dcTXgZTGquXyYcj7YGY4Rq92SNKaC
CHmOIwxKWFUHLEIkTQNXf564NAIptHNme1mUhk/SQGyuQ3ab9PzIZS5/ygsil2mAJ9L7BMbV
vp7fQLzOrNCnITDSaZ</vt:lpwstr>
  </property>
  <property fmtid="{D5CDD505-2E9C-101B-9397-08002B2CF9AE}" pid="3" name="_new_ms_pID_725431">
    <vt:lpwstr>dzPkL/h2J6eOFyrnUexplOWmBOv4v1B97gqZx+o2h+7RaNMZFTxWEi
k+lEn0WwPynceXhhMUFLWSsS0+LhAVUQoEvgtBLVB6NxnKb2qZLI8bRABFg2Ie7Yt5znJQSY
J12lSrdxSfxH0TTManSIKPClDs0z1BdAhcHKmPh2gyHJkuMa1TgrP2J7ir2dHZV/S1uSnvkK
gIHnMVZ/JO5QyfYxRMzR4GT3JxuuU6xk9Ri/</vt:lpwstr>
  </property>
  <property fmtid="{D5CDD505-2E9C-101B-9397-08002B2CF9AE}" pid="4" name="_new_ms_pID_725432">
    <vt:lpwstr>blmJKMvmWJRa8ZxKfyWm7HciqO12pcfUo1TW
mdzUSG9rc57ZTpAkfK3YshYuJH1ks3yYR2G4jdKeyZcJsP/ZwzKMqn1p7WpZStsidILycnCE
feY35BS1HVnUGHQljKotJDOnZI2R72TBC/Phn9//ihlxuoYaCQDAUjQRBWITzV21WXyQYNeH
6sAb1kWBlGyRg0QZ3kU24iqyYQlsMe04tT8=</vt:lpwstr>
  </property>
  <property fmtid="{D5CDD505-2E9C-101B-9397-08002B2CF9AE}" pid="5" name="sflag">
    <vt:lpwstr>1447745204</vt:lpwstr>
  </property>
</Properties>
</file>