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 varScale="1">
        <p:scale>
          <a:sx n="74" d="100"/>
          <a:sy n="74" d="100"/>
        </p:scale>
        <p:origin x="17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RRC Parameter for </a:t>
            </a:r>
            <a:r>
              <a:rPr lang="en-US" dirty="0" err="1"/>
              <a:t>eMTC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[Ericsson, Sierra Wireless, IDC, …]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R1-157707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on </a:t>
            </a:r>
            <a:r>
              <a:rPr lang="en-GB" dirty="0" err="1" smtClean="0"/>
              <a:t>Y</a:t>
            </a:r>
            <a:r>
              <a:rPr lang="en-GB" baseline="-25000" dirty="0" err="1" smtClean="0"/>
              <a:t>ch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25000" lnSpcReduction="20000"/>
          </a:bodyPr>
          <a:lstStyle/>
          <a:p>
            <a:pPr marL="0" lvl="0" indent="0">
              <a:buNone/>
            </a:pPr>
            <a:r>
              <a:rPr lang="en-GB" sz="8000" dirty="0" smtClean="0"/>
              <a:t>In Tuesday morning’s session, the following was agreed:</a:t>
            </a:r>
          </a:p>
          <a:p>
            <a:pPr marL="0" lvl="0" indent="0">
              <a:buNone/>
            </a:pPr>
            <a:endParaRPr lang="en-GB" dirty="0" smtClean="0"/>
          </a:p>
          <a:p>
            <a:pPr lvl="0"/>
            <a:r>
              <a:rPr lang="en-GB" sz="6200" dirty="0" smtClean="0"/>
              <a:t>Agreement</a:t>
            </a:r>
            <a:r>
              <a:rPr lang="en-GB" sz="6200" dirty="0"/>
              <a:t>:</a:t>
            </a:r>
          </a:p>
          <a:p>
            <a:pPr lvl="1"/>
            <a:r>
              <a:rPr lang="en-GB" sz="6200" dirty="0"/>
              <a:t>X = </a:t>
            </a:r>
            <a:r>
              <a:rPr lang="en-GB" sz="6200" dirty="0" err="1"/>
              <a:t>Y</a:t>
            </a:r>
            <a:r>
              <a:rPr lang="en-GB" sz="6200" baseline="-25000" dirty="0" err="1"/>
              <a:t>ch</a:t>
            </a:r>
            <a:endParaRPr lang="en-GB" sz="6200" dirty="0"/>
          </a:p>
          <a:p>
            <a:pPr lvl="2"/>
            <a:r>
              <a:rPr lang="en-GB" sz="6200" dirty="0"/>
              <a:t>Note that there is no higher layer signalling for X</a:t>
            </a:r>
          </a:p>
          <a:p>
            <a:pPr lvl="2"/>
            <a:r>
              <a:rPr lang="en-US" sz="6200" dirty="0"/>
              <a:t>The number of bits for configuring </a:t>
            </a:r>
            <a:r>
              <a:rPr lang="en-US" sz="6200" dirty="0" err="1"/>
              <a:t>Y</a:t>
            </a:r>
            <a:r>
              <a:rPr lang="en-US" sz="6200" baseline="-25000" dirty="0" err="1"/>
              <a:t>ch</a:t>
            </a:r>
            <a:r>
              <a:rPr lang="en-US" sz="6200" dirty="0"/>
              <a:t> is 2, and the possible values are CE mode dependent</a:t>
            </a:r>
            <a:endParaRPr lang="en-GB" sz="6200" dirty="0"/>
          </a:p>
          <a:p>
            <a:pPr lvl="2"/>
            <a:r>
              <a:rPr lang="en-GB" sz="6200" dirty="0"/>
              <a:t>Note: </a:t>
            </a:r>
            <a:r>
              <a:rPr lang="en-GB" sz="6200" dirty="0" err="1"/>
              <a:t>Y</a:t>
            </a:r>
            <a:r>
              <a:rPr lang="en-GB" sz="6200" baseline="-25000" dirty="0" err="1"/>
              <a:t>ch</a:t>
            </a:r>
            <a:r>
              <a:rPr lang="en-GB" sz="6200" dirty="0"/>
              <a:t> is applicable to the case when hopping is enabled and the case when hopping is disabled</a:t>
            </a:r>
          </a:p>
          <a:p>
            <a:pPr lvl="2"/>
            <a:r>
              <a:rPr lang="en-GB" sz="6200" dirty="0">
                <a:solidFill>
                  <a:srgbClr val="FF0000"/>
                </a:solidFill>
              </a:rPr>
              <a:t>FFS the values of </a:t>
            </a:r>
            <a:r>
              <a:rPr lang="en-GB" sz="6200" dirty="0" err="1">
                <a:solidFill>
                  <a:srgbClr val="FF0000"/>
                </a:solidFill>
              </a:rPr>
              <a:t>Y</a:t>
            </a:r>
            <a:r>
              <a:rPr lang="en-GB" sz="6200" baseline="-25000" dirty="0" err="1">
                <a:solidFill>
                  <a:srgbClr val="FF0000"/>
                </a:solidFill>
              </a:rPr>
              <a:t>ch</a:t>
            </a:r>
            <a:r>
              <a:rPr lang="en-GB" sz="6200" dirty="0">
                <a:solidFill>
                  <a:srgbClr val="FF0000"/>
                </a:solidFill>
              </a:rPr>
              <a:t>, e.g.,:</a:t>
            </a:r>
          </a:p>
          <a:p>
            <a:pPr lvl="3"/>
            <a:r>
              <a:rPr lang="en-US" sz="6200" dirty="0">
                <a:solidFill>
                  <a:srgbClr val="FF0000"/>
                </a:solidFill>
              </a:rPr>
              <a:t>CE mode A:</a:t>
            </a:r>
            <a:endParaRPr lang="en-GB" sz="6200" dirty="0">
              <a:solidFill>
                <a:srgbClr val="FF0000"/>
              </a:solidFill>
            </a:endParaRPr>
          </a:p>
          <a:p>
            <a:pPr lvl="4"/>
            <a:r>
              <a:rPr lang="en-US" sz="6200" dirty="0">
                <a:solidFill>
                  <a:srgbClr val="FF0000"/>
                </a:solidFill>
              </a:rPr>
              <a:t>FDD: </a:t>
            </a:r>
            <a:r>
              <a:rPr lang="en-US" sz="6200" dirty="0" err="1">
                <a:solidFill>
                  <a:srgbClr val="FF0000"/>
                </a:solidFill>
              </a:rPr>
              <a:t>Y</a:t>
            </a:r>
            <a:r>
              <a:rPr lang="en-US" sz="6200" baseline="-25000" dirty="0" err="1">
                <a:solidFill>
                  <a:srgbClr val="FF0000"/>
                </a:solidFill>
              </a:rPr>
              <a:t>ch</a:t>
            </a:r>
            <a:r>
              <a:rPr lang="en-US" sz="6200" dirty="0">
                <a:solidFill>
                  <a:srgbClr val="FF0000"/>
                </a:solidFill>
              </a:rPr>
              <a:t> = {1, 2, 4, 8}</a:t>
            </a:r>
            <a:endParaRPr lang="en-GB" sz="6200" dirty="0">
              <a:solidFill>
                <a:srgbClr val="FF0000"/>
              </a:solidFill>
            </a:endParaRPr>
          </a:p>
          <a:p>
            <a:pPr lvl="4"/>
            <a:r>
              <a:rPr lang="en-US" sz="6200" dirty="0">
                <a:solidFill>
                  <a:srgbClr val="FF0000"/>
                </a:solidFill>
              </a:rPr>
              <a:t>TDD: </a:t>
            </a:r>
            <a:r>
              <a:rPr lang="en-US" sz="6200" dirty="0" err="1">
                <a:solidFill>
                  <a:srgbClr val="FF0000"/>
                </a:solidFill>
              </a:rPr>
              <a:t>Y</a:t>
            </a:r>
            <a:r>
              <a:rPr lang="en-US" sz="6200" baseline="-25000" dirty="0" err="1">
                <a:solidFill>
                  <a:srgbClr val="FF0000"/>
                </a:solidFill>
              </a:rPr>
              <a:t>ch</a:t>
            </a:r>
            <a:r>
              <a:rPr lang="en-US" sz="6200" dirty="0">
                <a:solidFill>
                  <a:srgbClr val="FF0000"/>
                </a:solidFill>
              </a:rPr>
              <a:t> = {1, 5, 10, reserved}</a:t>
            </a:r>
            <a:endParaRPr lang="en-GB" sz="6200" dirty="0">
              <a:solidFill>
                <a:srgbClr val="FF0000"/>
              </a:solidFill>
            </a:endParaRPr>
          </a:p>
          <a:p>
            <a:pPr lvl="3"/>
            <a:r>
              <a:rPr lang="en-US" sz="6200" dirty="0">
                <a:solidFill>
                  <a:srgbClr val="FF0000"/>
                </a:solidFill>
              </a:rPr>
              <a:t>CE mode B: </a:t>
            </a:r>
            <a:endParaRPr lang="en-GB" sz="6200" dirty="0">
              <a:solidFill>
                <a:srgbClr val="FF0000"/>
              </a:solidFill>
            </a:endParaRPr>
          </a:p>
          <a:p>
            <a:pPr lvl="4"/>
            <a:r>
              <a:rPr lang="en-US" sz="6200" dirty="0" err="1">
                <a:solidFill>
                  <a:srgbClr val="FF0000"/>
                </a:solidFill>
              </a:rPr>
              <a:t>Y</a:t>
            </a:r>
            <a:r>
              <a:rPr lang="en-US" sz="6200" baseline="-25000" dirty="0" err="1">
                <a:solidFill>
                  <a:srgbClr val="FF0000"/>
                </a:solidFill>
              </a:rPr>
              <a:t>ch</a:t>
            </a:r>
            <a:r>
              <a:rPr lang="en-US" sz="6200" dirty="0">
                <a:solidFill>
                  <a:srgbClr val="FF0000"/>
                </a:solidFill>
              </a:rPr>
              <a:t> = {2, 4, 8 16}</a:t>
            </a:r>
            <a:endParaRPr lang="en-GB" sz="6200" dirty="0">
              <a:solidFill>
                <a:srgbClr val="FF0000"/>
              </a:solidFill>
            </a:endParaRPr>
          </a:p>
          <a:p>
            <a:pPr lvl="4"/>
            <a:r>
              <a:rPr lang="en-US" sz="6200" dirty="0" err="1">
                <a:solidFill>
                  <a:srgbClr val="FF0000"/>
                </a:solidFill>
              </a:rPr>
              <a:t>Y</a:t>
            </a:r>
            <a:r>
              <a:rPr lang="en-US" sz="6200" baseline="-25000" dirty="0" err="1">
                <a:solidFill>
                  <a:srgbClr val="FF0000"/>
                </a:solidFill>
              </a:rPr>
              <a:t>ch</a:t>
            </a:r>
            <a:r>
              <a:rPr lang="en-US" sz="6200" dirty="0">
                <a:solidFill>
                  <a:srgbClr val="FF0000"/>
                </a:solidFill>
              </a:rPr>
              <a:t> = {5, 10, 20, reserved}</a:t>
            </a:r>
            <a:endParaRPr lang="en-GB" sz="6200" dirty="0">
              <a:solidFill>
                <a:srgbClr val="FF0000"/>
              </a:solidFill>
            </a:endParaRPr>
          </a:p>
          <a:p>
            <a:endParaRPr lang="en-GB" dirty="0" smtClean="0"/>
          </a:p>
          <a:p>
            <a:pPr marL="0" indent="0">
              <a:buNone/>
            </a:pPr>
            <a:r>
              <a:rPr lang="en-GB" sz="8000" b="1" dirty="0" smtClean="0"/>
              <a:t>Task: agree on value(s) for </a:t>
            </a:r>
            <a:r>
              <a:rPr lang="en-GB" sz="8000" b="1" dirty="0" err="1" smtClean="0"/>
              <a:t>Y</a:t>
            </a:r>
            <a:r>
              <a:rPr lang="en-GB" sz="8000" b="1" baseline="-25000" dirty="0" err="1" smtClean="0"/>
              <a:t>ch</a:t>
            </a:r>
            <a:endParaRPr lang="en-GB" sz="8000" b="1" baseline="-25000" dirty="0"/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</a:t>
            </a:r>
            <a:r>
              <a:rPr lang="en-GB" dirty="0" err="1" smtClean="0"/>
              <a:t>Y</a:t>
            </a:r>
            <a:r>
              <a:rPr lang="en-GB" baseline="-25000" dirty="0" err="1" smtClean="0"/>
              <a:t>ch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 fontScale="92500" lnSpcReduction="20000"/>
          </a:bodyPr>
          <a:lstStyle/>
          <a:p>
            <a:r>
              <a:rPr lang="en-GB" sz="2400" dirty="0" smtClean="0"/>
              <a:t>The value of </a:t>
            </a:r>
            <a:r>
              <a:rPr lang="en-GB" sz="2400" dirty="0" err="1" smtClean="0"/>
              <a:t>Y</a:t>
            </a:r>
            <a:r>
              <a:rPr lang="en-GB" sz="2400" baseline="-25000" dirty="0" err="1" smtClean="0"/>
              <a:t>ch</a:t>
            </a:r>
            <a:r>
              <a:rPr lang="en-GB" sz="2400" dirty="0" smtClean="0"/>
              <a:t> is applicable to all </a:t>
            </a:r>
            <a:r>
              <a:rPr lang="en-GB" sz="2400" dirty="0" err="1" smtClean="0"/>
              <a:t>eMTC</a:t>
            </a:r>
            <a:r>
              <a:rPr lang="en-GB" sz="2400" dirty="0" smtClean="0"/>
              <a:t> channels to which frequency hopping is applicable</a:t>
            </a:r>
          </a:p>
          <a:p>
            <a:r>
              <a:rPr lang="en-GB" sz="2400" dirty="0" err="1"/>
              <a:t>Y</a:t>
            </a:r>
            <a:r>
              <a:rPr lang="en-GB" sz="2400" baseline="-25000" dirty="0" err="1"/>
              <a:t>ch</a:t>
            </a:r>
            <a:r>
              <a:rPr lang="en-GB" sz="2400" dirty="0" smtClean="0"/>
              <a:t> is MTC-SIB signalled using 2 bits for each CE mode. The 2 bits can be used to configure the following values of </a:t>
            </a:r>
            <a:r>
              <a:rPr lang="en-GB" sz="2400" dirty="0" err="1"/>
              <a:t>Y</a:t>
            </a:r>
            <a:r>
              <a:rPr lang="en-GB" sz="2400" baseline="-25000" dirty="0" err="1"/>
              <a:t>ch</a:t>
            </a:r>
            <a:r>
              <a:rPr lang="en-GB" sz="2400" baseline="-25000" dirty="0"/>
              <a:t> </a:t>
            </a:r>
            <a:r>
              <a:rPr lang="en-GB" sz="2400" dirty="0" smtClean="0"/>
              <a:t>: </a:t>
            </a:r>
            <a:endParaRPr lang="en-GB" sz="2400" dirty="0"/>
          </a:p>
          <a:p>
            <a:pPr lvl="1"/>
            <a:r>
              <a:rPr lang="en-US" sz="2400" dirty="0"/>
              <a:t>CE mode </a:t>
            </a:r>
            <a:r>
              <a:rPr lang="en-US" sz="2400" dirty="0" smtClean="0"/>
              <a:t>A and paging:</a:t>
            </a:r>
            <a:endParaRPr lang="en-GB" sz="2400" dirty="0"/>
          </a:p>
          <a:p>
            <a:pPr lvl="2"/>
            <a:r>
              <a:rPr lang="en-US" dirty="0"/>
              <a:t>FDD: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= {1, 2, 4, </a:t>
            </a:r>
            <a:r>
              <a:rPr lang="en-US" dirty="0" smtClean="0"/>
              <a:t>8}</a:t>
            </a:r>
            <a:endParaRPr lang="en-GB" dirty="0"/>
          </a:p>
          <a:p>
            <a:pPr lvl="2"/>
            <a:r>
              <a:rPr lang="en-US" dirty="0"/>
              <a:t>TDD: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= {1, 5, 10, </a:t>
            </a:r>
            <a:r>
              <a:rPr lang="en-US" dirty="0" smtClean="0"/>
              <a:t>20}</a:t>
            </a:r>
            <a:endParaRPr lang="en-GB" dirty="0"/>
          </a:p>
          <a:p>
            <a:pPr lvl="1"/>
            <a:r>
              <a:rPr lang="en-US" sz="2400" dirty="0"/>
              <a:t>CE mode B: </a:t>
            </a:r>
            <a:endParaRPr lang="en-GB" sz="2400" dirty="0"/>
          </a:p>
          <a:p>
            <a:pPr lvl="2"/>
            <a:r>
              <a:rPr lang="en-US" dirty="0" smtClean="0"/>
              <a:t>FDD: </a:t>
            </a:r>
            <a:r>
              <a:rPr lang="en-US" dirty="0" err="1" smtClean="0"/>
              <a:t>Y</a:t>
            </a:r>
            <a:r>
              <a:rPr lang="en-US" baseline="-25000" dirty="0" err="1" smtClean="0"/>
              <a:t>ch</a:t>
            </a:r>
            <a:r>
              <a:rPr lang="en-US" dirty="0" smtClean="0"/>
              <a:t> </a:t>
            </a:r>
            <a:r>
              <a:rPr lang="en-US" dirty="0"/>
              <a:t>= {2, 4, </a:t>
            </a:r>
            <a:r>
              <a:rPr lang="en-US" dirty="0" smtClean="0"/>
              <a:t>8, </a:t>
            </a:r>
            <a:r>
              <a:rPr lang="en-US" dirty="0"/>
              <a:t>16}</a:t>
            </a:r>
            <a:endParaRPr lang="en-GB" dirty="0"/>
          </a:p>
          <a:p>
            <a:pPr lvl="2"/>
            <a:r>
              <a:rPr lang="en-US" dirty="0" smtClean="0"/>
              <a:t>TDD: </a:t>
            </a:r>
            <a:r>
              <a:rPr lang="en-US" dirty="0" err="1" smtClean="0"/>
              <a:t>Y</a:t>
            </a:r>
            <a:r>
              <a:rPr lang="en-US" baseline="-25000" dirty="0" err="1" smtClean="0"/>
              <a:t>ch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{1 ,5, 10, 20}</a:t>
            </a:r>
          </a:p>
          <a:p>
            <a:pPr lvl="1"/>
            <a:r>
              <a:rPr lang="en-US" dirty="0" smtClean="0"/>
              <a:t>For PRACH, RAR, Msg3, Msg4 </a:t>
            </a:r>
          </a:p>
          <a:p>
            <a:pPr lvl="2"/>
            <a:r>
              <a:rPr lang="en-US" dirty="0" smtClean="0"/>
              <a:t>RACH CE levels 0,1 use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r>
              <a:rPr lang="en-US" dirty="0" smtClean="0"/>
              <a:t> for  CE mode A</a:t>
            </a:r>
          </a:p>
          <a:p>
            <a:pPr lvl="2"/>
            <a:r>
              <a:rPr lang="en-US" dirty="0" smtClean="0"/>
              <a:t>RACH CE levels 2,3 use </a:t>
            </a:r>
            <a:r>
              <a:rPr lang="en-GB" dirty="0" err="1"/>
              <a:t>Y</a:t>
            </a:r>
            <a:r>
              <a:rPr lang="en-GB" baseline="-25000" dirty="0" err="1"/>
              <a:t>ch</a:t>
            </a:r>
            <a:r>
              <a:rPr lang="en-US" dirty="0" smtClean="0"/>
              <a:t> for CE mode B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89864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309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Ych RRC Parameter for eMTC</vt:lpstr>
      <vt:lpstr>Background on Ych</vt:lpstr>
      <vt:lpstr>Proposal on Ych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Beale, Martin</cp:lastModifiedBy>
  <cp:revision>119</cp:revision>
  <dcterms:created xsi:type="dcterms:W3CDTF">2006-08-16T00:00:00Z</dcterms:created>
  <dcterms:modified xsi:type="dcterms:W3CDTF">2015-11-18T18:31:40Z</dcterms:modified>
</cp:coreProperties>
</file>