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40" autoAdjust="0"/>
  </p:normalViewPr>
  <p:slideViewPr>
    <p:cSldViewPr>
      <p:cViewPr varScale="1">
        <p:scale>
          <a:sx n="91" d="100"/>
          <a:sy n="91" d="100"/>
        </p:scale>
        <p:origin x="-124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k12330\Documents\NOMA%20gai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k12330\Documents\NOMA%20gai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lineMarker"/>
        <c:ser>
          <c:idx val="0"/>
          <c:order val="0"/>
          <c:tx>
            <c:v>HW-6430</c:v>
          </c:tx>
          <c:spPr>
            <a:ln w="28575">
              <a:noFill/>
            </a:ln>
          </c:spPr>
          <c:xVal>
            <c:numRef>
              <c:f>'SO+gain'!$A$4:$A$9</c:f>
              <c:numCache>
                <c:formatCode>0.0</c:formatCode>
                <c:ptCount val="6"/>
                <c:pt idx="0">
                  <c:v>60</c:v>
                </c:pt>
                <c:pt idx="1">
                  <c:v>80.599999999999994</c:v>
                </c:pt>
                <c:pt idx="2">
                  <c:v>83</c:v>
                </c:pt>
                <c:pt idx="3">
                  <c:v>59</c:v>
                </c:pt>
                <c:pt idx="4">
                  <c:v>80</c:v>
                </c:pt>
                <c:pt idx="5">
                  <c:v>82</c:v>
                </c:pt>
              </c:numCache>
            </c:numRef>
          </c:xVal>
          <c:yVal>
            <c:numRef>
              <c:f>'SO+gain'!$B$4:$B$9</c:f>
              <c:numCache>
                <c:formatCode>0.0</c:formatCode>
                <c:ptCount val="6"/>
                <c:pt idx="0">
                  <c:v>99</c:v>
                </c:pt>
                <c:pt idx="1">
                  <c:v>99</c:v>
                </c:pt>
                <c:pt idx="2">
                  <c:v>98.5</c:v>
                </c:pt>
                <c:pt idx="3">
                  <c:v>99</c:v>
                </c:pt>
                <c:pt idx="4">
                  <c:v>99</c:v>
                </c:pt>
                <c:pt idx="5">
                  <c:v>98.7</c:v>
                </c:pt>
              </c:numCache>
            </c:numRef>
          </c:yVal>
        </c:ser>
        <c:ser>
          <c:idx val="1"/>
          <c:order val="1"/>
          <c:tx>
            <c:v>Ericsson-7212</c:v>
          </c:tx>
          <c:spPr>
            <a:ln w="28575">
              <a:noFill/>
            </a:ln>
          </c:spPr>
          <c:xVal>
            <c:numRef>
              <c:f>'SO+gain'!$A$10:$A$15</c:f>
              <c:numCache>
                <c:formatCode>0.0</c:formatCode>
                <c:ptCount val="6"/>
                <c:pt idx="0">
                  <c:v>62</c:v>
                </c:pt>
                <c:pt idx="1">
                  <c:v>62</c:v>
                </c:pt>
                <c:pt idx="2">
                  <c:v>60</c:v>
                </c:pt>
                <c:pt idx="3">
                  <c:v>59</c:v>
                </c:pt>
                <c:pt idx="4">
                  <c:v>62</c:v>
                </c:pt>
                <c:pt idx="5">
                  <c:v>62</c:v>
                </c:pt>
              </c:numCache>
            </c:numRef>
          </c:xVal>
          <c:yVal>
            <c:numRef>
              <c:f>'SO+gain'!$B$10:$B$15</c:f>
              <c:numCache>
                <c:formatCode>0.0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98</c:v>
                </c:pt>
                <c:pt idx="3">
                  <c:v>98</c:v>
                </c:pt>
                <c:pt idx="4">
                  <c:v>100</c:v>
                </c:pt>
                <c:pt idx="5">
                  <c:v>100</c:v>
                </c:pt>
              </c:numCache>
            </c:numRef>
          </c:yVal>
        </c:ser>
        <c:ser>
          <c:idx val="2"/>
          <c:order val="2"/>
          <c:tx>
            <c:v>MTK-7191</c:v>
          </c:tx>
          <c:spPr>
            <a:ln w="28575">
              <a:noFill/>
            </a:ln>
          </c:spPr>
          <c:xVal>
            <c:numRef>
              <c:f>'SO+gain'!$A$16:$A$17</c:f>
              <c:numCache>
                <c:formatCode>0.0</c:formatCode>
                <c:ptCount val="2"/>
                <c:pt idx="0">
                  <c:v>54.8</c:v>
                </c:pt>
                <c:pt idx="1">
                  <c:v>76.599999999999994</c:v>
                </c:pt>
              </c:numCache>
            </c:numRef>
          </c:xVal>
          <c:yVal>
            <c:numRef>
              <c:f>'SO+gain'!$B$16:$B$17</c:f>
              <c:numCache>
                <c:formatCode>0.0</c:formatCode>
                <c:ptCount val="2"/>
                <c:pt idx="0">
                  <c:v>99.7</c:v>
                </c:pt>
                <c:pt idx="1">
                  <c:v>99.240000000000023</c:v>
                </c:pt>
              </c:numCache>
            </c:numRef>
          </c:yVal>
        </c:ser>
        <c:ser>
          <c:idx val="3"/>
          <c:order val="3"/>
          <c:tx>
            <c:v>Nokia Net-7541</c:v>
          </c:tx>
          <c:spPr>
            <a:ln w="28575">
              <a:noFill/>
            </a:ln>
          </c:spPr>
          <c:xVal>
            <c:numRef>
              <c:f>'SO+gain'!$A$18:$A$23</c:f>
              <c:numCache>
                <c:formatCode>0.0</c:formatCode>
                <c:ptCount val="6"/>
                <c:pt idx="0">
                  <c:v>65.599999999999994</c:v>
                </c:pt>
                <c:pt idx="1">
                  <c:v>64.7</c:v>
                </c:pt>
                <c:pt idx="2">
                  <c:v>65.599999999999994</c:v>
                </c:pt>
                <c:pt idx="3">
                  <c:v>82.1</c:v>
                </c:pt>
                <c:pt idx="4">
                  <c:v>81.2</c:v>
                </c:pt>
                <c:pt idx="5">
                  <c:v>80.8</c:v>
                </c:pt>
              </c:numCache>
            </c:numRef>
          </c:xVal>
          <c:yVal>
            <c:numRef>
              <c:f>'SO+gain'!$B$18:$B$23</c:f>
              <c:numCache>
                <c:formatCode>0.0</c:formatCode>
                <c:ptCount val="6"/>
                <c:pt idx="0">
                  <c:v>99.3</c:v>
                </c:pt>
                <c:pt idx="1">
                  <c:v>99.4</c:v>
                </c:pt>
                <c:pt idx="2">
                  <c:v>99.32</c:v>
                </c:pt>
                <c:pt idx="3">
                  <c:v>97.9</c:v>
                </c:pt>
                <c:pt idx="4">
                  <c:v>98.23</c:v>
                </c:pt>
                <c:pt idx="5">
                  <c:v>98.27</c:v>
                </c:pt>
              </c:numCache>
            </c:numRef>
          </c:yVal>
        </c:ser>
        <c:ser>
          <c:idx val="4"/>
          <c:order val="4"/>
          <c:tx>
            <c:v>LGE-7456</c:v>
          </c:tx>
          <c:spPr>
            <a:ln w="28575">
              <a:noFill/>
            </a:ln>
          </c:spPr>
          <c:xVal>
            <c:numRef>
              <c:f>'SO+gain'!$A$24:$A$26</c:f>
              <c:numCache>
                <c:formatCode>0.0</c:formatCode>
                <c:ptCount val="3"/>
                <c:pt idx="0">
                  <c:v>60</c:v>
                </c:pt>
                <c:pt idx="1">
                  <c:v>82</c:v>
                </c:pt>
                <c:pt idx="2">
                  <c:v>89</c:v>
                </c:pt>
              </c:numCache>
            </c:numRef>
          </c:xVal>
          <c:yVal>
            <c:numRef>
              <c:f>'SO+gain'!$B$24:$B$26</c:f>
              <c:numCache>
                <c:formatCode>0.0</c:formatCode>
                <c:ptCount val="3"/>
                <c:pt idx="0">
                  <c:v>95.8</c:v>
                </c:pt>
                <c:pt idx="1">
                  <c:v>95.2</c:v>
                </c:pt>
                <c:pt idx="2">
                  <c:v>90.3</c:v>
                </c:pt>
              </c:numCache>
            </c:numRef>
          </c:yVal>
        </c:ser>
        <c:ser>
          <c:idx val="5"/>
          <c:order val="5"/>
          <c:tx>
            <c:v>ZTE-6630</c:v>
          </c:tx>
          <c:spPr>
            <a:ln w="28575">
              <a:noFill/>
            </a:ln>
          </c:spPr>
          <c:xVal>
            <c:numRef>
              <c:f>'SO+gain'!$A$27:$A$28</c:f>
              <c:numCache>
                <c:formatCode>0.0</c:formatCode>
                <c:ptCount val="2"/>
                <c:pt idx="0">
                  <c:v>70.84</c:v>
                </c:pt>
                <c:pt idx="1">
                  <c:v>85.2</c:v>
                </c:pt>
              </c:numCache>
            </c:numRef>
          </c:xVal>
          <c:yVal>
            <c:numRef>
              <c:f>'SO+gain'!$B$27:$B$28</c:f>
              <c:numCache>
                <c:formatCode>0.0</c:formatCode>
                <c:ptCount val="2"/>
                <c:pt idx="0">
                  <c:v>98.7</c:v>
                </c:pt>
                <c:pt idx="1">
                  <c:v>93.82</c:v>
                </c:pt>
              </c:numCache>
            </c:numRef>
          </c:yVal>
        </c:ser>
        <c:ser>
          <c:idx val="6"/>
          <c:order val="6"/>
          <c:tx>
            <c:v>CATT-6599</c:v>
          </c:tx>
          <c:spPr>
            <a:ln w="28575">
              <a:noFill/>
            </a:ln>
          </c:spPr>
          <c:xVal>
            <c:numRef>
              <c:f>'SO+gain'!$A$29:$A$30</c:f>
              <c:numCache>
                <c:formatCode>0.0</c:formatCode>
                <c:ptCount val="2"/>
                <c:pt idx="0">
                  <c:v>69.069999999999993</c:v>
                </c:pt>
                <c:pt idx="1">
                  <c:v>53.71</c:v>
                </c:pt>
              </c:numCache>
            </c:numRef>
          </c:xVal>
          <c:yVal>
            <c:numRef>
              <c:f>'SO+gain'!$B$29:$B$30</c:f>
              <c:numCache>
                <c:formatCode>0.0</c:formatCode>
                <c:ptCount val="2"/>
                <c:pt idx="0">
                  <c:v>98.36999999999999</c:v>
                </c:pt>
                <c:pt idx="1">
                  <c:v>97.940000000000026</c:v>
                </c:pt>
              </c:numCache>
            </c:numRef>
          </c:yVal>
        </c:ser>
        <c:ser>
          <c:idx val="7"/>
          <c:order val="7"/>
          <c:tx>
            <c:v>ALU-6719</c:v>
          </c:tx>
          <c:spPr>
            <a:ln w="28575">
              <a:noFill/>
            </a:ln>
          </c:spPr>
          <c:xVal>
            <c:numRef>
              <c:f>'SO+gain'!$A$31:$A$34</c:f>
              <c:numCache>
                <c:formatCode>0.0</c:formatCode>
                <c:ptCount val="4"/>
                <c:pt idx="0">
                  <c:v>74.39</c:v>
                </c:pt>
                <c:pt idx="1">
                  <c:v>74.430000000000007</c:v>
                </c:pt>
                <c:pt idx="2">
                  <c:v>80.849999999999994</c:v>
                </c:pt>
                <c:pt idx="3">
                  <c:v>80.97</c:v>
                </c:pt>
              </c:numCache>
            </c:numRef>
          </c:xVal>
          <c:yVal>
            <c:numRef>
              <c:f>'SO+gain'!$B$31:$B$34</c:f>
              <c:numCache>
                <c:formatCode>0.0</c:formatCode>
                <c:ptCount val="4"/>
                <c:pt idx="0">
                  <c:v>98.76</c:v>
                </c:pt>
                <c:pt idx="1">
                  <c:v>98.75</c:v>
                </c:pt>
                <c:pt idx="2">
                  <c:v>98.54</c:v>
                </c:pt>
                <c:pt idx="3">
                  <c:v>98.53</c:v>
                </c:pt>
              </c:numCache>
            </c:numRef>
          </c:yVal>
        </c:ser>
        <c:axId val="108013440"/>
        <c:axId val="108014976"/>
      </c:scatterChart>
      <c:valAx>
        <c:axId val="108013440"/>
        <c:scaling>
          <c:orientation val="minMax"/>
          <c:max val="95"/>
          <c:min val="40"/>
        </c:scaling>
        <c:axPos val="b"/>
        <c:majorGridlines/>
        <c:minorGridlines/>
        <c:numFmt formatCode="0.0" sourceLinked="1"/>
        <c:tickLblPos val="nextTo"/>
        <c:crossAx val="108014976"/>
        <c:crosses val="autoZero"/>
        <c:crossBetween val="midCat"/>
        <c:majorUnit val="5"/>
      </c:valAx>
      <c:valAx>
        <c:axId val="108014976"/>
        <c:scaling>
          <c:orientation val="minMax"/>
          <c:max val="100"/>
          <c:min val="70"/>
        </c:scaling>
        <c:axPos val="l"/>
        <c:majorGridlines/>
        <c:minorGridlines/>
        <c:numFmt formatCode="0.0" sourceLinked="1"/>
        <c:tickLblPos val="nextTo"/>
        <c:crossAx val="108013440"/>
        <c:crosses val="autoZero"/>
        <c:crossBetween val="midCat"/>
        <c:majorUnit val="5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scatterChart>
        <c:scatterStyle val="lineMarker"/>
        <c:ser>
          <c:idx val="0"/>
          <c:order val="0"/>
          <c:tx>
            <c:v>HW-6430</c:v>
          </c:tx>
          <c:spPr>
            <a:ln w="28575">
              <a:noFill/>
            </a:ln>
          </c:spPr>
          <c:xVal>
            <c:numRef>
              <c:f>'SO+gain'!$A$40:$A$45</c:f>
              <c:numCache>
                <c:formatCode>0.0</c:formatCode>
                <c:ptCount val="6"/>
                <c:pt idx="0">
                  <c:v>61</c:v>
                </c:pt>
                <c:pt idx="1">
                  <c:v>78</c:v>
                </c:pt>
                <c:pt idx="2">
                  <c:v>87</c:v>
                </c:pt>
                <c:pt idx="3">
                  <c:v>60</c:v>
                </c:pt>
                <c:pt idx="4">
                  <c:v>77</c:v>
                </c:pt>
                <c:pt idx="5">
                  <c:v>86.2</c:v>
                </c:pt>
              </c:numCache>
            </c:numRef>
          </c:xVal>
          <c:yVal>
            <c:numRef>
              <c:f>'SO+gain'!$B$40:$B$45</c:f>
              <c:numCache>
                <c:formatCode>0.0</c:formatCode>
                <c:ptCount val="6"/>
                <c:pt idx="0">
                  <c:v>99</c:v>
                </c:pt>
                <c:pt idx="1">
                  <c:v>99</c:v>
                </c:pt>
                <c:pt idx="2">
                  <c:v>99</c:v>
                </c:pt>
                <c:pt idx="3">
                  <c:v>99</c:v>
                </c:pt>
                <c:pt idx="4">
                  <c:v>99</c:v>
                </c:pt>
                <c:pt idx="5">
                  <c:v>99</c:v>
                </c:pt>
              </c:numCache>
            </c:numRef>
          </c:yVal>
        </c:ser>
        <c:ser>
          <c:idx val="1"/>
          <c:order val="1"/>
          <c:tx>
            <c:v>MTK-7191</c:v>
          </c:tx>
          <c:spPr>
            <a:ln w="28575">
              <a:noFill/>
            </a:ln>
          </c:spPr>
          <c:xVal>
            <c:numRef>
              <c:f>'SO+gain'!$A$46:$A$48</c:f>
              <c:numCache>
                <c:formatCode>0.0</c:formatCode>
                <c:ptCount val="3"/>
                <c:pt idx="0">
                  <c:v>58.9</c:v>
                </c:pt>
                <c:pt idx="1">
                  <c:v>82</c:v>
                </c:pt>
                <c:pt idx="2">
                  <c:v>86.9</c:v>
                </c:pt>
              </c:numCache>
            </c:numRef>
          </c:xVal>
          <c:yVal>
            <c:numRef>
              <c:f>'SO+gain'!$B$46:$B$48</c:f>
              <c:numCache>
                <c:formatCode>0.0</c:formatCode>
                <c:ptCount val="3"/>
                <c:pt idx="0">
                  <c:v>99.8</c:v>
                </c:pt>
                <c:pt idx="1">
                  <c:v>99.3</c:v>
                </c:pt>
                <c:pt idx="2">
                  <c:v>99.2</c:v>
                </c:pt>
              </c:numCache>
            </c:numRef>
          </c:yVal>
        </c:ser>
        <c:ser>
          <c:idx val="2"/>
          <c:order val="2"/>
          <c:tx>
            <c:v>DCM-7352</c:v>
          </c:tx>
          <c:spPr>
            <a:ln w="28575">
              <a:noFill/>
            </a:ln>
          </c:spPr>
          <c:xVal>
            <c:numRef>
              <c:f>'SO+gain'!$A$49:$A$54</c:f>
              <c:numCache>
                <c:formatCode>0.0</c:formatCode>
                <c:ptCount val="6"/>
                <c:pt idx="0">
                  <c:v>63.14</c:v>
                </c:pt>
                <c:pt idx="1">
                  <c:v>63.48</c:v>
                </c:pt>
                <c:pt idx="2">
                  <c:v>81.5</c:v>
                </c:pt>
                <c:pt idx="3">
                  <c:v>86.990000000000023</c:v>
                </c:pt>
                <c:pt idx="4">
                  <c:v>82.32</c:v>
                </c:pt>
                <c:pt idx="5">
                  <c:v>87.86999999999999</c:v>
                </c:pt>
              </c:numCache>
            </c:numRef>
          </c:xVal>
          <c:yVal>
            <c:numRef>
              <c:f>'SO+gain'!$B$49:$B$54</c:f>
              <c:numCache>
                <c:formatCode>0.0</c:formatCode>
                <c:ptCount val="6"/>
                <c:pt idx="0">
                  <c:v>99.8</c:v>
                </c:pt>
                <c:pt idx="1">
                  <c:v>99.78</c:v>
                </c:pt>
                <c:pt idx="2">
                  <c:v>99.2</c:v>
                </c:pt>
                <c:pt idx="3">
                  <c:v>98.55</c:v>
                </c:pt>
                <c:pt idx="4">
                  <c:v>99.05</c:v>
                </c:pt>
                <c:pt idx="5">
                  <c:v>98.169999999999987</c:v>
                </c:pt>
              </c:numCache>
            </c:numRef>
          </c:yVal>
        </c:ser>
        <c:ser>
          <c:idx val="3"/>
          <c:order val="3"/>
          <c:tx>
            <c:v>Intel-6531</c:v>
          </c:tx>
          <c:spPr>
            <a:ln w="28575">
              <a:noFill/>
            </a:ln>
          </c:spPr>
          <c:xVal>
            <c:numRef>
              <c:f>'SO+gain'!$A$55:$A$57</c:f>
              <c:numCache>
                <c:formatCode>0.0</c:formatCode>
                <c:ptCount val="3"/>
                <c:pt idx="0">
                  <c:v>86.7</c:v>
                </c:pt>
                <c:pt idx="1">
                  <c:v>86.6</c:v>
                </c:pt>
                <c:pt idx="2">
                  <c:v>93.1</c:v>
                </c:pt>
              </c:numCache>
            </c:numRef>
          </c:xVal>
          <c:yVal>
            <c:numRef>
              <c:f>'SO+gain'!$B$55:$B$57</c:f>
              <c:numCache>
                <c:formatCode>0.0</c:formatCode>
                <c:ptCount val="3"/>
                <c:pt idx="0">
                  <c:v>92.4</c:v>
                </c:pt>
                <c:pt idx="1">
                  <c:v>91.9</c:v>
                </c:pt>
                <c:pt idx="2">
                  <c:v>90.9</c:v>
                </c:pt>
              </c:numCache>
            </c:numRef>
          </c:yVal>
        </c:ser>
        <c:ser>
          <c:idx val="4"/>
          <c:order val="4"/>
          <c:tx>
            <c:v>LGE-7454</c:v>
          </c:tx>
          <c:spPr>
            <a:ln w="28575">
              <a:noFill/>
            </a:ln>
          </c:spPr>
          <c:xVal>
            <c:numRef>
              <c:f>'SO+gain'!$A$58:$A$59</c:f>
              <c:numCache>
                <c:formatCode>General</c:formatCode>
                <c:ptCount val="2"/>
                <c:pt idx="0">
                  <c:v>79</c:v>
                </c:pt>
                <c:pt idx="1">
                  <c:v>88</c:v>
                </c:pt>
              </c:numCache>
            </c:numRef>
          </c:xVal>
          <c:yVal>
            <c:numRef>
              <c:f>'SO+gain'!$B$58:$B$59</c:f>
              <c:numCache>
                <c:formatCode>General</c:formatCode>
                <c:ptCount val="2"/>
                <c:pt idx="0">
                  <c:v>96.9</c:v>
                </c:pt>
                <c:pt idx="1">
                  <c:v>94.4</c:v>
                </c:pt>
              </c:numCache>
            </c:numRef>
          </c:yVal>
        </c:ser>
        <c:ser>
          <c:idx val="5"/>
          <c:order val="5"/>
          <c:tx>
            <c:v>ZTE-6630</c:v>
          </c:tx>
          <c:spPr>
            <a:ln w="28575">
              <a:noFill/>
            </a:ln>
          </c:spPr>
          <c:xVal>
            <c:numRef>
              <c:f>'SO+gain'!$A$60:$A$61</c:f>
              <c:numCache>
                <c:formatCode>General</c:formatCode>
                <c:ptCount val="2"/>
                <c:pt idx="0">
                  <c:v>76.099999999999994</c:v>
                </c:pt>
                <c:pt idx="1">
                  <c:v>84.92</c:v>
                </c:pt>
              </c:numCache>
            </c:numRef>
          </c:xVal>
          <c:yVal>
            <c:numRef>
              <c:f>'SO+gain'!$B$60:$B$61</c:f>
              <c:numCache>
                <c:formatCode>General</c:formatCode>
                <c:ptCount val="2"/>
                <c:pt idx="0">
                  <c:v>99.04</c:v>
                </c:pt>
                <c:pt idx="1">
                  <c:v>93.97</c:v>
                </c:pt>
              </c:numCache>
            </c:numRef>
          </c:yVal>
        </c:ser>
        <c:ser>
          <c:idx val="6"/>
          <c:order val="6"/>
          <c:tx>
            <c:v>CATT-6599</c:v>
          </c:tx>
          <c:spPr>
            <a:ln w="28575">
              <a:noFill/>
            </a:ln>
          </c:spPr>
          <c:xVal>
            <c:numRef>
              <c:f>'SO+gain'!$A$62:$A$63</c:f>
              <c:numCache>
                <c:formatCode>General</c:formatCode>
                <c:ptCount val="2"/>
                <c:pt idx="0">
                  <c:v>57.98</c:v>
                </c:pt>
                <c:pt idx="1">
                  <c:v>44.59</c:v>
                </c:pt>
              </c:numCache>
            </c:numRef>
          </c:xVal>
          <c:yVal>
            <c:numRef>
              <c:f>'SO+gain'!$B$62:$B$63</c:f>
              <c:numCache>
                <c:formatCode>General</c:formatCode>
                <c:ptCount val="2"/>
                <c:pt idx="0">
                  <c:v>98.06</c:v>
                </c:pt>
                <c:pt idx="1">
                  <c:v>97.69</c:v>
                </c:pt>
              </c:numCache>
            </c:numRef>
          </c:yVal>
        </c:ser>
        <c:ser>
          <c:idx val="7"/>
          <c:order val="7"/>
          <c:tx>
            <c:v>ALU-6719</c:v>
          </c:tx>
          <c:spPr>
            <a:ln w="28575">
              <a:noFill/>
            </a:ln>
          </c:spPr>
          <c:xVal>
            <c:numRef>
              <c:f>'SO+gain'!$A$64:$A$69</c:f>
              <c:numCache>
                <c:formatCode>General</c:formatCode>
                <c:ptCount val="6"/>
                <c:pt idx="0">
                  <c:v>55.83</c:v>
                </c:pt>
                <c:pt idx="1">
                  <c:v>55.86</c:v>
                </c:pt>
                <c:pt idx="2">
                  <c:v>83.81</c:v>
                </c:pt>
                <c:pt idx="3">
                  <c:v>83.85</c:v>
                </c:pt>
                <c:pt idx="4">
                  <c:v>88.53</c:v>
                </c:pt>
                <c:pt idx="5">
                  <c:v>87.69</c:v>
                </c:pt>
              </c:numCache>
            </c:numRef>
          </c:xVal>
          <c:yVal>
            <c:numRef>
              <c:f>'SO+gain'!$B$64:$B$69</c:f>
              <c:numCache>
                <c:formatCode>General</c:formatCode>
                <c:ptCount val="6"/>
                <c:pt idx="0">
                  <c:v>98.72</c:v>
                </c:pt>
                <c:pt idx="1">
                  <c:v>98.72</c:v>
                </c:pt>
                <c:pt idx="2">
                  <c:v>98.55</c:v>
                </c:pt>
                <c:pt idx="3">
                  <c:v>98.56</c:v>
                </c:pt>
                <c:pt idx="4">
                  <c:v>98.61999999999999</c:v>
                </c:pt>
                <c:pt idx="5">
                  <c:v>98.6</c:v>
                </c:pt>
              </c:numCache>
            </c:numRef>
          </c:yVal>
        </c:ser>
        <c:axId val="108606208"/>
        <c:axId val="108607744"/>
      </c:scatterChart>
      <c:valAx>
        <c:axId val="108606208"/>
        <c:scaling>
          <c:orientation val="minMax"/>
          <c:max val="95"/>
          <c:min val="40"/>
        </c:scaling>
        <c:axPos val="b"/>
        <c:majorGridlines/>
        <c:minorGridlines/>
        <c:numFmt formatCode="0.0" sourceLinked="1"/>
        <c:tickLblPos val="nextTo"/>
        <c:crossAx val="108607744"/>
        <c:crosses val="autoZero"/>
        <c:crossBetween val="midCat"/>
        <c:majorUnit val="5"/>
      </c:valAx>
      <c:valAx>
        <c:axId val="108607744"/>
        <c:scaling>
          <c:orientation val="minMax"/>
          <c:max val="100"/>
          <c:min val="70"/>
        </c:scaling>
        <c:axPos val="l"/>
        <c:majorGridlines/>
        <c:minorGridlines/>
        <c:numFmt formatCode="0.0" sourceLinked="1"/>
        <c:tickLblPos val="nextTo"/>
        <c:crossAx val="108606208"/>
        <c:crosses val="autoZero"/>
        <c:crossBetween val="midCat"/>
        <c:majorUnit val="5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observations of system-level simulation results for PDSCH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HTC, ITRI, CHTTL,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Sony,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55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#83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Anaheim, USA, 16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November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R1-157651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</a:t>
            </a:r>
            <a:r>
              <a:rPr lang="en-US" dirty="0" smtClean="0"/>
              <a:t>(</a:t>
            </a:r>
            <a:r>
              <a:rPr lang="en-US" dirty="0" smtClean="0"/>
              <a:t>1</a:t>
            </a:r>
            <a:r>
              <a:rPr lang="en-US" dirty="0" smtClean="0"/>
              <a:t>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2000" dirty="0" smtClean="0"/>
              <a:t>The RAN1#83 MUST system simulation results </a:t>
            </a:r>
            <a:r>
              <a:rPr lang="en-US" sz="2000" dirty="0" smtClean="0"/>
              <a:t>using wideband scheduling </a:t>
            </a:r>
            <a:r>
              <a:rPr lang="en-GB" sz="2000" dirty="0" smtClean="0"/>
              <a:t>from </a:t>
            </a:r>
            <a:r>
              <a:rPr lang="fi-FI" sz="2000" dirty="0" smtClean="0"/>
              <a:t>8 companies are shown as:</a:t>
            </a:r>
          </a:p>
          <a:p>
            <a:pPr hangingPunct="0"/>
            <a:r>
              <a:rPr lang="en-US" sz="1600" dirty="0" smtClean="0"/>
              <a:t>MUST scenario 1 is simulated and the following MUST categories are investigated:</a:t>
            </a:r>
          </a:p>
          <a:p>
            <a:pPr hangingPunct="0"/>
            <a:r>
              <a:rPr lang="en-US" sz="1600" dirty="0" smtClean="0"/>
              <a:t>Different RUs and Serving/Offered ratios are presented as follows:</a:t>
            </a:r>
          </a:p>
          <a:p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467544" y="2785715"/>
          <a:ext cx="8280920" cy="373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899592" y="3456000"/>
            <a:ext cx="65527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004048" y="2808000"/>
            <a:ext cx="1296144" cy="765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</a:t>
            </a:r>
            <a:r>
              <a:rPr lang="en-US" dirty="0" smtClean="0"/>
              <a:t>(</a:t>
            </a:r>
            <a:r>
              <a:rPr lang="en-US" dirty="0" smtClean="0"/>
              <a:t>2</a:t>
            </a:r>
            <a:r>
              <a:rPr lang="en-US" dirty="0" smtClean="0"/>
              <a:t>/2)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539552" y="2780928"/>
          <a:ext cx="806489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2000" dirty="0" smtClean="0"/>
              <a:t>The RAN1#83 MUST system simulation results </a:t>
            </a:r>
            <a:r>
              <a:rPr lang="en-US" sz="2000" dirty="0" smtClean="0"/>
              <a:t>using </a:t>
            </a:r>
            <a:r>
              <a:rPr lang="en-US" sz="2000" dirty="0" err="1" smtClean="0"/>
              <a:t>subband</a:t>
            </a:r>
            <a:r>
              <a:rPr lang="en-US" sz="2000" dirty="0" smtClean="0"/>
              <a:t> scheduling </a:t>
            </a:r>
            <a:r>
              <a:rPr lang="en-GB" sz="2000" dirty="0" smtClean="0"/>
              <a:t>from </a:t>
            </a:r>
            <a:r>
              <a:rPr lang="fi-FI" sz="2000" dirty="0" smtClean="0"/>
              <a:t>8 companies are shown as:</a:t>
            </a:r>
          </a:p>
          <a:p>
            <a:pPr hangingPunct="0"/>
            <a:r>
              <a:rPr lang="en-US" sz="1600" dirty="0" smtClean="0"/>
              <a:t>MUST scenario 1 is simulated and the following MUST categories are investigated:</a:t>
            </a:r>
          </a:p>
          <a:p>
            <a:pPr hangingPunct="0"/>
            <a:r>
              <a:rPr lang="en-US" sz="1600" dirty="0" smtClean="0"/>
              <a:t>Different RUs and Serving/Offered ratios are presented as follows:</a:t>
            </a:r>
          </a:p>
          <a:p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076056" y="2808000"/>
            <a:ext cx="1296144" cy="62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971600" y="3456000"/>
            <a:ext cx="65527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Capture the following text for SLS observations in the TR:</a:t>
            </a:r>
          </a:p>
          <a:p>
            <a:pPr marL="742950" lvl="2" indent="-342900"/>
            <a:r>
              <a:rPr lang="en-US" dirty="0" smtClean="0"/>
              <a:t>For system-level simulation results using wideband scheduling for FTP traffic, assuming Release 12 EVM requirements for 64QAM</a:t>
            </a:r>
          </a:p>
          <a:p>
            <a:pPr lvl="2"/>
            <a:r>
              <a:rPr lang="en-US" dirty="0" smtClean="0"/>
              <a:t>MUST provides </a:t>
            </a:r>
            <a:r>
              <a:rPr lang="en-US" b="1" dirty="0" smtClean="0">
                <a:solidFill>
                  <a:srgbClr val="FF0000"/>
                </a:solidFill>
              </a:rPr>
              <a:t>-4% ~ 8%</a:t>
            </a:r>
            <a:r>
              <a:rPr lang="en-US" b="1" dirty="0" smtClean="0"/>
              <a:t> </a:t>
            </a:r>
            <a:r>
              <a:rPr lang="en-US" dirty="0" smtClean="0"/>
              <a:t>performance gain in average UPT when RU is less than 65%</a:t>
            </a:r>
          </a:p>
          <a:p>
            <a:pPr lvl="2"/>
            <a:r>
              <a:rPr lang="en-US" dirty="0" smtClean="0"/>
              <a:t>MUST provides </a:t>
            </a:r>
            <a:r>
              <a:rPr lang="en-US" b="1" dirty="0" smtClean="0">
                <a:solidFill>
                  <a:srgbClr val="FF0000"/>
                </a:solidFill>
              </a:rPr>
              <a:t>-5% ~ 14.9%</a:t>
            </a:r>
            <a:r>
              <a:rPr lang="en-US" b="1" dirty="0" smtClean="0"/>
              <a:t> </a:t>
            </a:r>
            <a:r>
              <a:rPr lang="en-US" dirty="0" smtClean="0"/>
              <a:t>performance gain in 5%ile UPT when RU is less than 65%</a:t>
            </a:r>
          </a:p>
          <a:p>
            <a:pPr lvl="2"/>
            <a:r>
              <a:rPr lang="en-US" dirty="0" smtClean="0"/>
              <a:t>MUST provides </a:t>
            </a:r>
            <a:r>
              <a:rPr lang="en-US" b="1" dirty="0" smtClean="0">
                <a:solidFill>
                  <a:srgbClr val="FF0000"/>
                </a:solidFill>
              </a:rPr>
              <a:t>-1.51% ~ 6.6%</a:t>
            </a:r>
            <a:r>
              <a:rPr lang="en-US" b="1" dirty="0" smtClean="0"/>
              <a:t> </a:t>
            </a:r>
            <a:r>
              <a:rPr lang="en-US" dirty="0" smtClean="0"/>
              <a:t>performance gain in average UPT when RU is between 65% and 75%</a:t>
            </a:r>
          </a:p>
          <a:p>
            <a:pPr lvl="2"/>
            <a:r>
              <a:rPr lang="en-US" dirty="0" smtClean="0"/>
              <a:t>MUST provides </a:t>
            </a:r>
            <a:r>
              <a:rPr lang="en-US" b="1" dirty="0" smtClean="0">
                <a:solidFill>
                  <a:srgbClr val="FF0000"/>
                </a:solidFill>
              </a:rPr>
              <a:t>-7.43% ~ 17.85%</a:t>
            </a:r>
            <a:r>
              <a:rPr lang="en-US" b="1" dirty="0" smtClean="0"/>
              <a:t> </a:t>
            </a:r>
            <a:r>
              <a:rPr lang="en-US" dirty="0" smtClean="0"/>
              <a:t>performance gain in 5%ile UPT when RU is between 65% and 75%</a:t>
            </a:r>
          </a:p>
          <a:p>
            <a:pPr lvl="2"/>
            <a:r>
              <a:rPr lang="en-US" dirty="0" smtClean="0"/>
              <a:t>MUST provides </a:t>
            </a:r>
            <a:r>
              <a:rPr lang="en-US" b="1" dirty="0" smtClean="0">
                <a:solidFill>
                  <a:srgbClr val="FF0000"/>
                </a:solidFill>
              </a:rPr>
              <a:t>1% ~ 20.2%</a:t>
            </a:r>
            <a:r>
              <a:rPr lang="en-US" b="1" dirty="0" smtClean="0"/>
              <a:t> </a:t>
            </a:r>
            <a:r>
              <a:rPr lang="en-US" dirty="0" smtClean="0"/>
              <a:t>performance gain in average UPT when RU is between 75% and 85%</a:t>
            </a:r>
          </a:p>
          <a:p>
            <a:pPr lvl="2"/>
            <a:r>
              <a:rPr lang="en-US" dirty="0" smtClean="0"/>
              <a:t>MUST provides </a:t>
            </a:r>
            <a:r>
              <a:rPr lang="en-US" b="1" dirty="0" smtClean="0">
                <a:solidFill>
                  <a:srgbClr val="FF0000"/>
                </a:solidFill>
              </a:rPr>
              <a:t>4.4% ~ 30.7%</a:t>
            </a:r>
            <a:r>
              <a:rPr lang="en-US" b="1" dirty="0" smtClean="0"/>
              <a:t> </a:t>
            </a:r>
            <a:r>
              <a:rPr lang="en-US" dirty="0" smtClean="0"/>
              <a:t>performance gain in 5%ile UPT when RU is between 75% and 85%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Capture the following text for SLS observations in the TR:</a:t>
            </a:r>
            <a:endParaRPr lang="en-US" sz="2200" dirty="0" smtClean="0"/>
          </a:p>
          <a:p>
            <a:pPr marL="742950" lvl="2" indent="-342900"/>
            <a:r>
              <a:rPr lang="en-US" sz="1800" dirty="0" smtClean="0"/>
              <a:t>For system-level simulation results using </a:t>
            </a:r>
            <a:r>
              <a:rPr lang="en-US" sz="1800" dirty="0" err="1" smtClean="0"/>
              <a:t>subband</a:t>
            </a:r>
            <a:r>
              <a:rPr lang="en-US" sz="1800" dirty="0" smtClean="0"/>
              <a:t> scheduling for FTP traffic, assuming Release 12 EVM requirements for 64QAM</a:t>
            </a:r>
          </a:p>
          <a:p>
            <a:pPr lvl="2"/>
            <a:r>
              <a:rPr lang="en-US" sz="2000" dirty="0" smtClean="0"/>
              <a:t>MUST provides </a:t>
            </a:r>
            <a:r>
              <a:rPr lang="en-US" sz="2000" b="1" dirty="0" smtClean="0">
                <a:solidFill>
                  <a:srgbClr val="FF0000"/>
                </a:solidFill>
              </a:rPr>
              <a:t>-1.9% ~ 4.3%</a:t>
            </a:r>
            <a:r>
              <a:rPr lang="en-US" sz="2000" b="1" dirty="0" smtClean="0"/>
              <a:t> </a:t>
            </a:r>
            <a:r>
              <a:rPr lang="en-US" sz="2000" dirty="0" smtClean="0"/>
              <a:t>performance gain in average UPT when RU is less than 65%</a:t>
            </a:r>
          </a:p>
          <a:p>
            <a:pPr lvl="2"/>
            <a:r>
              <a:rPr lang="en-US" sz="2000" dirty="0" smtClean="0"/>
              <a:t>MUST provides </a:t>
            </a:r>
            <a:r>
              <a:rPr lang="en-US" sz="2000" b="1" dirty="0" smtClean="0">
                <a:solidFill>
                  <a:srgbClr val="FF0000"/>
                </a:solidFill>
              </a:rPr>
              <a:t>-0.69% ~ 8.95%</a:t>
            </a:r>
            <a:r>
              <a:rPr lang="en-US" sz="2000" b="1" dirty="0" smtClean="0"/>
              <a:t> </a:t>
            </a:r>
            <a:r>
              <a:rPr lang="en-US" sz="2000" dirty="0" smtClean="0"/>
              <a:t>performance gain in 5%ile UPT when RU is less than 65%</a:t>
            </a:r>
          </a:p>
          <a:p>
            <a:pPr lvl="2"/>
            <a:r>
              <a:rPr lang="en-US" sz="2000" dirty="0" smtClean="0"/>
              <a:t>MUST provides </a:t>
            </a:r>
            <a:r>
              <a:rPr lang="en-US" sz="2000" b="1" dirty="0" smtClean="0">
                <a:solidFill>
                  <a:srgbClr val="FF0000"/>
                </a:solidFill>
              </a:rPr>
              <a:t>0.6% ~ 10.8%</a:t>
            </a:r>
            <a:r>
              <a:rPr lang="en-US" sz="2000" b="1" dirty="0" smtClean="0"/>
              <a:t> </a:t>
            </a:r>
            <a:r>
              <a:rPr lang="en-US" sz="2000" dirty="0" smtClean="0"/>
              <a:t>performance gain in average UPT when RU is between 75% and 85%</a:t>
            </a:r>
          </a:p>
          <a:p>
            <a:pPr lvl="2"/>
            <a:r>
              <a:rPr lang="en-US" sz="2000" dirty="0" smtClean="0"/>
              <a:t>MUST provides </a:t>
            </a:r>
            <a:r>
              <a:rPr lang="en-US" sz="2000" b="1" dirty="0" smtClean="0">
                <a:solidFill>
                  <a:srgbClr val="FF0000"/>
                </a:solidFill>
              </a:rPr>
              <a:t>1.0% ~ 14.96%</a:t>
            </a:r>
            <a:r>
              <a:rPr lang="en-US" sz="2000" b="1" dirty="0" smtClean="0"/>
              <a:t> </a:t>
            </a:r>
            <a:r>
              <a:rPr lang="en-US" sz="2000" dirty="0" smtClean="0"/>
              <a:t>performance gain in 5%ile UPT when RU is between 75% and 85%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7516</TotalTime>
  <Words>410</Words>
  <Application>Microsoft Office PowerPoint</Application>
  <PresentationFormat>On-screen Show 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observations of system-level simulation results for PDSCH MUST</vt:lpstr>
      <vt:lpstr>Observations (1/2)</vt:lpstr>
      <vt:lpstr>Observations (2/2)</vt:lpstr>
      <vt:lpstr>Proposals (1/2)</vt:lpstr>
      <vt:lpstr>Proposals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376</cp:revision>
  <dcterms:created xsi:type="dcterms:W3CDTF">2014-08-07T02:43:23Z</dcterms:created>
  <dcterms:modified xsi:type="dcterms:W3CDTF">2015-11-18T20:06:48Z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