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3" r:id="rId4"/>
    <p:sldId id="276" r:id="rId5"/>
    <p:sldId id="281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Physical Layer Aspects of System Information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Ericsson, ALU, ASB, Panasonic, Samsung, CATT, Intel, Qualcomm, Sierra Wireless, InterDigital, NEC, AT&amp;T, ZTE, LGE, MediaTek, Sony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R1-157509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6.2.1.9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19"/>
            <a:ext cx="8229600" cy="4688553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Agreements from RAN1#83</a:t>
            </a:r>
          </a:p>
          <a:p>
            <a:pPr lvl="1"/>
            <a:r>
              <a:rPr lang="en-US" sz="2000" dirty="0"/>
              <a:t>6 TBS values are supported for SIB1bis</a:t>
            </a:r>
          </a:p>
          <a:p>
            <a:pPr lvl="1"/>
            <a:r>
              <a:rPr lang="en-GB" sz="2000" dirty="0"/>
              <a:t>Support {4, 8, 16} SIB1bis transmissions per 80ms</a:t>
            </a:r>
            <a:endParaRPr lang="en-US" sz="2000" dirty="0"/>
          </a:p>
          <a:p>
            <a:pPr lvl="1"/>
            <a:r>
              <a:rPr lang="en-GB" sz="2000" dirty="0"/>
              <a:t>For a given number of SIB1bis transmissions, the set of subframe(s) to be used for SIB1bis are fixed or predefined in the specification, FFS details</a:t>
            </a:r>
            <a:endParaRPr lang="en-US" sz="2000" dirty="0"/>
          </a:p>
          <a:p>
            <a:pPr lvl="1"/>
            <a:r>
              <a:rPr lang="en-GB" sz="2000" dirty="0"/>
              <a:t>The duration over which the content of SIB1bis that the UE can assume to NOT change is </a:t>
            </a:r>
            <a:endParaRPr lang="en-US" sz="2000" dirty="0"/>
          </a:p>
          <a:p>
            <a:pPr lvl="2"/>
            <a:r>
              <a:rPr lang="en-GB" sz="2000" dirty="0"/>
              <a:t>Fixed in specification to N radio frames</a:t>
            </a:r>
            <a:endParaRPr lang="en-US" sz="2000" dirty="0"/>
          </a:p>
          <a:p>
            <a:pPr lvl="3"/>
            <a:r>
              <a:rPr lang="en-GB" dirty="0"/>
              <a:t>Working assumption: N=512, which can be further discussed especially considering possible input from RAN2</a:t>
            </a:r>
            <a:endParaRPr lang="en-US" dirty="0"/>
          </a:p>
          <a:p>
            <a:pPr lvl="1"/>
            <a:r>
              <a:rPr lang="en-US" sz="2000" dirty="0"/>
              <a:t>5 bits in MIB are used to indicate information related to SIB1bis, low cost MTC support,  and/or coverage enhancement support</a:t>
            </a:r>
          </a:p>
        </p:txBody>
      </p:sp>
    </p:spTree>
    <p:extLst>
      <p:ext uri="{BB962C8B-B14F-4D97-AF65-F5344CB8AC3E}">
        <p14:creationId xmlns:p14="http://schemas.microsoft.com/office/powerpoint/2010/main" val="16890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19"/>
            <a:ext cx="8363272" cy="1376185"/>
          </a:xfrm>
        </p:spPr>
        <p:txBody>
          <a:bodyPr>
            <a:noAutofit/>
          </a:bodyPr>
          <a:lstStyle/>
          <a:p>
            <a:r>
              <a:rPr lang="en-US" sz="2000" dirty="0" smtClean="0"/>
              <a:t>5 MIB spare bits are used to indicate TBS and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via a table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282035"/>
              </p:ext>
            </p:extLst>
          </p:nvPr>
        </p:nvGraphicFramePr>
        <p:xfrm>
          <a:off x="2985369" y="1700808"/>
          <a:ext cx="3098799" cy="4686300"/>
        </p:xfrm>
        <a:graphic>
          <a:graphicData uri="http://schemas.openxmlformats.org/drawingml/2006/table">
            <a:tbl>
              <a:tblPr/>
              <a:tblGrid>
                <a:gridCol w="608353"/>
                <a:gridCol w="1245223"/>
                <a:gridCol w="1245223"/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US" sz="14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SIB1bis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LC support, no CE support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19 - 31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0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and </a:t>
            </a:r>
            <a:r>
              <a:rPr lang="en-US" sz="2000" dirty="0"/>
              <a:t>PCID for </a:t>
            </a:r>
            <a:r>
              <a:rPr lang="en-US" sz="2000" dirty="0" smtClean="0"/>
              <a:t>BW </a:t>
            </a:r>
            <a:r>
              <a:rPr lang="en-US" sz="2000" dirty="0"/>
              <a:t>&gt; 3 MHz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688519"/>
              </p:ext>
            </p:extLst>
          </p:nvPr>
        </p:nvGraphicFramePr>
        <p:xfrm>
          <a:off x="1115616" y="1772816"/>
          <a:ext cx="6408711" cy="3384374"/>
        </p:xfrm>
        <a:graphic>
          <a:graphicData uri="http://schemas.openxmlformats.org/drawingml/2006/table">
            <a:tbl>
              <a:tblPr/>
              <a:tblGrid>
                <a:gridCol w="1352390"/>
                <a:gridCol w="1347343"/>
                <a:gridCol w="928506"/>
                <a:gridCol w="928506"/>
                <a:gridCol w="928506"/>
                <a:gridCol w="923460"/>
              </a:tblGrid>
              <a:tr h="30955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US" sz="18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SIB1bis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Allocation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PCID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079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and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and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6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1232168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BW = 3 MHz, PBCH repetition is only in SF#0 in all frames for TDD</a:t>
            </a:r>
          </a:p>
          <a:p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and PCID</a:t>
            </a:r>
          </a:p>
          <a:p>
            <a:pPr lvl="1"/>
            <a:r>
              <a:rPr lang="en-US" sz="2000" dirty="0" smtClean="0"/>
              <a:t>For BW &lt;= 3 MHz, only R</a:t>
            </a:r>
            <a:r>
              <a:rPr lang="en-US" sz="2000" baseline="-25000" dirty="0" smtClean="0"/>
              <a:t>SIB1bis </a:t>
            </a:r>
            <a:r>
              <a:rPr lang="en-US" sz="2000" dirty="0"/>
              <a:t>= </a:t>
            </a:r>
            <a:r>
              <a:rPr lang="en-US" sz="2000" dirty="0" smtClean="0"/>
              <a:t>4 is supported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082495"/>
              </p:ext>
            </p:extLst>
          </p:nvPr>
        </p:nvGraphicFramePr>
        <p:xfrm>
          <a:off x="1403649" y="2924944"/>
          <a:ext cx="6408711" cy="2146138"/>
        </p:xfrm>
        <a:graphic>
          <a:graphicData uri="http://schemas.openxmlformats.org/drawingml/2006/table">
            <a:tbl>
              <a:tblPr/>
              <a:tblGrid>
                <a:gridCol w="1352390"/>
                <a:gridCol w="1347343"/>
                <a:gridCol w="928506"/>
                <a:gridCol w="928506"/>
                <a:gridCol w="928506"/>
                <a:gridCol w="923460"/>
              </a:tblGrid>
              <a:tr h="30955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US" sz="18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SIB1bis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Allocation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PCID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079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2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BW &gt; 3 MHz, the two middle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 are not used for SIB1bis transmission</a:t>
            </a:r>
          </a:p>
          <a:p>
            <a:r>
              <a:rPr lang="en-US" sz="2000" dirty="0"/>
              <a:t>In case of collision between SIB1bis transmissions and M-PDCCH/PDSCH </a:t>
            </a:r>
            <a:r>
              <a:rPr lang="en-US" sz="2000" dirty="0" smtClean="0"/>
              <a:t>repetitions, </a:t>
            </a:r>
          </a:p>
          <a:p>
            <a:pPr lvl="1"/>
            <a:r>
              <a:rPr lang="en-US" sz="2000" dirty="0" smtClean="0"/>
              <a:t>Drop </a:t>
            </a:r>
            <a:r>
              <a:rPr lang="en-US" sz="2000" dirty="0"/>
              <a:t>M-PDCCH/PDSCH subframe, the unavailable subframe is counted in the repetition </a:t>
            </a:r>
          </a:p>
          <a:p>
            <a:endParaRPr lang="en-US" sz="2000" dirty="0" smtClean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3422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7807</TotalTime>
  <Words>437</Words>
  <Application>Microsoft Office PowerPoint</Application>
  <PresentationFormat>On-screen Show (4:3)</PresentationFormat>
  <Paragraphs>151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MS PGothic</vt:lpstr>
      <vt:lpstr>Arial</vt:lpstr>
      <vt:lpstr>Calibri</vt:lpstr>
      <vt:lpstr>Office Theme</vt:lpstr>
      <vt:lpstr>WF on Physical Layer Aspects of System Information Transmission</vt:lpstr>
      <vt:lpstr>Background</vt:lpstr>
      <vt:lpstr>Proposal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506</cp:revision>
  <dcterms:created xsi:type="dcterms:W3CDTF">2014-10-08T06:45:16Z</dcterms:created>
  <dcterms:modified xsi:type="dcterms:W3CDTF">2015-11-18T15:59:52Z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