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1"/>
  </p:sldMasterIdLst>
  <p:notesMasterIdLst>
    <p:notesMasterId r:id="rId13"/>
  </p:notesMasterIdLst>
  <p:sldIdLst>
    <p:sldId id="256" r:id="rId2"/>
    <p:sldId id="269" r:id="rId3"/>
    <p:sldId id="257" r:id="rId4"/>
    <p:sldId id="280" r:id="rId5"/>
    <p:sldId id="268" r:id="rId6"/>
    <p:sldId id="275" r:id="rId7"/>
    <p:sldId id="286" r:id="rId8"/>
    <p:sldId id="287" r:id="rId9"/>
    <p:sldId id="276" r:id="rId10"/>
    <p:sldId id="264" r:id="rId11"/>
    <p:sldId id="28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23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8" d="100"/>
        <a:sy n="178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6DC68-1CC1-4169-ADB5-7A83697D00A7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1BB2F-AE89-41A0-A31A-3F0A093C8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713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78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4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2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6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5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9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2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5EB2F-21BA-4BC1-AAF6-2282253EF438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74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3" Type="http://schemas.openxmlformats.org/officeDocument/2006/relationships/image" Target="../media/image7.png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1" Type="http://schemas.openxmlformats.org/officeDocument/2006/relationships/image" Target="../media/image28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8.png"/><Relationship Id="rId15" Type="http://schemas.openxmlformats.org/officeDocument/2006/relationships/image" Target="../media/image22.png"/><Relationship Id="rId23" Type="http://schemas.openxmlformats.org/officeDocument/2006/relationships/image" Target="../media/image11.emf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A Codebook </a:t>
            </a:r>
            <a:r>
              <a:rPr lang="en-US" dirty="0" smtClean="0"/>
              <a:t>Design </a:t>
            </a:r>
            <a:r>
              <a:rPr lang="en-US" dirty="0"/>
              <a:t>for </a:t>
            </a:r>
            <a:r>
              <a:rPr lang="en-US" dirty="0" smtClean="0"/>
              <a:t>Rank 3-8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Ericsson</a:t>
            </a:r>
          </a:p>
          <a:p>
            <a:r>
              <a:rPr lang="en-US" dirty="0"/>
              <a:t>Agenda Item:	</a:t>
            </a:r>
            <a:r>
              <a:rPr lang="en-US" dirty="0" smtClean="0"/>
              <a:t>6.2.4.3.1</a:t>
            </a:r>
            <a:endParaRPr lang="en-US" dirty="0"/>
          </a:p>
          <a:p>
            <a:r>
              <a:rPr lang="en-US" dirty="0"/>
              <a:t>Document </a:t>
            </a:r>
            <a:r>
              <a:rPr lang="en-US" dirty="0" smtClean="0"/>
              <a:t>for: Discussion </a:t>
            </a:r>
            <a:r>
              <a:rPr lang="en-US" dirty="0"/>
              <a:t>and Decision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</a:t>
            </a:r>
            <a:r>
              <a:rPr lang="sv-SE" b="1" dirty="0" smtClean="0"/>
              <a:t>R1-157209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254009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405516"/>
              </p:ext>
            </p:extLst>
          </p:nvPr>
        </p:nvGraphicFramePr>
        <p:xfrm>
          <a:off x="1549400" y="1333500"/>
          <a:ext cx="6757988" cy="520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Document" r:id="rId3" imgW="6032500" imgH="4633104" progId="Word.Document.12">
                  <p:embed/>
                </p:oleObj>
              </mc:Choice>
              <mc:Fallback>
                <p:oleObj name="Document" r:id="rId3" imgW="6032500" imgH="46331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9400" y="1333500"/>
                        <a:ext cx="6757988" cy="520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86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Rank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Rank 3 &amp; 4 codebook well tested at ~5% RU</a:t>
            </a:r>
          </a:p>
          <a:p>
            <a:pPr lvl="1"/>
            <a:r>
              <a:rPr lang="en-US" dirty="0" smtClean="0"/>
              <a:t>~70% rank 3 &amp; rank 4 usage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2780928"/>
            <a:ext cx="8001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5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/>
                <a:r>
                  <a:rPr lang="en-US" dirty="0" smtClean="0"/>
                  <a:t>Rank 3-4 and rank 5-8 codebooks proposed in R1-156381 are summarized</a:t>
                </a:r>
              </a:p>
              <a:p>
                <a:pPr lvl="0"/>
                <a:r>
                  <a:rPr lang="en-US" dirty="0" smtClean="0"/>
                  <a:t>The performance benefits of various amounts of wideband beam selection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is studied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 r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33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Rank 3-4 Precoding Matrix Construction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2260848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Precoding matrix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(3)</m:t>
                        </m:r>
                      </m:sup>
                    </m:sSup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  <m:r>
                          <a:rPr lang="en-US" i="1"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</a:p>
              <a:p>
                <a:pPr lvl="1"/>
                <a:r>
                  <a:rPr lang="en-US" dirty="0" smtClean="0"/>
                  <a:t>Multiple layers are on two different 2D beams</a:t>
                </a:r>
              </a:p>
              <a:p>
                <a:pPr lvl="2"/>
                <a:r>
                  <a:rPr lang="en-US" dirty="0" smtClean="0"/>
                  <a:t>‘horizontal’ beams set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endParaRPr lang="en-US" b="0" dirty="0" smtClean="0"/>
              </a:p>
              <a:p>
                <a:pPr lvl="2"/>
                <a:r>
                  <a:rPr lang="en-US" dirty="0" smtClean="0"/>
                  <a:t>‘vertical’ </a:t>
                </a:r>
                <a:r>
                  <a:rPr lang="en-US" dirty="0"/>
                  <a:t>beams set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𝑢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endParaRPr lang="en-US" dirty="0"/>
              </a:p>
              <a:p>
                <a:pPr lvl="1"/>
                <a:r>
                  <a:rPr lang="en-US" dirty="0" smtClean="0"/>
                  <a:t>Cophasing used on polarization branches via switching between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(3)</m:t>
                        </m:r>
                      </m:sup>
                    </m:sSubSup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/>
                          </a:rPr>
                        </m:ctrlPr>
                      </m:sSubSupPr>
                      <m:e>
                        <m:acc>
                          <m:accPr>
                            <m:chr m:val="̃"/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</a:rPr>
                              <m:t>𝑊</m:t>
                            </m:r>
                          </m:e>
                        </m:acc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b>
                      <m:sup>
                        <m:r>
                          <a:rPr lang="en-US" i="1">
                            <a:latin typeface="Cambria Math"/>
                          </a:rPr>
                          <m:t>(3)</m:t>
                        </m:r>
                      </m:sup>
                    </m:sSubSup>
                  </m:oMath>
                </a14:m>
                <a:r>
                  <a:rPr lang="en-US" dirty="0" smtClean="0"/>
                  <a:t> for rank 3 or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𝜑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for rank 4</a:t>
                </a:r>
                <a:endParaRPr lang="en-US" dirty="0"/>
              </a:p>
              <a:p>
                <a:pPr lvl="1"/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lvl="1"/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2260848"/>
              </a:xfrm>
              <a:blipFill rotWithShape="1">
                <a:blip r:embed="rId3"/>
                <a:stretch>
                  <a:fillRect l="-1037" t="-4595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505601"/>
              </p:ext>
            </p:extLst>
          </p:nvPr>
        </p:nvGraphicFramePr>
        <p:xfrm>
          <a:off x="4139952" y="5705830"/>
          <a:ext cx="3240360" cy="895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" name="Equation" r:id="rId4" imgW="2070100" imgH="571500" progId="Equation.3">
                  <p:embed/>
                </p:oleObj>
              </mc:Choice>
              <mc:Fallback>
                <p:oleObj name="Equation" r:id="rId4" imgW="2070100" imgH="5715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5705830"/>
                        <a:ext cx="3240360" cy="895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891427"/>
              </p:ext>
            </p:extLst>
          </p:nvPr>
        </p:nvGraphicFramePr>
        <p:xfrm>
          <a:off x="539552" y="5717182"/>
          <a:ext cx="3312368" cy="89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" name="Equation" r:id="rId6" imgW="2120900" imgH="571500" progId="Equation.3">
                  <p:embed/>
                </p:oleObj>
              </mc:Choice>
              <mc:Fallback>
                <p:oleObj name="Equation" r:id="rId6" imgW="2120900" imgH="571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717182"/>
                        <a:ext cx="3312368" cy="8912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, 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923518"/>
              </p:ext>
            </p:extLst>
          </p:nvPr>
        </p:nvGraphicFramePr>
        <p:xfrm>
          <a:off x="107504" y="4038345"/>
          <a:ext cx="4586593" cy="706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" name="Equation" r:id="rId8" imgW="3416300" imgH="508000" progId="Equation.3">
                  <p:embed/>
                </p:oleObj>
              </mc:Choice>
              <mc:Fallback>
                <p:oleObj name="Equation" r:id="rId8" imgW="3416300" imgH="508000" progId="Equation.3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038345"/>
                        <a:ext cx="4586593" cy="7066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376699"/>
              </p:ext>
            </p:extLst>
          </p:nvPr>
        </p:nvGraphicFramePr>
        <p:xfrm>
          <a:off x="4788024" y="4077072"/>
          <a:ext cx="4254995" cy="658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5" name="Equation" r:id="rId10" imgW="3314700" imgH="508000" progId="Equation.3">
                  <p:embed/>
                </p:oleObj>
              </mc:Choice>
              <mc:Fallback>
                <p:oleObj name="Equation" r:id="rId10" imgW="3314700" imgH="508000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077072"/>
                        <a:ext cx="4254995" cy="6583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55121"/>
              </p:ext>
            </p:extLst>
          </p:nvPr>
        </p:nvGraphicFramePr>
        <p:xfrm>
          <a:off x="1403648" y="4941168"/>
          <a:ext cx="587978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6" name="Equation" r:id="rId12" imgW="4749800" imgH="508000" progId="Equation.3">
                  <p:embed/>
                </p:oleObj>
              </mc:Choice>
              <mc:Fallback>
                <p:oleObj name="Equation" r:id="rId12" imgW="4749800" imgH="508000" progId="Equation.3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941168"/>
                        <a:ext cx="5879781" cy="64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946384"/>
              </p:ext>
            </p:extLst>
          </p:nvPr>
        </p:nvGraphicFramePr>
        <p:xfrm>
          <a:off x="7661275" y="5942013"/>
          <a:ext cx="117633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" name="Equation" r:id="rId14" imgW="634725" imgH="241195" progId="Equation.3">
                  <p:embed/>
                </p:oleObj>
              </mc:Choice>
              <mc:Fallback>
                <p:oleObj name="Equation" r:id="rId14" imgW="634725" imgH="241195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1275" y="5942013"/>
                        <a:ext cx="1176338" cy="43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552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Wideband Beam Selection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2592287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dirty="0" smtClean="0"/>
                  <a:t>For ranks 3-4, the set of 2D beams in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are determined by the leading beam indicator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and the index offsets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per dimension, respectively</a:t>
                </a:r>
              </a:p>
              <a:p>
                <a:pPr lvl="1"/>
                <a:r>
                  <a:rPr lang="en-US" b="0" dirty="0" smtClean="0"/>
                  <a:t>i.e.: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1,1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+…)</m:t>
                    </m:r>
                  </m:oMath>
                </a14:m>
                <a:r>
                  <a:rPr lang="en-US" dirty="0" smtClean="0"/>
                  <a:t> in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</a:rPr>
                          <m:t>𝑊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i="1"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b>
                      <m:sup>
                        <m:r>
                          <a:rPr lang="en-US" i="1">
                            <a:latin typeface="Cambria Math"/>
                          </a:rPr>
                          <m:t>()</m:t>
                        </m:r>
                      </m:sup>
                    </m:sSubSup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 </a:t>
                </a:r>
                <a:endParaRPr lang="en-US" dirty="0"/>
              </a:p>
              <a:p>
                <a:pPr lvl="1"/>
                <a:r>
                  <a:rPr lang="en-US" dirty="0" smtClean="0"/>
                  <a:t>The parameter </a:t>
                </a:r>
                <a:r>
                  <a:rPr lang="en-US" i="1" dirty="0" smtClean="0"/>
                  <a:t>k</a:t>
                </a:r>
                <a:r>
                  <a:rPr lang="en-US" dirty="0" smtClean="0"/>
                  <a:t>, used to obtain the offsets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(</m:t>
                    </m:r>
                    <m:r>
                      <a:rPr lang="en-US" i="1">
                        <a:latin typeface="Cambria Math"/>
                      </a:rPr>
                      <m:t>𝑘</m:t>
                    </m:r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, is signaled together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, so is a wideband parameter</a:t>
                </a:r>
              </a:p>
              <a:p>
                <a:pPr lvl="1"/>
                <a:r>
                  <a:rPr lang="en-US" dirty="0" smtClean="0"/>
                  <a:t>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𝛿</m:t>
                    </m:r>
                  </m:oMath>
                </a14:m>
                <a:r>
                  <a:rPr lang="en-US" dirty="0" smtClean="0"/>
                  <a:t>’s select orthogonal beams as shown in the table below</a:t>
                </a:r>
              </a:p>
              <a:p>
                <a:pPr lvl="2"/>
                <a:r>
                  <a:rPr lang="en-US" dirty="0" smtClean="0"/>
                  <a:t>The maximum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dirty="0" smtClean="0"/>
                  <a:t> (‘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dirty="0" smtClean="0"/>
                  <a:t>’) is </a:t>
                </a:r>
                <a:r>
                  <a:rPr lang="en-US" dirty="0" err="1" smtClean="0"/>
                  <a:t>t.b.d</a:t>
                </a:r>
                <a:endParaRPr lang="en-US" dirty="0" smtClean="0"/>
              </a:p>
              <a:p>
                <a:pPr marL="914400" lvl="2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2592287"/>
              </a:xfrm>
              <a:blipFill rotWithShape="1">
                <a:blip r:embed="rId3"/>
                <a:stretch>
                  <a:fillRect l="-815" t="-3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33056"/>
            <a:ext cx="6808382" cy="275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 3-4 Configurations: Overview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Configurations provide either low overhead or different performance optimization </a:t>
                </a:r>
                <a:r>
                  <a:rPr lang="en-US" dirty="0" smtClean="0"/>
                  <a:t>as for rank 1-2, </a:t>
                </a:r>
                <a:r>
                  <a:rPr lang="en-US" dirty="0"/>
                  <a:t>proposed in R1-156381</a:t>
                </a:r>
                <a:endParaRPr lang="en-US" dirty="0" smtClean="0"/>
              </a:p>
              <a:p>
                <a:pPr lvl="1"/>
                <a:r>
                  <a:rPr lang="en-US" dirty="0" err="1" smtClean="0"/>
                  <a:t>Config</a:t>
                </a:r>
                <a:r>
                  <a:rPr lang="en-US" dirty="0" smtClean="0"/>
                  <a:t> 1 (low overhead)</a:t>
                </a:r>
              </a:p>
              <a:p>
                <a:pPr lvl="2"/>
                <a:r>
                  <a:rPr lang="en-US" dirty="0" smtClean="0"/>
                  <a:t>1 </a:t>
                </a:r>
                <a:r>
                  <a:rPr lang="en-US" dirty="0"/>
                  <a:t>bit used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Requires ~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𝑚𝑎𝑥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+1))</m:t>
                        </m:r>
                      </m:e>
                    </m:func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/>
                  <a:t> bits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/>
                  <a:t> is the number of subbands for which PMI is reported</a:t>
                </a:r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err="1" smtClean="0"/>
                  <a:t>Configs</a:t>
                </a:r>
                <a:r>
                  <a:rPr lang="en-US" dirty="0" smtClean="0"/>
                  <a:t> 2,3,4 (performance optimized)</a:t>
                </a:r>
              </a:p>
              <a:p>
                <a:pPr lvl="2"/>
                <a:r>
                  <a:rPr lang="en-US" dirty="0" smtClean="0"/>
                  <a:t>Allow for fast </a:t>
                </a:r>
                <a:r>
                  <a:rPr lang="en-US" dirty="0"/>
                  <a:t>fast beam selection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of closely spaced beams using 3 bits</a:t>
                </a:r>
              </a:p>
              <a:p>
                <a:pPr lvl="2"/>
                <a:r>
                  <a:rPr lang="en-US" dirty="0" smtClean="0"/>
                  <a:t>Require </a:t>
                </a:r>
                <a:r>
                  <a:rPr lang="en-US" dirty="0"/>
                  <a:t>~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𝑚𝑎𝑥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+1)</m:t>
                        </m:r>
                        <m:r>
                          <a:rPr lang="en-US" i="1">
                            <a:latin typeface="Cambria Math"/>
                          </a:rPr>
                          <m:t>/(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)</m:t>
                        </m:r>
                      </m:e>
                    </m:func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4</m:t>
                    </m:r>
                    <m:r>
                      <a:rPr lang="en-US" i="1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/>
                  <a:t> bits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𝑆</m:t>
                    </m:r>
                  </m:oMath>
                </a14:m>
                <a:r>
                  <a:rPr lang="en-US" dirty="0"/>
                  <a:t> is the number of subbands for which PMI is reported</a:t>
                </a:r>
                <a:r>
                  <a:rPr lang="en-US" dirty="0" smtClean="0"/>
                  <a:t>.</a:t>
                </a: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are ‘beam group spacing’ per dimension: see following slides</a:t>
                </a:r>
              </a:p>
              <a:p>
                <a:pPr lvl="2"/>
                <a:r>
                  <a:rPr lang="en-US" dirty="0" smtClean="0"/>
                  <a:t>Beam selection patterns are the same as for rank 2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2695" r="-2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270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Performance with different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𝑚𝑎𝑥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3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7"/>
                <a:ext cx="8229600" cy="1944216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 smtClean="0"/>
                  <a:t>Simulations:</a:t>
                </a:r>
              </a:p>
              <a:p>
                <a:pPr lvl="1"/>
                <a:r>
                  <a:rPr lang="en-US" dirty="0" smtClean="0"/>
                  <a:t>1x8, 3x2, and 2x4 port layouts in UMi with 4 RX antennas at the UE</a:t>
                </a:r>
              </a:p>
              <a:p>
                <a:pPr lvl="1"/>
                <a:r>
                  <a:rPr lang="en-US" dirty="0" smtClean="0"/>
                  <a:t>Low RU is most interesting since high SINR is needed to trigger high rank transmissions</a:t>
                </a:r>
              </a:p>
              <a:p>
                <a:pPr lvl="2"/>
                <a:r>
                  <a:rPr lang="en-US" dirty="0" smtClean="0"/>
                  <a:t>~70% of UEs have rank 3-4; see Appendix</a:t>
                </a:r>
              </a:p>
              <a:p>
                <a:r>
                  <a:rPr lang="en-US" dirty="0" smtClean="0"/>
                  <a:t>Results: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=2 </m:t>
                    </m:r>
                  </m:oMath>
                </a14:m>
                <a:r>
                  <a:rPr lang="en-US" dirty="0" smtClean="0"/>
                  <a:t>has about 6% median throughput gain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=7</m:t>
                    </m:r>
                  </m:oMath>
                </a14:m>
                <a:r>
                  <a:rPr lang="en-US" dirty="0" smtClean="0"/>
                  <a:t> does not have gain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=2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7"/>
                <a:ext cx="8229600" cy="1944216"/>
              </a:xfrm>
              <a:blipFill rotWithShape="1">
                <a:blip r:embed="rId4"/>
                <a:stretch>
                  <a:fillRect l="-444" t="-4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47159"/>
              </p:ext>
            </p:extLst>
          </p:nvPr>
        </p:nvGraphicFramePr>
        <p:xfrm>
          <a:off x="103188" y="3584575"/>
          <a:ext cx="8450262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" name="Document" r:id="rId5" imgW="5740528" imgH="1556469" progId="Word.Document.12">
                  <p:embed/>
                </p:oleObj>
              </mc:Choice>
              <mc:Fallback>
                <p:oleObj name="Document" r:id="rId5" imgW="5740528" imgH="15564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188" y="3584575"/>
                        <a:ext cx="8450262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813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Rank 5-8 Precoding Matrix Construction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1"/>
                <a:ext cx="8229600" cy="2260848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Precoding matrix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(5)</m:t>
                        </m:r>
                      </m:sup>
                    </m:sSup>
                  </m:oMath>
                </a14:m>
                <a:r>
                  <a:rPr lang="en-US" dirty="0" smtClean="0"/>
                  <a:t>…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8</m:t>
                        </m:r>
                        <m:r>
                          <a:rPr lang="en-US" i="1"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</a:p>
              <a:p>
                <a:pPr lvl="1"/>
                <a:r>
                  <a:rPr lang="en-US" dirty="0" smtClean="0"/>
                  <a:t>Multiple layers are on 3-4 different </a:t>
                </a:r>
                <a:r>
                  <a:rPr lang="en-US" i="1" dirty="0" smtClean="0"/>
                  <a:t>Orthogonal </a:t>
                </a:r>
                <a:r>
                  <a:rPr lang="en-US" dirty="0" smtClean="0"/>
                  <a:t>2D beams</a:t>
                </a:r>
              </a:p>
              <a:p>
                <a:pPr lvl="1"/>
                <a:r>
                  <a:rPr lang="en-US" b="0" dirty="0" smtClean="0"/>
                  <a:t>No beam selection or cophasing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=0)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Orthogonal beams selected with fixed offsets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1,</m:t>
                        </m:r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2,</m:t>
                        </m:r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, see next slide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𝛿</m:t>
                    </m:r>
                  </m:oMath>
                </a14:m>
                <a:r>
                  <a:rPr lang="en-US" dirty="0" smtClean="0"/>
                  <a:t>’s determined according to RRC signaled ‘</a:t>
                </a:r>
                <a:r>
                  <a:rPr lang="en-US" dirty="0" err="1" smtClean="0"/>
                  <a:t>Config</a:t>
                </a:r>
                <a:r>
                  <a:rPr lang="en-US" dirty="0" smtClean="0"/>
                  <a:t>’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lvl="1"/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1"/>
                <a:ext cx="8229600" cy="2260848"/>
              </a:xfrm>
              <a:blipFill rotWithShape="1">
                <a:blip r:embed="rId3"/>
                <a:stretch>
                  <a:fillRect l="-1185" t="-5135" b="-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367153"/>
              </p:ext>
            </p:extLst>
          </p:nvPr>
        </p:nvGraphicFramePr>
        <p:xfrm>
          <a:off x="4572000" y="5301208"/>
          <a:ext cx="3240360" cy="895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8" name="Equation" r:id="rId4" imgW="2070100" imgH="571500" progId="Equation.3">
                  <p:embed/>
                </p:oleObj>
              </mc:Choice>
              <mc:Fallback>
                <p:oleObj name="Equation" r:id="rId4" imgW="2070100" imgH="571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301208"/>
                        <a:ext cx="3240360" cy="895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347534"/>
              </p:ext>
            </p:extLst>
          </p:nvPr>
        </p:nvGraphicFramePr>
        <p:xfrm>
          <a:off x="971600" y="5312560"/>
          <a:ext cx="3312368" cy="89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9" name="Equation" r:id="rId6" imgW="2120900" imgH="571500" progId="Equation.3">
                  <p:embed/>
                </p:oleObj>
              </mc:Choice>
              <mc:Fallback>
                <p:oleObj name="Equation" r:id="rId6" imgW="2120900" imgH="571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312560"/>
                        <a:ext cx="3312368" cy="8912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, </a:t>
            </a:r>
            <a:endParaRPr kumimoji="0" lang="en-US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498400"/>
              </p:ext>
            </p:extLst>
          </p:nvPr>
        </p:nvGraphicFramePr>
        <p:xfrm>
          <a:off x="278829" y="4149080"/>
          <a:ext cx="861365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0" name="Equation" r:id="rId8" imgW="6769080" imgH="507960" progId="Equation.3">
                  <p:embed/>
                </p:oleObj>
              </mc:Choice>
              <mc:Fallback>
                <p:oleObj name="Equation" r:id="rId8" imgW="6769080" imgH="5079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29" y="4149080"/>
                        <a:ext cx="8613651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09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Ranks 5-8: Orthogonal Beams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440160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Cambria Math"/>
              </a:rPr>
              <a:t>Orthogonal beams distributed similarly to beams in ranks 1-4</a:t>
            </a:r>
          </a:p>
          <a:p>
            <a:pPr lvl="1"/>
            <a:r>
              <a:rPr lang="en-US" dirty="0">
                <a:latin typeface="Cambria Math"/>
              </a:rPr>
              <a:t>For 12 port </a:t>
            </a:r>
            <a:r>
              <a:rPr lang="en-US" dirty="0" err="1" smtClean="0">
                <a:latin typeface="Cambria Math"/>
              </a:rPr>
              <a:t>Config</a:t>
            </a:r>
            <a:r>
              <a:rPr lang="en-US" dirty="0" smtClean="0">
                <a:latin typeface="Cambria Math"/>
              </a:rPr>
              <a:t> </a:t>
            </a:r>
            <a:r>
              <a:rPr lang="en-US" dirty="0">
                <a:latin typeface="Cambria Math"/>
              </a:rPr>
              <a:t>4, a different vertical beam is needed since there are too few horizontal </a:t>
            </a:r>
            <a:r>
              <a:rPr lang="en-US" dirty="0" smtClean="0">
                <a:latin typeface="Cambria Math"/>
              </a:rPr>
              <a:t>beams</a:t>
            </a:r>
            <a:endParaRPr lang="en-US" dirty="0">
              <a:latin typeface="Cambria Math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53092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 ports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37321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 ports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95736" y="4106986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4106986"/>
                <a:ext cx="603434" cy="38151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860032" y="4106987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4106987"/>
                <a:ext cx="603434" cy="38151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7308304" y="4106987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4106987"/>
                <a:ext cx="603434" cy="38151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317955" y="3318754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7955" y="3318754"/>
                <a:ext cx="608756" cy="38151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483524" y="3242891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3524" y="3242891"/>
                <a:ext cx="608756" cy="38151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963244" y="3336328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244" y="3336328"/>
                <a:ext cx="608756" cy="38151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240374" y="5999812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0374" y="5999812"/>
                <a:ext cx="603434" cy="38151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04670" y="5999813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670" y="5999813"/>
                <a:ext cx="603434" cy="38151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7352942" y="5999813"/>
                <a:ext cx="603434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2942" y="5999813"/>
                <a:ext cx="603434" cy="381515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259632" y="5229200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5229200"/>
                <a:ext cx="608756" cy="38151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444208" y="5157192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5157192"/>
                <a:ext cx="608756" cy="381515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923928" y="5279733"/>
                <a:ext cx="608756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𝛿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2,</m:t>
                          </m:r>
                          <m:r>
                            <a:rPr lang="en-US" i="1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5279733"/>
                <a:ext cx="608756" cy="381515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926711" y="6381327"/>
                <a:ext cx="5727948" cy="381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4"/>
                    </a:solidFill>
                  </a:rPr>
                  <a:t>Shaded Squares  Indicate Used Combinations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chemeClr val="accent4"/>
                    </a:solidFill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b="0" i="1" smtClean="0">
                            <a:solidFill>
                              <a:schemeClr val="accent4"/>
                            </a:solidFill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chemeClr val="accent4"/>
                    </a:solidFill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6711" y="6381327"/>
                <a:ext cx="5727948" cy="381515"/>
              </a:xfrm>
              <a:prstGeom prst="rect">
                <a:avLst/>
              </a:prstGeom>
              <a:blipFill rotWithShape="1">
                <a:blip r:embed="rId21"/>
                <a:stretch>
                  <a:fillRect l="-851" t="-6452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77" name="Picture 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601" y="4509120"/>
            <a:ext cx="76088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79" name="Picture 43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09" y="2636912"/>
            <a:ext cx="7536879" cy="178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7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Observation:</a:t>
                </a:r>
              </a:p>
              <a:p>
                <a:pPr lvl="1"/>
                <a:r>
                  <a:rPr lang="en-US" b="0" dirty="0" smtClean="0"/>
                  <a:t>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“codebook” which contains multiple choices of beam </a:t>
                </a:r>
                <a:r>
                  <a:rPr lang="en-US" dirty="0" err="1" smtClean="0"/>
                  <a:t>spacings</a:t>
                </a:r>
                <a:r>
                  <a:rPr lang="en-US" dirty="0" smtClean="0"/>
                  <a:t> (i.e.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dirty="0" smtClean="0"/>
                  <a:t>&gt;0) can provide useful gains and </a:t>
                </a:r>
                <a:r>
                  <a:rPr lang="en-US" dirty="0"/>
                  <a:t>the overhead needed </a:t>
                </a:r>
                <a:r>
                  <a:rPr lang="en-US" dirty="0" smtClean="0"/>
                  <a:t>to support this is small (less than 2 bits).</a:t>
                </a:r>
              </a:p>
              <a:p>
                <a:r>
                  <a:rPr lang="en-US" dirty="0" smtClean="0"/>
                  <a:t>Proposal:</a:t>
                </a:r>
              </a:p>
              <a:p>
                <a:pPr lvl="1"/>
                <a:r>
                  <a:rPr lang="en-US" dirty="0" smtClean="0"/>
                  <a:t>Agree on the </a:t>
                </a:r>
                <a:r>
                  <a:rPr lang="en-US" dirty="0"/>
                  <a:t>rank </a:t>
                </a:r>
                <a:r>
                  <a:rPr lang="en-US" dirty="0" smtClean="0"/>
                  <a:t>3-8 </a:t>
                </a:r>
                <a:r>
                  <a:rPr lang="en-US" dirty="0"/>
                  <a:t>codebook </a:t>
                </a:r>
                <a:r>
                  <a:rPr lang="en-US" dirty="0" smtClean="0"/>
                  <a:t>in R1-156390 for Class </a:t>
                </a:r>
                <a:r>
                  <a:rPr lang="en-US" dirty="0"/>
                  <a:t>A </a:t>
                </a:r>
                <a:r>
                  <a:rPr lang="en-US" dirty="0" smtClean="0"/>
                  <a:t>FD-MIMO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=2</m:t>
                    </m:r>
                  </m:oMath>
                </a14:m>
                <a:r>
                  <a:rPr lang="en-US" dirty="0" smtClean="0"/>
                  <a:t> (i.e. 3 values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dirty="0" smtClean="0"/>
                  <a:t>) for rank 3 and 4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 r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248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Microsoft Office PowerPoint</Application>
  <PresentationFormat>On-screen Show (4:3)</PresentationFormat>
  <Paragraphs>76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Equation</vt:lpstr>
      <vt:lpstr>Document</vt:lpstr>
      <vt:lpstr>Class A Codebook Design for Rank 3-8</vt:lpstr>
      <vt:lpstr>Overview</vt:lpstr>
      <vt:lpstr>Rank 3-4 Precoding Matrix Construction</vt:lpstr>
      <vt:lpstr>Wideband Beam Selection in W_1</vt:lpstr>
      <vt:lpstr>Rank 3-4 Configurations: Overview</vt:lpstr>
      <vt:lpstr>Performance with different k_max</vt:lpstr>
      <vt:lpstr>Rank 5-8 Precoding Matrix Construction</vt:lpstr>
      <vt:lpstr>Ranks 5-8: Orthogonal Beams Used</vt:lpstr>
      <vt:lpstr>Conclusion</vt:lpstr>
      <vt:lpstr>Appendix</vt:lpstr>
      <vt:lpstr>Rank Distribution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2015-11-07T06:08:08Z</dcterms:created>
  <dcterms:modified xsi:type="dcterms:W3CDTF">2015-11-07T06:13:53Z</dcterms:modified>
</cp:coreProperties>
</file>