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6" r:id="rId4"/>
    <p:sldId id="272" r:id="rId5"/>
    <p:sldId id="273" r:id="rId6"/>
    <p:sldId id="275" r:id="rId7"/>
    <p:sldId id="277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100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</a:t>
            </a:r>
            <a:r>
              <a:rPr lang="en-US" smtClean="0"/>
              <a:t>on Agenda 7.2.1.6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 Networks</a:t>
            </a:r>
            <a:endParaRPr lang="en-US" sz="28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R1-156324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34684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3GPP TSG RAN WG1 #82bis</a:t>
            </a:r>
          </a:p>
          <a:p>
            <a:pPr>
              <a:spcBef>
                <a:spcPct val="0"/>
              </a:spcBef>
            </a:pPr>
            <a:r>
              <a:rPr lang="en-US" altLang="ja-JP" sz="2400" dirty="0" err="1" smtClean="0">
                <a:latin typeface="Calibri" pitchFamily="34" charset="0"/>
                <a:ea typeface="ＭＳ Ｐゴシック" pitchFamily="34" charset="-128"/>
              </a:rPr>
              <a:t>Malmö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, Sweden</a:t>
            </a:r>
            <a:r>
              <a:rPr lang="nn-NO" altLang="ja-JP" sz="2400" dirty="0" smtClean="0">
                <a:latin typeface="Calibri" pitchFamily="34" charset="0"/>
                <a:ea typeface="ＭＳ Ｐゴシック" pitchFamily="34" charset="-128"/>
              </a:rPr>
              <a:t>, 5th - 9th October, 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Agenda item 7.2.1.6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822960"/>
          </a:xfrm>
        </p:spPr>
        <p:txBody>
          <a:bodyPr/>
          <a:lstStyle/>
          <a:p>
            <a:r>
              <a:rPr lang="en-US" dirty="0" smtClean="0"/>
              <a:t>Proposals on PBCH repetition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363272" cy="4824536"/>
          </a:xfrm>
        </p:spPr>
        <p:txBody>
          <a:bodyPr>
            <a:noAutofit/>
          </a:bodyPr>
          <a:lstStyle/>
          <a:p>
            <a:r>
              <a:rPr lang="en-US" sz="2400" dirty="0" smtClean="0"/>
              <a:t>Confirm working assumption of PBCH repetition for enhanced frequency tracking.</a:t>
            </a:r>
          </a:p>
          <a:p>
            <a:r>
              <a:rPr lang="en-US" sz="2400" dirty="0" smtClean="0"/>
              <a:t>Symbols without CRS are repeated in symbols without CRS</a:t>
            </a:r>
          </a:p>
          <a:p>
            <a:r>
              <a:rPr lang="en-US" sz="2400" dirty="0" smtClean="0"/>
              <a:t>Symbols with CRS may be repeated:</a:t>
            </a:r>
          </a:p>
          <a:p>
            <a:pPr lvl="1"/>
            <a:r>
              <a:rPr lang="en-US" sz="2400" dirty="0" smtClean="0"/>
              <a:t>In symbols with CRS</a:t>
            </a:r>
          </a:p>
          <a:p>
            <a:pPr lvl="1"/>
            <a:r>
              <a:rPr lang="en-US" sz="2400" dirty="0" smtClean="0"/>
              <a:t>In symbols without CRS, where the PBCH repetition is not mapped to the tones corresponding to CRS</a:t>
            </a:r>
          </a:p>
          <a:p>
            <a:r>
              <a:rPr lang="en-US" sz="2400" dirty="0" smtClean="0"/>
              <a:t>FFS: More detailed mapping</a:t>
            </a:r>
          </a:p>
          <a:p>
            <a:pPr>
              <a:spcBef>
                <a:spcPts val="300"/>
              </a:spcBef>
            </a:pPr>
            <a:endParaRPr lang="en-US" sz="24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822960"/>
            <a:ext cx="8229600" cy="822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Qualcomm, Panasonic, Samsung, Intel, ZTE, ALU, </a:t>
            </a:r>
            <a:r>
              <a:rPr lang="en-US" dirty="0" smtClean="0"/>
              <a:t>LGE, Sony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5760"/>
            <a:ext cx="8229600" cy="82296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Proposals on SI Acquisition Across Windows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08920"/>
            <a:ext cx="8363272" cy="3744416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en-US" sz="2400" dirty="0" smtClean="0"/>
              <a:t>Acquisition of SI messages across SI windows is feasible in idle mode</a:t>
            </a:r>
          </a:p>
          <a:p>
            <a:pPr>
              <a:spcBef>
                <a:spcPts val="300"/>
              </a:spcBef>
            </a:pPr>
            <a:r>
              <a:rPr lang="en-US" sz="2400" dirty="0" smtClean="0"/>
              <a:t>The maximum number of SI messages that can be acquired across SI windows is FFS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1412776"/>
            <a:ext cx="8229600" cy="822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Nokia Networks, Intel, Alcatel Lucent, Sony, Panasonic, Sierra Wireless, CATT, Samsung, </a:t>
            </a:r>
            <a:r>
              <a:rPr lang="en-US" dirty="0" smtClean="0"/>
              <a:t>ZTE, NTT </a:t>
            </a:r>
            <a:r>
              <a:rPr lang="en-US" dirty="0" err="1" smtClean="0"/>
              <a:t>DoCoMo</a:t>
            </a:r>
            <a:r>
              <a:rPr lang="en-US" dirty="0" smtClean="0"/>
              <a:t>, Ericsson</a:t>
            </a:r>
            <a:r>
              <a:rPr lang="en-US" dirty="0" smtClean="0"/>
              <a:t>, </a:t>
            </a:r>
            <a:r>
              <a:rPr lang="en-US" dirty="0" err="1" smtClean="0"/>
              <a:t>InterDigital</a:t>
            </a:r>
            <a:r>
              <a:rPr lang="en-US" dirty="0" smtClean="0"/>
              <a:t>, </a:t>
            </a:r>
            <a:r>
              <a:rPr lang="en-US" dirty="0" err="1" smtClean="0"/>
              <a:t>MediaTek</a:t>
            </a:r>
            <a:r>
              <a:rPr lang="en-US" dirty="0" smtClean="0"/>
              <a:t>, </a:t>
            </a:r>
            <a:r>
              <a:rPr lang="en-US" dirty="0" err="1" smtClean="0"/>
              <a:t>Huawei</a:t>
            </a:r>
            <a:r>
              <a:rPr lang="en-US" dirty="0" smtClean="0"/>
              <a:t>, HiSilicon, LGE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822960"/>
          </a:xfrm>
        </p:spPr>
        <p:txBody>
          <a:bodyPr/>
          <a:lstStyle/>
          <a:p>
            <a:r>
              <a:rPr lang="en-US" dirty="0" smtClean="0"/>
              <a:t>Proposals on SIB1bis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363272" cy="4824536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en-US" sz="2400" dirty="0" smtClean="0"/>
              <a:t>SIB1bis is transmitted periodically with a period of T</a:t>
            </a:r>
            <a:r>
              <a:rPr lang="en-US" sz="2400" baseline="-25000" dirty="0" smtClean="0"/>
              <a:t>SIB1bis</a:t>
            </a:r>
            <a:r>
              <a:rPr lang="en-US" sz="2400" dirty="0" smtClean="0"/>
              <a:t> radio frames</a:t>
            </a:r>
          </a:p>
          <a:p>
            <a:pPr lvl="1">
              <a:spcBef>
                <a:spcPts val="300"/>
              </a:spcBef>
            </a:pPr>
            <a:r>
              <a:rPr lang="en-US" sz="2400" dirty="0" smtClean="0"/>
              <a:t>Within a period, SIB1bis can be repeated a number of times</a:t>
            </a:r>
          </a:p>
          <a:p>
            <a:pPr lvl="1">
              <a:spcBef>
                <a:spcPts val="300"/>
              </a:spcBef>
            </a:pPr>
            <a:r>
              <a:rPr lang="en-US" sz="2400" dirty="0" smtClean="0"/>
              <a:t>RV cycling {0,2,3,1,…} is used for each SIB1bis transmission within a period</a:t>
            </a:r>
          </a:p>
          <a:p>
            <a:pPr>
              <a:spcBef>
                <a:spcPts val="900"/>
              </a:spcBef>
            </a:pPr>
            <a:r>
              <a:rPr lang="en-US" sz="2400" dirty="0" smtClean="0"/>
              <a:t>SIB1bis content does not change over X*T</a:t>
            </a:r>
            <a:r>
              <a:rPr lang="en-US" sz="2400" baseline="-25000" dirty="0" smtClean="0"/>
              <a:t>SIB1bis</a:t>
            </a:r>
            <a:r>
              <a:rPr lang="en-US" sz="2400" dirty="0" smtClean="0"/>
              <a:t> radio frames</a:t>
            </a:r>
          </a:p>
          <a:p>
            <a:pPr>
              <a:spcBef>
                <a:spcPts val="600"/>
              </a:spcBef>
            </a:pPr>
            <a:r>
              <a:rPr lang="en-US" sz="2400" dirty="0" smtClean="0"/>
              <a:t>SIB1bis transmission period T</a:t>
            </a:r>
            <a:r>
              <a:rPr lang="en-US" sz="2400" baseline="-25000" dirty="0" smtClean="0"/>
              <a:t>SIB1bis</a:t>
            </a:r>
            <a:r>
              <a:rPr lang="en-US" sz="2400" dirty="0" smtClean="0"/>
              <a:t> is predefined</a:t>
            </a:r>
          </a:p>
          <a:p>
            <a:pPr lvl="1">
              <a:spcBef>
                <a:spcPts val="600"/>
              </a:spcBef>
            </a:pPr>
            <a:r>
              <a:rPr lang="en-US" sz="2400" dirty="0" smtClean="0"/>
              <a:t>T</a:t>
            </a:r>
            <a:r>
              <a:rPr lang="en-US" sz="2400" baseline="-25000" dirty="0" smtClean="0"/>
              <a:t>SIB1bis</a:t>
            </a:r>
            <a:r>
              <a:rPr lang="en-US" sz="2400" dirty="0" smtClean="0"/>
              <a:t> = [8] radio frames</a:t>
            </a:r>
          </a:p>
          <a:p>
            <a:pPr>
              <a:spcBef>
                <a:spcPts val="600"/>
              </a:spcBef>
            </a:pPr>
            <a:r>
              <a:rPr lang="en-US" sz="2400" dirty="0" smtClean="0"/>
              <a:t>Repetition number R</a:t>
            </a:r>
            <a:r>
              <a:rPr lang="en-US" sz="2400" baseline="-25000" dirty="0" smtClean="0"/>
              <a:t>SIB1bis</a:t>
            </a:r>
            <a:r>
              <a:rPr lang="en-US" sz="2400" dirty="0" smtClean="0"/>
              <a:t> within a period is derived from MIB</a:t>
            </a:r>
          </a:p>
          <a:p>
            <a:pPr>
              <a:spcBef>
                <a:spcPts val="900"/>
              </a:spcBef>
            </a:pPr>
            <a:endParaRPr lang="en-US" sz="2000" dirty="0" smtClean="0"/>
          </a:p>
          <a:p>
            <a:pPr>
              <a:spcBef>
                <a:spcPts val="300"/>
              </a:spcBef>
            </a:pPr>
            <a:endParaRPr lang="en-US" sz="20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1110992"/>
            <a:ext cx="8229600" cy="822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Nokia Networks, Ericsson, Samsung, Panasonic, NEC, LGE, Intel, </a:t>
            </a:r>
            <a:r>
              <a:rPr lang="en-US" dirty="0" err="1" smtClean="0"/>
              <a:t>InterDigital</a:t>
            </a:r>
            <a:r>
              <a:rPr lang="en-US" dirty="0" smtClean="0"/>
              <a:t>, CATT, Sierra Wireless, </a:t>
            </a:r>
            <a:r>
              <a:rPr lang="en-US" dirty="0" err="1" smtClean="0"/>
              <a:t>MediaTek</a:t>
            </a:r>
            <a:r>
              <a:rPr lang="en-US" dirty="0" smtClean="0"/>
              <a:t>, NTT </a:t>
            </a:r>
            <a:r>
              <a:rPr lang="en-US" dirty="0" err="1" smtClean="0"/>
              <a:t>DoCoMo</a:t>
            </a:r>
            <a:r>
              <a:rPr lang="en-US" dirty="0" smtClean="0"/>
              <a:t>, ZTE, Sony, Alcatel Lucent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822960"/>
          </a:xfrm>
        </p:spPr>
        <p:txBody>
          <a:bodyPr/>
          <a:lstStyle/>
          <a:p>
            <a:r>
              <a:rPr lang="en-US" dirty="0" smtClean="0"/>
              <a:t>Proposals on SIB1bis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363272" cy="4824536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2400" dirty="0" smtClean="0"/>
              <a:t>Time location is determined by </a:t>
            </a:r>
          </a:p>
          <a:p>
            <a:pPr lvl="1">
              <a:spcBef>
                <a:spcPts val="600"/>
              </a:spcBef>
            </a:pPr>
            <a:r>
              <a:rPr lang="en-US" sz="2400" dirty="0" smtClean="0"/>
              <a:t>Option 1: </a:t>
            </a:r>
          </a:p>
          <a:p>
            <a:pPr lvl="2">
              <a:spcBef>
                <a:spcPts val="600"/>
              </a:spcBef>
            </a:pPr>
            <a:r>
              <a:rPr lang="en-US" sz="2000" dirty="0" smtClean="0"/>
              <a:t>Time location is determined from R</a:t>
            </a:r>
            <a:r>
              <a:rPr lang="en-US" sz="2000" baseline="-25000" dirty="0" smtClean="0"/>
              <a:t>SIB1bis</a:t>
            </a:r>
            <a:r>
              <a:rPr lang="en-US" sz="2000" dirty="0" smtClean="0"/>
              <a:t>, </a:t>
            </a:r>
            <a:r>
              <a:rPr lang="en-GB" sz="2000" dirty="0" smtClean="0"/>
              <a:t>PCID and SFN</a:t>
            </a:r>
            <a:endParaRPr lang="en-US" sz="2000" dirty="0" smtClean="0"/>
          </a:p>
          <a:p>
            <a:pPr lvl="1">
              <a:spcBef>
                <a:spcPts val="600"/>
              </a:spcBef>
            </a:pPr>
            <a:r>
              <a:rPr lang="en-US" sz="2400" dirty="0" smtClean="0"/>
              <a:t>Option 2: </a:t>
            </a:r>
          </a:p>
          <a:p>
            <a:pPr lvl="2">
              <a:spcBef>
                <a:spcPts val="600"/>
              </a:spcBef>
            </a:pPr>
            <a:r>
              <a:rPr lang="en-US" sz="2000" dirty="0" smtClean="0"/>
              <a:t>Time location is determined from R</a:t>
            </a:r>
            <a:r>
              <a:rPr lang="en-US" sz="2000" baseline="-25000" dirty="0" smtClean="0"/>
              <a:t>SIB1bis</a:t>
            </a:r>
            <a:r>
              <a:rPr lang="en-US" sz="2000" dirty="0" smtClean="0"/>
              <a:t> and </a:t>
            </a:r>
            <a:r>
              <a:rPr lang="en-GB" sz="2000" dirty="0" smtClean="0"/>
              <a:t>PCID </a:t>
            </a:r>
            <a:endParaRPr lang="en-US" sz="2000" dirty="0" smtClean="0"/>
          </a:p>
          <a:p>
            <a:pPr lvl="1">
              <a:spcBef>
                <a:spcPts val="600"/>
              </a:spcBef>
            </a:pPr>
            <a:r>
              <a:rPr lang="en-US" sz="2400" dirty="0" smtClean="0"/>
              <a:t>Option 3: </a:t>
            </a:r>
          </a:p>
          <a:p>
            <a:pPr lvl="2">
              <a:spcBef>
                <a:spcPts val="600"/>
              </a:spcBef>
            </a:pPr>
            <a:r>
              <a:rPr lang="en-US" sz="2000" dirty="0" smtClean="0"/>
              <a:t>First transmission of SIB1bis is transmitted in subframe #5 of radio frames for which the SFN mod T</a:t>
            </a:r>
            <a:r>
              <a:rPr lang="en-US" sz="2000" baseline="-25000" dirty="0" smtClean="0"/>
              <a:t>SIB1bis</a:t>
            </a:r>
            <a:r>
              <a:rPr lang="en-US" sz="2000" dirty="0" smtClean="0"/>
              <a:t> = 1</a:t>
            </a:r>
          </a:p>
          <a:p>
            <a:pPr lvl="2">
              <a:spcBef>
                <a:spcPts val="600"/>
              </a:spcBef>
            </a:pPr>
            <a:r>
              <a:rPr lang="en-US" sz="2000" dirty="0" smtClean="0"/>
              <a:t>Time location for repetitions is determined from R</a:t>
            </a:r>
            <a:r>
              <a:rPr lang="en-US" sz="2000" baseline="-25000" dirty="0" smtClean="0"/>
              <a:t>SIB1bis</a:t>
            </a:r>
            <a:endParaRPr lang="en-US" sz="2400" dirty="0" smtClean="0"/>
          </a:p>
          <a:p>
            <a:pPr>
              <a:spcBef>
                <a:spcPts val="300"/>
              </a:spcBef>
            </a:pPr>
            <a:endParaRPr lang="en-US" sz="24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1110992"/>
            <a:ext cx="8229600" cy="822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Nokia Networks, Ericsson, Samsung, Panasonic, NEC, LGE, Intel, </a:t>
            </a:r>
            <a:r>
              <a:rPr lang="en-US" dirty="0" err="1" smtClean="0"/>
              <a:t>InterDigital</a:t>
            </a:r>
            <a:r>
              <a:rPr lang="en-US" dirty="0" smtClean="0"/>
              <a:t>, CATT, Sierra Wireless, </a:t>
            </a:r>
            <a:r>
              <a:rPr lang="en-US" dirty="0" err="1" smtClean="0"/>
              <a:t>MediaTek</a:t>
            </a:r>
            <a:r>
              <a:rPr lang="en-US" dirty="0" smtClean="0"/>
              <a:t>, NTT </a:t>
            </a:r>
            <a:r>
              <a:rPr lang="en-US" dirty="0" err="1" smtClean="0"/>
              <a:t>DoCoMo</a:t>
            </a:r>
            <a:r>
              <a:rPr lang="en-US" dirty="0" smtClean="0"/>
              <a:t>, ZTE, Sony, Alcatel Lucent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822960"/>
          </a:xfrm>
        </p:spPr>
        <p:txBody>
          <a:bodyPr/>
          <a:lstStyle/>
          <a:p>
            <a:r>
              <a:rPr lang="en-US" dirty="0" smtClean="0"/>
              <a:t>Proposals on SIB1bis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363272" cy="4824536"/>
          </a:xfrm>
        </p:spPr>
        <p:txBody>
          <a:bodyPr>
            <a:noAutofit/>
          </a:bodyPr>
          <a:lstStyle/>
          <a:p>
            <a:pPr>
              <a:spcBef>
                <a:spcPts val="900"/>
              </a:spcBef>
            </a:pPr>
            <a:r>
              <a:rPr lang="en-US" sz="2400" dirty="0" smtClean="0"/>
              <a:t>For TDD, subframes #1 and #6 are not used for SIB1bis transmission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1110992"/>
            <a:ext cx="8229600" cy="822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Nokia Networks, Ericsson, Samsung, Panasonic, NEC, LGE, Intel, </a:t>
            </a:r>
            <a:r>
              <a:rPr lang="en-US" dirty="0" err="1" smtClean="0"/>
              <a:t>InterDigital</a:t>
            </a:r>
            <a:r>
              <a:rPr lang="en-US" dirty="0" smtClean="0"/>
              <a:t>, CATT, Sierra Wireless, </a:t>
            </a:r>
            <a:r>
              <a:rPr lang="en-US" dirty="0" err="1" smtClean="0"/>
              <a:t>MediaTek</a:t>
            </a:r>
            <a:r>
              <a:rPr lang="en-US" dirty="0" smtClean="0"/>
              <a:t>, NTT </a:t>
            </a:r>
            <a:r>
              <a:rPr lang="en-US" dirty="0" err="1" smtClean="0"/>
              <a:t>DoCoMo</a:t>
            </a:r>
            <a:r>
              <a:rPr lang="en-US" dirty="0" smtClean="0"/>
              <a:t>, ZTE, Alcatel Lucent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 on CFI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060848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sz="2800" b="1" u="sng" dirty="0" smtClean="0"/>
              <a:t>Confirm the Working Assumption with revised description of the same:</a:t>
            </a:r>
          </a:p>
          <a:p>
            <a:pPr lvl="1"/>
            <a:r>
              <a:rPr lang="en-US" dirty="0"/>
              <a:t>For </a:t>
            </a:r>
            <a:r>
              <a:rPr lang="en-US" dirty="0" err="1"/>
              <a:t>subframes</a:t>
            </a:r>
            <a:r>
              <a:rPr lang="en-US" dirty="0"/>
              <a:t> containing PDSCH carrying </a:t>
            </a:r>
            <a:r>
              <a:rPr lang="en-US" dirty="0" smtClean="0"/>
              <a:t>SIB1bis, </a:t>
            </a:r>
            <a:r>
              <a:rPr lang="en-US" dirty="0"/>
              <a:t>the starting OFDM symbol of SIB1bis </a:t>
            </a:r>
            <a:r>
              <a:rPr lang="en-US" dirty="0" smtClean="0"/>
              <a:t>reception </a:t>
            </a:r>
            <a:r>
              <a:rPr lang="en-US" dirty="0"/>
              <a:t>is a fixed value predefined in the specification</a:t>
            </a:r>
          </a:p>
          <a:p>
            <a:pPr lvl="2"/>
            <a:r>
              <a:rPr lang="en-US" dirty="0"/>
              <a:t>The fixed value is equal to the maximum CFI value for the given system configuration (TDD/FDD, system bandwidth)</a:t>
            </a:r>
          </a:p>
          <a:p>
            <a:pPr lvl="1"/>
            <a:r>
              <a:rPr lang="en-US" dirty="0" smtClean="0"/>
              <a:t>For M-PDCCH and </a:t>
            </a:r>
            <a:r>
              <a:rPr lang="en-US" dirty="0"/>
              <a:t>other PDSCH, the starting OFDM symbol is broadcast to all low-complexity/coverage-enhancement UEs in a cell via a shared higher layer parameter in SIB1bis</a:t>
            </a:r>
          </a:p>
          <a:p>
            <a:pPr lvl="2"/>
            <a:r>
              <a:rPr lang="en-US" dirty="0" smtClean="0"/>
              <a:t>The higher layer parameter is a 2-bit field, indicating starting OFDM symbol </a:t>
            </a:r>
            <a:r>
              <a:rPr lang="en-US" dirty="0" smtClean="0">
                <a:sym typeface="Symbol"/>
              </a:rPr>
              <a:t></a:t>
            </a:r>
            <a:r>
              <a:rPr lang="en-US" dirty="0" smtClean="0"/>
              <a:t> {1,2,3} for </a:t>
            </a:r>
            <a:r>
              <a:rPr lang="en-US" dirty="0"/>
              <a:t>N_RB^DL &gt;10 , and </a:t>
            </a:r>
            <a:r>
              <a:rPr lang="en-US" dirty="0">
                <a:sym typeface="Symbol"/>
              </a:rPr>
              <a:t></a:t>
            </a:r>
            <a:r>
              <a:rPr lang="en-US" dirty="0"/>
              <a:t> {2,3,4} for N_RB^DL </a:t>
            </a:r>
            <a:r>
              <a:rPr lang="en-US" dirty="0">
                <a:sym typeface="Symbol"/>
              </a:rPr>
              <a:t></a:t>
            </a:r>
            <a:r>
              <a:rPr lang="en-US" dirty="0"/>
              <a:t>10 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As </a:t>
            </a:r>
            <a:r>
              <a:rPr lang="en-US" dirty="0"/>
              <a:t>in existing system, the starting OFDM symbol for </a:t>
            </a:r>
            <a:r>
              <a:rPr lang="en-US" dirty="0" err="1"/>
              <a:t>subframe</a:t>
            </a:r>
            <a:r>
              <a:rPr lang="en-US" dirty="0"/>
              <a:t> 1 and 6 for TDD is maximum </a:t>
            </a:r>
            <a:r>
              <a:rPr lang="en-US" dirty="0" smtClean="0"/>
              <a:t>2</a:t>
            </a:r>
          </a:p>
          <a:p>
            <a:r>
              <a:rPr lang="en-US" dirty="0" smtClean="0"/>
              <a:t>4-th value signaled by the 2-bit field indicates: starting </a:t>
            </a:r>
            <a:r>
              <a:rPr lang="en-US" dirty="0"/>
              <a:t>OFDM symbol </a:t>
            </a:r>
            <a:r>
              <a:rPr lang="en-US" dirty="0" smtClean="0"/>
              <a:t>=0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5536" y="1268760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Ericsson, LG, Intel, Samsung, Sony, </a:t>
            </a:r>
            <a:r>
              <a:rPr lang="en-US" dirty="0" err="1" smtClean="0"/>
              <a:t>DoCoMo</a:t>
            </a:r>
            <a:r>
              <a:rPr lang="en-US" dirty="0" smtClean="0"/>
              <a:t>, Nokia Networks, Sierra Wireless, </a:t>
            </a:r>
            <a:r>
              <a:rPr lang="en-US" dirty="0" err="1" smtClean="0"/>
              <a:t>MediaTek</a:t>
            </a:r>
            <a:r>
              <a:rPr lang="en-US" dirty="0" smtClean="0"/>
              <a:t>, Panasonic, NEC, ZTE, CATT, Alcatel Lucent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495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4008</TotalTime>
  <Words>605</Words>
  <Application>Microsoft Office PowerPoint</Application>
  <PresentationFormat>On-screen Show (4:3)</PresentationFormat>
  <Paragraphs>49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WF on Agenda 7.2.1.6</vt:lpstr>
      <vt:lpstr>Proposals on PBCH repetition</vt:lpstr>
      <vt:lpstr>Proposals on SI Acquisition Across Windows</vt:lpstr>
      <vt:lpstr>Proposals on SIB1bis (1)</vt:lpstr>
      <vt:lpstr>Proposals on SIB1bis (2)</vt:lpstr>
      <vt:lpstr>Proposals on SIB1bis (3)</vt:lpstr>
      <vt:lpstr>Proposal on CFI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rratasu1</cp:lastModifiedBy>
  <cp:revision>366</cp:revision>
  <dcterms:created xsi:type="dcterms:W3CDTF">2014-10-08T06:45:16Z</dcterms:created>
  <dcterms:modified xsi:type="dcterms:W3CDTF">2015-10-08T16:51:28Z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1347268059</vt:i4>
  </property>
  <property fmtid="{D5CDD505-2E9C-101B-9397-08002B2CF9AE}" pid="3" name="_NewReviewCycle">
    <vt:lpwstr/>
  </property>
  <property fmtid="{D5CDD505-2E9C-101B-9397-08002B2CF9AE}" pid="4" name="_EmailSubject">
    <vt:lpwstr>eMTC sync up NN/QC</vt:lpwstr>
  </property>
  <property fmtid="{D5CDD505-2E9C-101B-9397-08002B2CF9AE}" pid="5" name="_AuthorEmail">
    <vt:lpwstr>hxu@qti.qualcomm.com</vt:lpwstr>
  </property>
  <property fmtid="{D5CDD505-2E9C-101B-9397-08002B2CF9AE}" pid="6" name="_AuthorEmailDisplayName">
    <vt:lpwstr>Xu, Hao</vt:lpwstr>
  </property>
</Properties>
</file>