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Default Extension="bin" ContentType="application/vnd.openxmlformats-officedocument.oleObject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58" r:id="rId2"/>
    <p:sldId id="263" r:id="rId3"/>
    <p:sldId id="259" r:id="rId4"/>
    <p:sldId id="262" r:id="rId5"/>
    <p:sldId id="261" r:id="rId6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536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52C5D3C-9FEB-463A-A332-C7AF8988CC52}" type="datetimeFigureOut">
              <a:rPr lang="zh-CN" altLang="en-US" smtClean="0"/>
              <a:pPr/>
              <a:t>2015/10/8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388143-0662-4F4C-A2D4-DBBA25BD307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17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zh-CN" altLang="en-US" dirty="0" smtClean="0">
              <a:ea typeface="ＭＳ Ｐゴシック" charset="-128"/>
            </a:endParaRPr>
          </a:p>
        </p:txBody>
      </p:sp>
      <p:sp>
        <p:nvSpPr>
          <p:cNvPr id="717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A8A250D8-5359-4A7B-ADEF-ED9F3108316A}" type="slidenum">
              <a:rPr lang="ja-JP" altLang="en-US" smtClean="0">
                <a:ea typeface="ＭＳ Ｐゴシック" charset="-128"/>
                <a:cs typeface="Arial" charset="0"/>
              </a:rPr>
              <a:pPr/>
              <a:t>2</a:t>
            </a:fld>
            <a:endParaRPr lang="ja-JP" altLang="en-US" smtClean="0">
              <a:ea typeface="ＭＳ Ｐゴシック" charset="-128"/>
              <a:cs typeface="Arial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17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zh-CN" altLang="en-US" dirty="0" smtClean="0">
              <a:ea typeface="ＭＳ Ｐゴシック" charset="-128"/>
            </a:endParaRPr>
          </a:p>
        </p:txBody>
      </p:sp>
      <p:sp>
        <p:nvSpPr>
          <p:cNvPr id="717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A8A250D8-5359-4A7B-ADEF-ED9F3108316A}" type="slidenum">
              <a:rPr lang="ja-JP" altLang="en-US" smtClean="0">
                <a:ea typeface="ＭＳ Ｐゴシック" charset="-128"/>
                <a:cs typeface="Arial" charset="0"/>
              </a:rPr>
              <a:pPr/>
              <a:t>3</a:t>
            </a:fld>
            <a:endParaRPr lang="ja-JP" altLang="en-US" smtClean="0">
              <a:ea typeface="ＭＳ Ｐゴシック" charset="-128"/>
              <a:cs typeface="Arial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17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zh-CN" altLang="en-US" dirty="0" smtClean="0">
              <a:ea typeface="ＭＳ Ｐゴシック" charset="-128"/>
            </a:endParaRPr>
          </a:p>
        </p:txBody>
      </p:sp>
      <p:sp>
        <p:nvSpPr>
          <p:cNvPr id="717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A8A250D8-5359-4A7B-ADEF-ED9F3108316A}" type="slidenum">
              <a:rPr lang="ja-JP" altLang="en-US" smtClean="0">
                <a:ea typeface="ＭＳ Ｐゴシック" charset="-128"/>
                <a:cs typeface="Arial" charset="0"/>
              </a:rPr>
              <a:pPr/>
              <a:t>4</a:t>
            </a:fld>
            <a:endParaRPr lang="ja-JP" altLang="en-US" smtClean="0">
              <a:ea typeface="ＭＳ Ｐゴシック" charset="-128"/>
              <a:cs typeface="Arial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17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zh-CN" altLang="en-US" dirty="0" smtClean="0">
              <a:ea typeface="ＭＳ Ｐゴシック" charset="-128"/>
            </a:endParaRPr>
          </a:p>
        </p:txBody>
      </p:sp>
      <p:sp>
        <p:nvSpPr>
          <p:cNvPr id="717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A8A250D8-5359-4A7B-ADEF-ED9F3108316A}" type="slidenum">
              <a:rPr lang="ja-JP" altLang="en-US" smtClean="0">
                <a:ea typeface="ＭＳ Ｐゴシック" charset="-128"/>
                <a:cs typeface="Arial" charset="0"/>
              </a:rPr>
              <a:pPr/>
              <a:t>5</a:t>
            </a:fld>
            <a:endParaRPr lang="ja-JP" altLang="en-US" smtClean="0">
              <a:ea typeface="ＭＳ Ｐゴシック" charset="-128"/>
              <a:cs typeface="Arial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15AE50-B0F8-4372-9EC2-672C6AAC1CCC}" type="datetimeFigureOut">
              <a:rPr lang="zh-CN" altLang="en-US" smtClean="0"/>
              <a:pPr/>
              <a:t>2015/10/8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A5E2AD-D7DB-4C3C-863F-092F77A89F7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15AE50-B0F8-4372-9EC2-672C6AAC1CCC}" type="datetimeFigureOut">
              <a:rPr lang="zh-CN" altLang="en-US" smtClean="0"/>
              <a:pPr/>
              <a:t>2015/10/8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A5E2AD-D7DB-4C3C-863F-092F77A89F7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15AE50-B0F8-4372-9EC2-672C6AAC1CCC}" type="datetimeFigureOut">
              <a:rPr lang="zh-CN" altLang="en-US" smtClean="0"/>
              <a:pPr/>
              <a:t>2015/10/8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A5E2AD-D7DB-4C3C-863F-092F77A89F7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15AE50-B0F8-4372-9EC2-672C6AAC1CCC}" type="datetimeFigureOut">
              <a:rPr lang="zh-CN" altLang="en-US" smtClean="0"/>
              <a:pPr/>
              <a:t>2015/10/8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A5E2AD-D7DB-4C3C-863F-092F77A89F7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15AE50-B0F8-4372-9EC2-672C6AAC1CCC}" type="datetimeFigureOut">
              <a:rPr lang="zh-CN" altLang="en-US" smtClean="0"/>
              <a:pPr/>
              <a:t>2015/10/8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A5E2AD-D7DB-4C3C-863F-092F77A89F7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15AE50-B0F8-4372-9EC2-672C6AAC1CCC}" type="datetimeFigureOut">
              <a:rPr lang="zh-CN" altLang="en-US" smtClean="0"/>
              <a:pPr/>
              <a:t>2015/10/8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A5E2AD-D7DB-4C3C-863F-092F77A89F7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15AE50-B0F8-4372-9EC2-672C6AAC1CCC}" type="datetimeFigureOut">
              <a:rPr lang="zh-CN" altLang="en-US" smtClean="0"/>
              <a:pPr/>
              <a:t>2015/10/8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A5E2AD-D7DB-4C3C-863F-092F77A89F7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15AE50-B0F8-4372-9EC2-672C6AAC1CCC}" type="datetimeFigureOut">
              <a:rPr lang="zh-CN" altLang="en-US" smtClean="0"/>
              <a:pPr/>
              <a:t>2015/10/8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A5E2AD-D7DB-4C3C-863F-092F77A89F7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15AE50-B0F8-4372-9EC2-672C6AAC1CCC}" type="datetimeFigureOut">
              <a:rPr lang="zh-CN" altLang="en-US" smtClean="0"/>
              <a:pPr/>
              <a:t>2015/10/8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A5E2AD-D7DB-4C3C-863F-092F77A89F7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15AE50-B0F8-4372-9EC2-672C6AAC1CCC}" type="datetimeFigureOut">
              <a:rPr lang="zh-CN" altLang="en-US" smtClean="0"/>
              <a:pPr/>
              <a:t>2015/10/8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A5E2AD-D7DB-4C3C-863F-092F77A89F7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15AE50-B0F8-4372-9EC2-672C6AAC1CCC}" type="datetimeFigureOut">
              <a:rPr lang="zh-CN" altLang="en-US" smtClean="0"/>
              <a:pPr/>
              <a:t>2015/10/8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A5E2AD-D7DB-4C3C-863F-092F77A89F7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915AE50-B0F8-4372-9EC2-672C6AAC1CCC}" type="datetimeFigureOut">
              <a:rPr lang="zh-CN" altLang="en-US" smtClean="0"/>
              <a:pPr/>
              <a:t>2015/10/8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A5E2AD-D7DB-4C3C-863F-092F77A89F7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oleObject1.bin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oleObject" Target="../embeddings/oleObject2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タイトル 1"/>
          <p:cNvSpPr>
            <a:spLocks noGrp="1"/>
          </p:cNvSpPr>
          <p:nvPr/>
        </p:nvSpPr>
        <p:spPr bwMode="auto">
          <a:xfrm>
            <a:off x="611188" y="2644775"/>
            <a:ext cx="7921625" cy="147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altLang="ja-JP" sz="4400" dirty="0" smtClean="0">
                <a:latin typeface="Calibri" pitchFamily="34" charset="0"/>
                <a:ea typeface="ＭＳ Ｐゴシック" charset="-128"/>
              </a:rPr>
              <a:t>Detailed design for multi-PRB PF3</a:t>
            </a:r>
            <a:endParaRPr lang="ja-JP" altLang="en-US" sz="4400" dirty="0">
              <a:latin typeface="Calibri" pitchFamily="34" charset="0"/>
              <a:ea typeface="ＭＳ Ｐゴシック" charset="-128"/>
            </a:endParaRPr>
          </a:p>
        </p:txBody>
      </p:sp>
      <p:sp>
        <p:nvSpPr>
          <p:cNvPr id="2051" name="サブタイトル 2"/>
          <p:cNvSpPr>
            <a:spLocks noGrp="1"/>
          </p:cNvSpPr>
          <p:nvPr/>
        </p:nvSpPr>
        <p:spPr bwMode="auto">
          <a:xfrm>
            <a:off x="1071563" y="4832350"/>
            <a:ext cx="7000875" cy="1404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</a:pPr>
            <a:r>
              <a:rPr lang="en-US" altLang="ko-KR" sz="2400" dirty="0">
                <a:latin typeface="Calibri" pitchFamily="34" charset="0"/>
                <a:ea typeface="Malgun Gothic" pitchFamily="34" charset="-127"/>
              </a:rPr>
              <a:t>Huawei,</a:t>
            </a:r>
            <a:r>
              <a:rPr lang="en-US" altLang="zh-CN" sz="2400" dirty="0">
                <a:latin typeface="Calibri" pitchFamily="34" charset="0"/>
              </a:rPr>
              <a:t> </a:t>
            </a:r>
            <a:r>
              <a:rPr lang="en-US" altLang="zh-CN" sz="2400" dirty="0" err="1" smtClean="0">
                <a:latin typeface="Calibri" pitchFamily="34" charset="0"/>
              </a:rPr>
              <a:t>HiSilicon,CMCC</a:t>
            </a:r>
            <a:endParaRPr lang="ja-JP" altLang="en-US" sz="2400" dirty="0">
              <a:latin typeface="Calibri" pitchFamily="34" charset="0"/>
              <a:ea typeface="ＭＳ Ｐゴシック" charset="-128"/>
            </a:endParaRPr>
          </a:p>
        </p:txBody>
      </p:sp>
      <p:sp>
        <p:nvSpPr>
          <p:cNvPr id="2052" name="テキスト ボックス 3"/>
          <p:cNvSpPr txBox="1">
            <a:spLocks noChangeArrowheads="1"/>
          </p:cNvSpPr>
          <p:nvPr/>
        </p:nvSpPr>
        <p:spPr bwMode="auto">
          <a:xfrm>
            <a:off x="7308850" y="703263"/>
            <a:ext cx="153439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 smtClean="0">
                <a:latin typeface="Calibri" pitchFamily="34" charset="0"/>
                <a:ea typeface="ＭＳ Ｐゴシック" charset="-128"/>
              </a:rPr>
              <a:t>R1-156306</a:t>
            </a:r>
            <a:endParaRPr lang="ja-JP" altLang="en-US" sz="2400" dirty="0">
              <a:latin typeface="Calibri" pitchFamily="34" charset="0"/>
              <a:ea typeface="ＭＳ Ｐゴシック" charset="-128"/>
            </a:endParaRPr>
          </a:p>
        </p:txBody>
      </p:sp>
      <p:sp>
        <p:nvSpPr>
          <p:cNvPr id="6" name="テキスト ボックス 4"/>
          <p:cNvSpPr txBox="1">
            <a:spLocks noChangeArrowheads="1"/>
          </p:cNvSpPr>
          <p:nvPr/>
        </p:nvSpPr>
        <p:spPr bwMode="auto">
          <a:xfrm>
            <a:off x="179512" y="548680"/>
            <a:ext cx="5079211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 smtClean="0">
                <a:latin typeface="Calibri" pitchFamily="34" charset="0"/>
              </a:rPr>
              <a:t>3GPP TSG RAN WG1 #82bis</a:t>
            </a:r>
          </a:p>
          <a:p>
            <a:pPr>
              <a:spcBef>
                <a:spcPct val="0"/>
              </a:spcBef>
            </a:pPr>
            <a:r>
              <a:rPr lang="en-US" altLang="ko-KR" sz="2400" dirty="0" smtClean="0"/>
              <a:t>Malmo, Sweden, 5</a:t>
            </a:r>
            <a:r>
              <a:rPr lang="en-US" altLang="ja-JP" sz="2400" baseline="30000" dirty="0" smtClean="0"/>
              <a:t>th</a:t>
            </a:r>
            <a:r>
              <a:rPr lang="en-US" altLang="ja-JP" sz="2400" dirty="0" smtClean="0"/>
              <a:t> – 9</a:t>
            </a:r>
            <a:r>
              <a:rPr lang="en-US" altLang="ja-JP" sz="2400" baseline="30000" dirty="0" smtClean="0"/>
              <a:t>th</a:t>
            </a:r>
            <a:r>
              <a:rPr lang="en-US" altLang="ja-JP" sz="2400" dirty="0" smtClean="0"/>
              <a:t> October</a:t>
            </a:r>
            <a:r>
              <a:rPr lang="en-US" altLang="ko-KR" sz="2400" dirty="0" smtClean="0"/>
              <a:t> </a:t>
            </a:r>
            <a:r>
              <a:rPr lang="en-US" altLang="ja-JP" sz="2400" dirty="0" smtClean="0"/>
              <a:t>2015</a:t>
            </a:r>
          </a:p>
          <a:p>
            <a:pPr>
              <a:spcBef>
                <a:spcPct val="0"/>
              </a:spcBef>
            </a:pPr>
            <a:r>
              <a:rPr lang="en-US" altLang="ja-JP" sz="2400" dirty="0" smtClean="0"/>
              <a:t>Agenda item 7.2.2.1.1</a:t>
            </a:r>
            <a:endParaRPr lang="ja-JP" alt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내용 개체 틀 2"/>
          <p:cNvSpPr>
            <a:spLocks noGrp="1"/>
          </p:cNvSpPr>
          <p:nvPr>
            <p:ph idx="1"/>
          </p:nvPr>
        </p:nvSpPr>
        <p:spPr>
          <a:xfrm>
            <a:off x="468312" y="836712"/>
            <a:ext cx="8280151" cy="5097164"/>
          </a:xfrm>
        </p:spPr>
        <p:txBody>
          <a:bodyPr>
            <a:normAutofit/>
          </a:bodyPr>
          <a:lstStyle/>
          <a:p>
            <a:pPr marL="342900" lvl="1" indent="-342900">
              <a:buFont typeface="Arial" pitchFamily="34" charset="0"/>
              <a:buChar char="•"/>
            </a:pPr>
            <a:r>
              <a:rPr lang="en-GB" altLang="zh-CN" dirty="0" smtClean="0"/>
              <a:t>As data rate and DL carriers increase, number of UEs configured with PF3 may not be small</a:t>
            </a:r>
          </a:p>
          <a:p>
            <a:pPr marL="914400" lvl="2" indent="-514350">
              <a:buFont typeface="Wingdings" pitchFamily="2" charset="2"/>
              <a:buChar char="ü"/>
            </a:pPr>
            <a:r>
              <a:rPr lang="en-GB" altLang="zh-CN" dirty="0" smtClean="0"/>
              <a:t>For CA scenario #4, one UL carrier can carry many PF3 resources from UEs</a:t>
            </a:r>
          </a:p>
          <a:p>
            <a:pPr marL="342900" lvl="1" indent="-342900">
              <a:buFont typeface="Arial" pitchFamily="34" charset="0"/>
              <a:buChar char="•"/>
            </a:pPr>
            <a:r>
              <a:rPr lang="en-GB" altLang="zh-CN" dirty="0" smtClean="0"/>
              <a:t>The case of moderate payloads is more common than large HARQ-ACK payloads</a:t>
            </a:r>
          </a:p>
          <a:p>
            <a:pPr marL="914400" lvl="2" indent="-514350">
              <a:buFont typeface="Wingdings" pitchFamily="2" charset="2"/>
              <a:buChar char="ü"/>
            </a:pPr>
            <a:r>
              <a:rPr lang="en-GB" altLang="zh-CN" dirty="0" smtClean="0"/>
              <a:t>New CDF format multiplexing with PF3 saves UL overhead</a:t>
            </a:r>
          </a:p>
          <a:p>
            <a:pPr marL="1200150" lvl="3" indent="-342900">
              <a:buFont typeface="Wingdings" pitchFamily="2" charset="2"/>
              <a:buChar char="Ø"/>
            </a:pPr>
            <a:r>
              <a:rPr lang="en-US" altLang="zh-CN" dirty="0" smtClean="0"/>
              <a:t>More flexibility for PUCCH RA</a:t>
            </a:r>
          </a:p>
          <a:p>
            <a:pPr marL="1200150" lvl="3" indent="-342900">
              <a:buFont typeface="Wingdings" pitchFamily="2" charset="2"/>
              <a:buChar char="Ø"/>
            </a:pPr>
            <a:r>
              <a:rPr lang="en-GB" altLang="zh-CN" i="1" dirty="0" smtClean="0"/>
              <a:t>Note: The analysis can be refer to R1-155091</a:t>
            </a:r>
            <a:endParaRPr lang="en-US" altLang="zh-CN" sz="2200" b="1" i="1" dirty="0" smtClean="0">
              <a:ea typeface="ＭＳ Ｐゴシック" charset="-128"/>
            </a:endParaRPr>
          </a:p>
        </p:txBody>
      </p:sp>
      <p:sp>
        <p:nvSpPr>
          <p:cNvPr id="4099" name="サブタイトル 2"/>
          <p:cNvSpPr txBox="1">
            <a:spLocks/>
          </p:cNvSpPr>
          <p:nvPr/>
        </p:nvSpPr>
        <p:spPr bwMode="auto">
          <a:xfrm>
            <a:off x="611560" y="193775"/>
            <a:ext cx="7848871" cy="642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ctr">
              <a:spcBef>
                <a:spcPct val="20000"/>
              </a:spcBef>
            </a:pPr>
            <a:r>
              <a:rPr lang="en-GB" altLang="zh-CN" sz="3600" b="1" dirty="0" smtClean="0"/>
              <a:t>Motivation </a:t>
            </a:r>
            <a:endParaRPr lang="ja-JP" altLang="en-US" sz="3600" b="1" dirty="0">
              <a:latin typeface="Calibri" pitchFamily="34" charset="0"/>
              <a:ea typeface="ＭＳ Ｐゴシック" charset="-128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87824" y="4614714"/>
            <a:ext cx="2991048" cy="22432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내용 개체 틀 2"/>
          <p:cNvSpPr>
            <a:spLocks noGrp="1"/>
          </p:cNvSpPr>
          <p:nvPr>
            <p:ph idx="1"/>
          </p:nvPr>
        </p:nvSpPr>
        <p:spPr>
          <a:xfrm>
            <a:off x="468313" y="1500188"/>
            <a:ext cx="8147050" cy="5097164"/>
          </a:xfrm>
        </p:spPr>
        <p:txBody>
          <a:bodyPr>
            <a:normAutofit/>
          </a:bodyPr>
          <a:lstStyle/>
          <a:p>
            <a:pPr marL="342900" lvl="1" indent="-342900">
              <a:buFont typeface="Arial" pitchFamily="34" charset="0"/>
              <a:buChar char="•"/>
            </a:pPr>
            <a:r>
              <a:rPr lang="en-GB" altLang="zh-CN" dirty="0" smtClean="0"/>
              <a:t>A single DFT operation is used</a:t>
            </a:r>
          </a:p>
          <a:p>
            <a:pPr marL="342900" lvl="1" indent="-342900">
              <a:buFont typeface="Arial" pitchFamily="34" charset="0"/>
              <a:buChar char="•"/>
            </a:pPr>
            <a:r>
              <a:rPr lang="en-GB" altLang="zh-CN" dirty="0" smtClean="0"/>
              <a:t>The relation among the resource index (values from 0-549) and the OCC index can reuse the design of PF3</a:t>
            </a:r>
          </a:p>
          <a:p>
            <a:pPr marL="342900" lvl="1" indent="-342900">
              <a:buFont typeface="Arial" pitchFamily="34" charset="0"/>
              <a:buChar char="•"/>
            </a:pPr>
            <a:r>
              <a:rPr lang="en-GB" altLang="zh-CN" dirty="0" smtClean="0"/>
              <a:t>Multiplexing with legacy PF3</a:t>
            </a:r>
          </a:p>
          <a:p>
            <a:pPr marL="914400" lvl="2" indent="-514350">
              <a:buFont typeface="Wingdings" pitchFamily="2" charset="2"/>
              <a:buChar char="ü"/>
            </a:pPr>
            <a:r>
              <a:rPr lang="en-GB" altLang="zh-CN" dirty="0" smtClean="0"/>
              <a:t>Considering the symbol-level frequency cyclic shifting, and to maintain the </a:t>
            </a:r>
            <a:r>
              <a:rPr lang="en-GB" altLang="zh-CN" dirty="0" err="1" smtClean="0"/>
              <a:t>orthogonality</a:t>
            </a:r>
            <a:r>
              <a:rPr lang="en-GB" altLang="zh-CN" dirty="0" smtClean="0"/>
              <a:t> with PF3, </a:t>
            </a:r>
          </a:p>
          <a:p>
            <a:pPr marL="1200150" lvl="3" indent="-342900">
              <a:buFont typeface="Wingdings" pitchFamily="2" charset="2"/>
              <a:buChar char="Ø"/>
            </a:pPr>
            <a:r>
              <a:rPr lang="en-GB" altLang="zh-CN" i="1" dirty="0" smtClean="0"/>
              <a:t>K</a:t>
            </a:r>
            <a:r>
              <a:rPr lang="en-GB" altLang="zh-CN" dirty="0" smtClean="0"/>
              <a:t> times of cell-specific shifts for data symbols of PF3 should be used, wherein </a:t>
            </a:r>
            <a:r>
              <a:rPr lang="en-GB" altLang="zh-CN" i="1" dirty="0" smtClean="0"/>
              <a:t>K</a:t>
            </a:r>
            <a:r>
              <a:rPr lang="en-GB" altLang="zh-CN" dirty="0" smtClean="0"/>
              <a:t> is the number of PRBs per slot </a:t>
            </a:r>
            <a:r>
              <a:rPr lang="en-GB" altLang="zh-CN" i="1" dirty="0" smtClean="0"/>
              <a:t>(Note that the details can refer to R1-155091)</a:t>
            </a:r>
          </a:p>
          <a:p>
            <a:pPr marL="1200150" lvl="3" indent="-342900">
              <a:buFont typeface="Wingdings" pitchFamily="2" charset="2"/>
              <a:buChar char="Ø"/>
            </a:pPr>
            <a:r>
              <a:rPr lang="en-US" sz="2400" dirty="0" smtClean="0"/>
              <a:t>The original formula is changed to </a:t>
            </a:r>
            <a:endParaRPr lang="en-US" altLang="zh-CN" sz="2200" b="1" dirty="0" smtClean="0">
              <a:ea typeface="ＭＳ Ｐゴシック" charset="-128"/>
            </a:endParaRPr>
          </a:p>
          <a:p>
            <a:pPr lvl="2">
              <a:buNone/>
            </a:pPr>
            <a:endParaRPr lang="en-US" altLang="zh-CN" sz="2200" b="1" dirty="0" smtClean="0">
              <a:ea typeface="ＭＳ Ｐゴシック" charset="-128"/>
            </a:endParaRPr>
          </a:p>
        </p:txBody>
      </p:sp>
      <p:sp>
        <p:nvSpPr>
          <p:cNvPr id="4099" name="サブタイトル 2"/>
          <p:cNvSpPr txBox="1">
            <a:spLocks/>
          </p:cNvSpPr>
          <p:nvPr/>
        </p:nvSpPr>
        <p:spPr bwMode="auto">
          <a:xfrm>
            <a:off x="611560" y="500063"/>
            <a:ext cx="7848871" cy="642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ctr">
              <a:spcBef>
                <a:spcPct val="20000"/>
              </a:spcBef>
            </a:pPr>
            <a:r>
              <a:rPr lang="en-GB" altLang="zh-CN" sz="3600" b="1" dirty="0" smtClean="0"/>
              <a:t>Design for multi-PRB PF3 – data symbol</a:t>
            </a:r>
            <a:endParaRPr lang="ja-JP" altLang="en-US" sz="3600" b="1" dirty="0">
              <a:latin typeface="Calibri" pitchFamily="34" charset="0"/>
              <a:ea typeface="ＭＳ Ｐゴシック" charset="-128"/>
            </a:endParaRPr>
          </a:p>
        </p:txBody>
      </p:sp>
      <p:graphicFrame>
        <p:nvGraphicFramePr>
          <p:cNvPr id="6145" name="Object 1"/>
          <p:cNvGraphicFramePr>
            <a:graphicFrameLocks noChangeAspect="1"/>
          </p:cNvGraphicFramePr>
          <p:nvPr/>
        </p:nvGraphicFramePr>
        <p:xfrm>
          <a:off x="2123728" y="6093296"/>
          <a:ext cx="4657725" cy="542925"/>
        </p:xfrm>
        <a:graphic>
          <a:graphicData uri="http://schemas.openxmlformats.org/presentationml/2006/ole">
            <p:oleObj spid="_x0000_s6145" r:id="rId4" imgW="2032000" imgH="228600" progId="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내용 개체 틀 2"/>
          <p:cNvSpPr>
            <a:spLocks noGrp="1"/>
          </p:cNvSpPr>
          <p:nvPr>
            <p:ph idx="1"/>
          </p:nvPr>
        </p:nvSpPr>
        <p:spPr>
          <a:xfrm>
            <a:off x="468313" y="1500188"/>
            <a:ext cx="8147050" cy="5097164"/>
          </a:xfrm>
        </p:spPr>
        <p:txBody>
          <a:bodyPr>
            <a:normAutofit/>
          </a:bodyPr>
          <a:lstStyle/>
          <a:p>
            <a:pPr marL="342900" lvl="1" indent="-342900">
              <a:buFont typeface="Arial" pitchFamily="34" charset="0"/>
              <a:buChar char="•"/>
            </a:pPr>
            <a:r>
              <a:rPr lang="en-GB" altLang="zh-CN" dirty="0" smtClean="0"/>
              <a:t>For PF3, the resource index is mapped to DMRS shift, which should be kept for multi-PRB </a:t>
            </a:r>
            <a:r>
              <a:rPr lang="en-GB" altLang="zh-CN" dirty="0" smtClean="0"/>
              <a:t>PF3</a:t>
            </a:r>
            <a:endParaRPr lang="en-GB" altLang="zh-CN" dirty="0" smtClean="0"/>
          </a:p>
          <a:p>
            <a:pPr marL="342900" lvl="1" indent="-342900">
              <a:buFont typeface="Arial" pitchFamily="34" charset="0"/>
              <a:buChar char="•"/>
            </a:pPr>
            <a:r>
              <a:rPr lang="en-GB" altLang="zh-CN" dirty="0" smtClean="0"/>
              <a:t>Alt 1:concatenating </a:t>
            </a:r>
            <a:r>
              <a:rPr lang="en-GB" altLang="zh-CN" dirty="0" smtClean="0"/>
              <a:t>PF3 length-12 DMRS </a:t>
            </a:r>
            <a:r>
              <a:rPr lang="en-GB" altLang="zh-CN" dirty="0" smtClean="0"/>
              <a:t>sequences</a:t>
            </a:r>
            <a:endParaRPr lang="en-GB" altLang="zh-CN" dirty="0" smtClean="0"/>
          </a:p>
          <a:p>
            <a:pPr marL="914400" lvl="2" indent="-514350">
              <a:buFont typeface="Wingdings" pitchFamily="2" charset="2"/>
              <a:buChar char="ü"/>
            </a:pPr>
            <a:r>
              <a:rPr lang="en-GB" altLang="zh-CN" dirty="0" smtClean="0"/>
              <a:t>The PAPR could be reduced by using different DMRS cyclic shifts for different PRBs</a:t>
            </a:r>
          </a:p>
          <a:p>
            <a:pPr marL="1371600" lvl="3" indent="-514350">
              <a:buFont typeface="Wingdings" pitchFamily="2" charset="2"/>
              <a:buChar char="ü"/>
            </a:pPr>
            <a:r>
              <a:rPr lang="en-GB" altLang="zh-CN" i="1" dirty="0" smtClean="0"/>
              <a:t>Note: The PAPR results can be found in R1-155091</a:t>
            </a:r>
          </a:p>
          <a:p>
            <a:pPr marL="342900" lvl="1" indent="-342900">
              <a:buFont typeface="Arial" pitchFamily="34" charset="0"/>
              <a:buChar char="•"/>
            </a:pPr>
            <a:r>
              <a:rPr lang="en-US" altLang="zh-CN" dirty="0" smtClean="0"/>
              <a:t>Alt2:Using a single </a:t>
            </a:r>
            <a:r>
              <a:rPr lang="en-US" altLang="zh-CN" dirty="0" smtClean="0"/>
              <a:t>K*12 </a:t>
            </a:r>
            <a:r>
              <a:rPr lang="en-US" altLang="zh-CN" dirty="0" smtClean="0"/>
              <a:t>length DMRS </a:t>
            </a:r>
            <a:r>
              <a:rPr lang="en-US" altLang="zh-CN" dirty="0" smtClean="0"/>
              <a:t>sequence, </a:t>
            </a:r>
            <a:r>
              <a:rPr lang="en-US" altLang="zh-CN" dirty="0" smtClean="0"/>
              <a:t>wherein K is the number of PRBs per </a:t>
            </a:r>
            <a:r>
              <a:rPr lang="en-US" altLang="zh-CN" dirty="0" smtClean="0"/>
              <a:t>slot</a:t>
            </a:r>
          </a:p>
          <a:p>
            <a:pPr marL="742950" lvl="2" indent="-342900"/>
            <a:endParaRPr lang="en-US" altLang="zh-CN" dirty="0" smtClean="0"/>
          </a:p>
          <a:p>
            <a:pPr marL="742950" lvl="2" indent="-342900"/>
            <a:endParaRPr lang="en-US" altLang="zh-CN" sz="1800" b="1" dirty="0" smtClean="0">
              <a:ea typeface="ＭＳ Ｐゴシック" charset="-128"/>
            </a:endParaRPr>
          </a:p>
          <a:p>
            <a:pPr lvl="1">
              <a:buNone/>
            </a:pPr>
            <a:endParaRPr lang="en-US" altLang="zh-CN" sz="2000" b="1" dirty="0" smtClean="0">
              <a:ea typeface="ＭＳ Ｐゴシック" charset="-128"/>
            </a:endParaRPr>
          </a:p>
        </p:txBody>
      </p:sp>
      <p:sp>
        <p:nvSpPr>
          <p:cNvPr id="4099" name="サブタイトル 2"/>
          <p:cNvSpPr txBox="1">
            <a:spLocks/>
          </p:cNvSpPr>
          <p:nvPr/>
        </p:nvSpPr>
        <p:spPr bwMode="auto">
          <a:xfrm>
            <a:off x="611560" y="500063"/>
            <a:ext cx="7848871" cy="642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ctr">
              <a:spcBef>
                <a:spcPct val="20000"/>
              </a:spcBef>
            </a:pPr>
            <a:r>
              <a:rPr lang="en-GB" altLang="zh-CN" sz="3600" b="1" dirty="0" smtClean="0"/>
              <a:t>Design for multi-PRB PF3 – RS symbol</a:t>
            </a:r>
            <a:endParaRPr lang="ja-JP" altLang="en-US" sz="3600" b="1" dirty="0">
              <a:latin typeface="Calibri" pitchFamily="34" charset="0"/>
              <a:ea typeface="ＭＳ Ｐゴシック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내용 개체 틀 2"/>
          <p:cNvSpPr>
            <a:spLocks noGrp="1"/>
          </p:cNvSpPr>
          <p:nvPr>
            <p:ph idx="1"/>
          </p:nvPr>
        </p:nvSpPr>
        <p:spPr>
          <a:xfrm>
            <a:off x="468313" y="1500188"/>
            <a:ext cx="8147050" cy="5097164"/>
          </a:xfrm>
        </p:spPr>
        <p:txBody>
          <a:bodyPr>
            <a:normAutofit lnSpcReduction="10000"/>
          </a:bodyPr>
          <a:lstStyle/>
          <a:p>
            <a:pPr marL="342900" lvl="1" indent="-342900">
              <a:buFont typeface="Arial" pitchFamily="34" charset="0"/>
              <a:buChar char="•"/>
            </a:pPr>
            <a:r>
              <a:rPr lang="en-GB" altLang="zh-CN" dirty="0" smtClean="0"/>
              <a:t>The resource index is the same as PF3, values from 0-549</a:t>
            </a:r>
          </a:p>
          <a:p>
            <a:pPr marL="742950" lvl="2" indent="-342900"/>
            <a:r>
              <a:rPr lang="en-GB" altLang="zh-CN" dirty="0" smtClean="0"/>
              <a:t>Resource allocation reuses ARI</a:t>
            </a:r>
          </a:p>
          <a:p>
            <a:pPr marL="742950" lvl="2" indent="-342900"/>
            <a:r>
              <a:rPr lang="en-GB" altLang="zh-CN" dirty="0" smtClean="0"/>
              <a:t>Format adaptation can be discussed further</a:t>
            </a:r>
          </a:p>
          <a:p>
            <a:pPr marL="342900" lvl="1" indent="-342900">
              <a:buFont typeface="Arial" pitchFamily="34" charset="0"/>
              <a:buChar char="•"/>
            </a:pPr>
            <a:r>
              <a:rPr lang="en-GB" altLang="zh-CN" dirty="0" smtClean="0"/>
              <a:t>The number of PRBs per slot: [2-4]</a:t>
            </a:r>
          </a:p>
          <a:p>
            <a:pPr marL="742950" lvl="2" indent="-342900"/>
            <a:r>
              <a:rPr lang="en-GB" altLang="zh-CN" dirty="0" smtClean="0"/>
              <a:t>No RRC parameter is needed if only one value is selected.</a:t>
            </a:r>
          </a:p>
          <a:p>
            <a:pPr marL="342900" lvl="1" indent="-342900">
              <a:buFont typeface="Arial" pitchFamily="34" charset="0"/>
              <a:buChar char="•"/>
            </a:pPr>
            <a:r>
              <a:rPr lang="en-GB" altLang="zh-CN" dirty="0" smtClean="0"/>
              <a:t>Cell-specific cyclic shifts for data symbols</a:t>
            </a:r>
          </a:p>
          <a:p>
            <a:pPr marL="742950" lvl="2" indent="-342900"/>
            <a:r>
              <a:rPr lang="en-GB" altLang="zh-CN" dirty="0" smtClean="0"/>
              <a:t>Update the formula in 36.211</a:t>
            </a:r>
          </a:p>
          <a:p>
            <a:pPr marL="742950" lvl="2" indent="-342900"/>
            <a:endParaRPr lang="en-GB" altLang="zh-CN" dirty="0" smtClean="0"/>
          </a:p>
          <a:p>
            <a:pPr marL="342900" lvl="1" indent="-342900">
              <a:buFont typeface="Arial" pitchFamily="34" charset="0"/>
              <a:buChar char="•"/>
            </a:pPr>
            <a:r>
              <a:rPr lang="en-GB" altLang="zh-CN" dirty="0" smtClean="0"/>
              <a:t>Indication for different DMRS cyclic shifts among different PRBs</a:t>
            </a:r>
            <a:endParaRPr lang="en-US" altLang="zh-CN" sz="2200" b="1" dirty="0" smtClean="0">
              <a:ea typeface="ＭＳ Ｐゴシック" charset="-128"/>
            </a:endParaRPr>
          </a:p>
          <a:p>
            <a:pPr lvl="1">
              <a:buNone/>
            </a:pPr>
            <a:endParaRPr lang="en-US" altLang="zh-CN" sz="2000" b="1" dirty="0" smtClean="0">
              <a:ea typeface="ＭＳ Ｐゴシック" charset="-128"/>
            </a:endParaRPr>
          </a:p>
        </p:txBody>
      </p:sp>
      <p:sp>
        <p:nvSpPr>
          <p:cNvPr id="4099" name="サブタイトル 2"/>
          <p:cNvSpPr txBox="1">
            <a:spLocks/>
          </p:cNvSpPr>
          <p:nvPr/>
        </p:nvSpPr>
        <p:spPr bwMode="auto">
          <a:xfrm>
            <a:off x="1357313" y="500063"/>
            <a:ext cx="6400800" cy="642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ctr">
              <a:spcBef>
                <a:spcPct val="20000"/>
              </a:spcBef>
            </a:pPr>
            <a:r>
              <a:rPr lang="en-GB" altLang="zh-CN" sz="3600" b="1" dirty="0" smtClean="0"/>
              <a:t>Spec impact</a:t>
            </a:r>
            <a:endParaRPr lang="ja-JP" altLang="en-US" sz="3600" b="1" dirty="0">
              <a:latin typeface="Calibri" pitchFamily="34" charset="0"/>
              <a:ea typeface="ＭＳ Ｐゴシック" charset="-128"/>
            </a:endParaRPr>
          </a:p>
        </p:txBody>
      </p:sp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027" name="Object 3"/>
          <p:cNvGraphicFramePr>
            <a:graphicFrameLocks noChangeAspect="1"/>
          </p:cNvGraphicFramePr>
          <p:nvPr/>
        </p:nvGraphicFramePr>
        <p:xfrm>
          <a:off x="2051720" y="4797152"/>
          <a:ext cx="4657725" cy="542925"/>
        </p:xfrm>
        <a:graphic>
          <a:graphicData uri="http://schemas.openxmlformats.org/presentationml/2006/ole">
            <p:oleObj spid="_x0000_s1027" r:id="rId4" imgW="2032000" imgH="228600" progId="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1010</TotalTime>
  <Words>332</Words>
  <Application>Microsoft Office PowerPoint</Application>
  <PresentationFormat>全屏显示(4:3)</PresentationFormat>
  <Paragraphs>41</Paragraphs>
  <Slides>5</Slides>
  <Notes>4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0</vt:i4>
      </vt:variant>
      <vt:variant>
        <vt:lpstr>幻灯片标题</vt:lpstr>
      </vt:variant>
      <vt:variant>
        <vt:i4>5</vt:i4>
      </vt:variant>
    </vt:vector>
  </HeadingPairs>
  <TitlesOfParts>
    <vt:vector size="6" baseType="lpstr">
      <vt:lpstr>Office 主题</vt:lpstr>
      <vt:lpstr>幻灯片 1</vt:lpstr>
      <vt:lpstr>幻灯片 2</vt:lpstr>
      <vt:lpstr>幻灯片 3</vt:lpstr>
      <vt:lpstr>幻灯片 4</vt:lpstr>
      <vt:lpstr>幻灯片 5</vt:lpstr>
    </vt:vector>
  </TitlesOfParts>
  <Company>Huawei Technologies Co.,Ltd.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Lyu Yongxia</dc:creator>
  <cp:lastModifiedBy>Lyu Yongxia</cp:lastModifiedBy>
  <cp:revision>49</cp:revision>
  <dcterms:created xsi:type="dcterms:W3CDTF">2015-08-26T11:49:52Z</dcterms:created>
  <dcterms:modified xsi:type="dcterms:W3CDTF">2015-10-08T09:31:43Z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_ms_pID_72543">
    <vt:lpwstr>(4)PPln4IDdtWs1pa10nlLw1ozoZSezFsQvJejNS27eDGuaAsH0eAb8hPpTQkLJX26OkxJBMsQL
C1CW/s5Ja1f7PfoGB11InAoh/KjoUvpaKRmMXMbQz/nAb1F0DRKcmarNVDlScEHaBxUfRth+
g/W0pLNnMoKcy9ezuwL83257Q50Niq4ga0wVDnUjX2CG2AX01KU+EEs63nmzcDsU2Cg24J4f
gacifp+aPSNkMGVRvX</vt:lpwstr>
  </property>
  <property fmtid="{D5CDD505-2E9C-101B-9397-08002B2CF9AE}" pid="3" name="_new_ms_pID_725431">
    <vt:lpwstr>H+0G3yrY7ElS8PNThwHwH8FDko2TkIHJgNa+TzZyIA9qr6V5VOvBw/
VXKwEeGETexH0TdZPihBSYVAOOJQX73zR3ceaYCIBE+XoEgenr+mpzw8SzotmdUGCp0c1rk1
CSp6BUVnqzvBdPg095Ftav3BPnZQLpzj9OTM+38kztspUJdzTCw9w6gIIpIszoYpREMOIxAV
E0wM+BByrW06s7Y4IKpHV5aYdp7W1NkJJjV4</vt:lpwstr>
  </property>
  <property fmtid="{D5CDD505-2E9C-101B-9397-08002B2CF9AE}" pid="4" name="_new_ms_pID_725432">
    <vt:lpwstr>plXRVK5CPGfWnzKQyNlthChIoV97ZAzwyzo8
dISzpguYB1E/KdK6WZGLLIeiM0+2a6WJt5/BcoqUAeITpsVDxb9GDinlj8lOmVDJPbAsvEGy
+hYoIBvY39gVsnNS8R7y0t8v8IqHZX9tLEUerU4ffSlQ/U7LENkjY/8JdJn9nqL3Ya+HNgTi
IRSzpq7XgVCgFAc+lobo/te5A/mNQGKL3EWxvgOdOkBufgH7VZ2+oH</vt:lpwstr>
  </property>
  <property fmtid="{D5CDD505-2E9C-101B-9397-08002B2CF9AE}" pid="5" name="_new_ms_pID_725433">
    <vt:lpwstr>iG</vt:lpwstr>
  </property>
  <property fmtid="{D5CDD505-2E9C-101B-9397-08002B2CF9AE}" pid="6" name="sflag">
    <vt:lpwstr>1444288507</vt:lpwstr>
  </property>
</Properties>
</file>