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3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82" autoAdjust="0"/>
    <p:restoredTop sz="94660"/>
  </p:normalViewPr>
  <p:slideViewPr>
    <p:cSldViewPr>
      <p:cViewPr varScale="1">
        <p:scale>
          <a:sx n="121" d="100"/>
          <a:sy n="121" d="100"/>
        </p:scale>
        <p:origin x="146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3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0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6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4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3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5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6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62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8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4E1A-3486-4945-BC8C-D082E5BD1603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7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ko-KR" dirty="0" err="1"/>
              <a:t>precoder</a:t>
            </a:r>
            <a:r>
              <a:rPr lang="en-US" altLang="ko-KR" dirty="0"/>
              <a:t> </a:t>
            </a:r>
            <a:r>
              <a:rPr lang="en-US" dirty="0" smtClean="0"/>
              <a:t>and </a:t>
            </a:r>
            <a:r>
              <a:rPr lang="en-US" altLang="ko-KR" dirty="0"/>
              <a:t>PMI</a:t>
            </a:r>
            <a:r>
              <a:rPr lang="en-US" dirty="0" smtClean="0"/>
              <a:t> construction for R13 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LGE, CATT, </a:t>
            </a:r>
            <a:r>
              <a:rPr lang="en-US" altLang="ko-KR" dirty="0" smtClean="0"/>
              <a:t>Qualcomm, </a:t>
            </a:r>
            <a:r>
              <a:rPr lang="en-US" dirty="0" smtClean="0"/>
              <a:t>NTT DOCOMO, ZTE, Ericsson, ALU, ASB, AT&amp;T</a:t>
            </a:r>
            <a:r>
              <a:rPr lang="en-US" smtClean="0"/>
              <a:t>, CMCC, KT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39833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R1-155018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13216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3GPP TSG-RAN </a:t>
            </a:r>
            <a:r>
              <a:rPr lang="de-DE" dirty="0" smtClean="0"/>
              <a:t>WG1#82</a:t>
            </a:r>
          </a:p>
          <a:p>
            <a:r>
              <a:rPr lang="en-US" dirty="0"/>
              <a:t>Beijing, China, August 24-28, 2015</a:t>
            </a:r>
          </a:p>
        </p:txBody>
      </p:sp>
    </p:spTree>
    <p:extLst>
      <p:ext uri="{BB962C8B-B14F-4D97-AF65-F5344CB8AC3E}">
        <p14:creationId xmlns:p14="http://schemas.microsoft.com/office/powerpoint/2010/main" val="19978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ko-KR" sz="2000" dirty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2000">
                        <a:latin typeface="Cambria Math"/>
                      </a:rPr>
                      <m:t>atrix</m:t>
                    </m:r>
                    <m:r>
                      <a:rPr lang="en-US" altLang="ko-KR" sz="2000">
                        <a:latin typeface="Cambria Math"/>
                      </a:rPr>
                      <m:t> </m:t>
                    </m:r>
                    <m:r>
                      <a:rPr lang="en-US" altLang="ko-KR" sz="2000" b="1" i="1">
                        <a:latin typeface="Cambria Math"/>
                      </a:rPr>
                      <m:t>𝑾</m:t>
                    </m:r>
                  </m:oMath>
                </a14:m>
                <a:r>
                  <a:rPr lang="en-US" altLang="ko-KR" sz="2000" dirty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800" b="1" i="1">
                          <a:latin typeface="Cambria Math"/>
                        </a:rPr>
                        <m:t>𝑾</m:t>
                      </m:r>
                      <m:r>
                        <a:rPr lang="en-US" altLang="ko-KR" sz="18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ko-KR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800" b="1" i="1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altLang="ko-KR" sz="1800" i="1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ko-KR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800" b="1" i="1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altLang="ko-KR" sz="1800" i="1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ko-KR" sz="1800" dirty="0"/>
              </a:p>
              <a:p>
                <a:pPr marL="0" indent="0">
                  <a:buNone/>
                </a:pPr>
                <a:r>
                  <a:rPr lang="en-US" altLang="ko-KR" sz="2000" dirty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altLang="ko-KR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altLang="ko-KR" sz="16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6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altLang="ko-KR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6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600" dirty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600" dirty="0"/>
                  <a:t> is a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x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 matrix with 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 column vectors being an </a:t>
                </a:r>
                <a:r>
                  <a:rPr lang="en-US" altLang="ko-KR" sz="1600" i="1" dirty="0"/>
                  <a:t>O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x oversampled DFT vector of length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6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altLang="ko-KR" sz="1600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altLang="ko-KR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600" dirty="0"/>
                  <a:t> is a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x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 matrix with 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 column vectors being an </a:t>
                </a:r>
                <a:r>
                  <a:rPr lang="en-US" altLang="ko-KR" sz="1600" i="1" dirty="0"/>
                  <a:t>O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x oversampled DFT vector of length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6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altLang="ko-KR" sz="1600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altLang="ko-KR" sz="1600" dirty="0"/>
              </a:p>
              <a:p>
                <a:pPr lvl="1"/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  </a:t>
                </a:r>
                <a:r>
                  <a:rPr lang="en-US" altLang="ko-KR" sz="1600" dirty="0"/>
                  <a:t>and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 </a:t>
                </a:r>
                <a:r>
                  <a:rPr lang="en-US" altLang="ko-KR" sz="1600" dirty="0"/>
                  <a:t>are the numbers of antenna ports per pol in 1</a:t>
                </a:r>
                <a:r>
                  <a:rPr lang="en-US" altLang="ko-KR" sz="1600" baseline="30000" dirty="0"/>
                  <a:t>st</a:t>
                </a:r>
                <a:r>
                  <a:rPr lang="en-US" altLang="ko-KR" sz="1600" dirty="0"/>
                  <a:t> and 2</a:t>
                </a:r>
                <a:r>
                  <a:rPr lang="en-US" altLang="ko-KR" sz="1600" baseline="30000" dirty="0"/>
                  <a:t>nd</a:t>
                </a:r>
                <a:r>
                  <a:rPr lang="en-US" altLang="ko-KR" sz="1600" dirty="0"/>
                  <a:t> dim.</a:t>
                </a:r>
              </a:p>
              <a:p>
                <a:pPr lvl="1"/>
                <a:r>
                  <a:rPr lang="en-US" altLang="ko-KR" sz="1600" dirty="0"/>
                  <a:t>FFS whether to select different beams (e.g. different X</a:t>
                </a:r>
                <a:r>
                  <a:rPr lang="en-US" altLang="ko-KR" sz="1200" dirty="0"/>
                  <a:t>1</a:t>
                </a:r>
                <a:r>
                  <a:rPr lang="en-US" altLang="ko-KR" sz="1600" dirty="0"/>
                  <a:t> or X</a:t>
                </a:r>
                <a:r>
                  <a:rPr lang="en-US" altLang="ko-KR" sz="1200" dirty="0"/>
                  <a:t>2</a:t>
                </a:r>
                <a:r>
                  <a:rPr lang="en-US" altLang="ko-KR" sz="1600" dirty="0"/>
                  <a:t>) for the two pols</a:t>
                </a:r>
              </a:p>
              <a:p>
                <a:pPr lvl="1"/>
                <a:r>
                  <a:rPr lang="en-US" altLang="ko-KR" sz="1600" dirty="0">
                    <a:solidFill>
                      <a:srgbClr val="FF0000"/>
                    </a:solidFill>
                  </a:rPr>
                  <a:t>FFS column selection from KP applied to W</a:t>
                </a:r>
                <a:r>
                  <a:rPr lang="en-US" altLang="ko-KR" sz="1600" baseline="-250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674" r="-59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9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105400"/>
              </a:xfrm>
            </p:spPr>
            <p:txBody>
              <a:bodyPr>
                <a:noAutofit/>
              </a:bodyPr>
              <a:lstStyle/>
              <a:p>
                <a:r>
                  <a:rPr lang="en-US" altLang="ko-KR" sz="2400" dirty="0" smtClean="0"/>
                  <a:t>Details </a:t>
                </a:r>
                <a:r>
                  <a:rPr lang="en-US" altLang="ko-KR" sz="2400" dirty="0"/>
                  <a:t>of W1: </a:t>
                </a:r>
                <a:r>
                  <a:rPr lang="en-US" altLang="ko-KR" sz="2400" dirty="0" smtClean="0"/>
                  <a:t>Down-select or merge into one </a:t>
                </a:r>
                <a:r>
                  <a:rPr lang="en-US" altLang="ko-KR" sz="2400" dirty="0"/>
                  <a:t>among the following three </a:t>
                </a:r>
                <a:r>
                  <a:rPr lang="en-US" altLang="ko-KR" sz="2400" dirty="0" smtClean="0"/>
                  <a:t>alternatives:</a:t>
                </a:r>
              </a:p>
              <a:p>
                <a:pPr lvl="1"/>
                <a:r>
                  <a:rPr lang="en-US" altLang="ko-KR" sz="1800" dirty="0" smtClean="0"/>
                  <a:t>Alt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800" b="1" i="1" smtClean="0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 smtClean="0"/>
              </a:p>
              <a:p>
                <a:pPr lvl="1"/>
                <a:r>
                  <a:rPr lang="en-US" altLang="ko-KR" sz="1800" dirty="0" smtClean="0"/>
                  <a:t>Alt 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18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𝑜𝑙</m:t>
                              </m:r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[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]</m:t>
                              </m:r>
                            </m:e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𝐶𝑜𝑙</m:t>
                              </m:r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[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]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 smtClean="0"/>
              </a:p>
              <a:p>
                <a:pPr lvl="1"/>
                <a:r>
                  <a:rPr lang="en-US" altLang="ko-KR" sz="1800" dirty="0" smtClean="0"/>
                  <a:t>Alt 3: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,1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,2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/>
              </a:p>
              <a:p>
                <a:pPr marL="457200" lvl="1" indent="0">
                  <a:buNone/>
                </a:pPr>
                <a:r>
                  <a:rPr lang="en-US" altLang="ko-KR" sz="2000" dirty="0" smtClean="0"/>
                  <a:t>For all the three alternatives: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 smtClean="0"/>
                  <a:t> (or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ko-KR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1,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 smtClean="0"/>
                  <a:t>, k=1,2 ) is </a:t>
                </a:r>
                <a:r>
                  <a:rPr lang="en-US" altLang="ko-KR" sz="2000" dirty="0"/>
                  <a:t>the </a:t>
                </a:r>
                <a:r>
                  <a:rPr lang="en-US" altLang="ko-KR" sz="2000" dirty="0" smtClean="0"/>
                  <a:t>index </a:t>
                </a:r>
                <a:r>
                  <a:rPr lang="en-US" altLang="ko-KR" sz="2000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20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2000" dirty="0"/>
                  <a:t>(or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/>
                  <a:t>, k=1,2 )</a:t>
                </a:r>
                <a:r>
                  <a:rPr lang="en-US" altLang="ko-KR" sz="2000" dirty="0" smtClean="0"/>
                  <a:t> is </a:t>
                </a:r>
                <a:r>
                  <a:rPr lang="en-US" altLang="ko-KR" sz="2000" dirty="0"/>
                  <a:t>the </a:t>
                </a:r>
                <a:r>
                  <a:rPr lang="en-US" altLang="ko-KR" sz="2000" dirty="0" smtClean="0"/>
                  <a:t>index </a:t>
                </a:r>
                <a:r>
                  <a:rPr lang="en-US" altLang="ko-KR" sz="2000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.</a:t>
                </a:r>
                <a:endParaRPr lang="en-US" altLang="ko-KR" sz="2000" baseline="-25000" dirty="0" smtClean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105400"/>
              </a:xfrm>
              <a:blipFill rotWithShape="1">
                <a:blip r:embed="rId3"/>
                <a:stretch>
                  <a:fillRect l="-963" t="-95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313480"/>
              </p:ext>
            </p:extLst>
          </p:nvPr>
        </p:nvGraphicFramePr>
        <p:xfrm>
          <a:off x="4508500" y="3321050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수식" r:id="rId4" imgW="126720" imgH="215640" progId="Equation.3">
                  <p:embed/>
                </p:oleObj>
              </mc:Choice>
              <mc:Fallback>
                <p:oleObj name="수식" r:id="rId4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0" y="3321050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923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229600" cy="5334000"/>
              </a:xfrm>
            </p:spPr>
            <p:txBody>
              <a:bodyPr>
                <a:noAutofit/>
              </a:bodyPr>
              <a:lstStyle/>
              <a:p>
                <a:r>
                  <a:rPr lang="en-US" altLang="ko-KR" sz="2400" dirty="0" smtClean="0"/>
                  <a:t>Details of W2: </a:t>
                </a:r>
              </a:p>
              <a:p>
                <a:pPr marL="457200" lvl="1" indent="0">
                  <a:buNone/>
                </a:pPr>
                <a:r>
                  <a:rPr lang="en-US" altLang="ko-KR" sz="2000" dirty="0" smtClean="0"/>
                  <a:t>For rank 1 and rank 2, select one among the following three alternatives:</a:t>
                </a:r>
                <a:endParaRPr lang="en-US" altLang="ko-KR" dirty="0" smtClean="0"/>
              </a:p>
              <a:p>
                <a:pPr lvl="1"/>
                <a:r>
                  <a:rPr lang="en-US" altLang="ko-KR" sz="1400" dirty="0" smtClean="0"/>
                  <a:t>Alt 1: 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400" dirty="0" smtClean="0"/>
                  <a:t>; 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 smtClean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b="0" i="1" smtClean="0">
                                <a:latin typeface="Cambria Math"/>
                              </a:rPr>
                              <m:t>𝑙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4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:r>
                  <a:rPr lang="en-US" altLang="ko-KR" sz="1400" dirty="0" smtClean="0"/>
                  <a:t>or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altLang="ko-KR" sz="1400" i="1">
                        <a:latin typeface="Cambria Math"/>
                      </a:rPr>
                      <m:t>𝐶</m:t>
                    </m:r>
                    <m:r>
                      <a:rPr lang="en-US" altLang="ko-KR" sz="1400" i="1">
                        <a:latin typeface="Cambria Math"/>
                      </a:rPr>
                      <m:t>𝑜𝑙</m:t>
                    </m:r>
                    <m:r>
                      <a:rPr lang="en-US" altLang="ko-KR" sz="1400" i="1">
                        <a:latin typeface="Cambria Math"/>
                      </a:rPr>
                      <m:t>[</m:t>
                    </m:r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r>
                      <a:rPr lang="en-US" altLang="ko-KR" sz="1400" i="1">
                        <a:latin typeface="Cambria Math"/>
                      </a:rPr>
                      <m:t>⊗</m:t>
                    </m:r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r>
                      <a:rPr lang="en-US" altLang="ko-KR" sz="1400" i="1">
                        <a:latin typeface="Cambria Math"/>
                      </a:rPr>
                      <m:t>] </m:t>
                    </m:r>
                  </m:oMath>
                </a14:m>
                <a:r>
                  <a:rPr lang="en-US" altLang="ko-KR" sz="1400" dirty="0" smtClean="0"/>
                  <a:t>for </a:t>
                </a:r>
                <a:r>
                  <a:rPr lang="en-US" altLang="ko-KR" sz="1400" dirty="0"/>
                  <a:t>the </a:t>
                </a:r>
                <a14:m>
                  <m:oMath xmlns:m="http://schemas.openxmlformats.org/officeDocument/2006/math">
                    <m:r>
                      <a:rPr lang="en-US" altLang="ko-KR" sz="1400" b="0" i="1" smtClean="0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 smtClean="0"/>
                  <a:t>-</a:t>
                </a:r>
                <a:r>
                  <a:rPr lang="en-US" altLang="ko-KR" sz="1400" dirty="0" err="1" smtClean="0"/>
                  <a:t>th</a:t>
                </a:r>
                <a:r>
                  <a:rPr lang="en-US" altLang="ko-KR" sz="1400" dirty="0" smtClean="0"/>
                  <a:t> layer,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b="0" i="1" smtClean="0">
                        <a:latin typeface="Cambria Math"/>
                      </a:rPr>
                      <m:t>=1,2</m:t>
                    </m:r>
                  </m:oMath>
                </a14:m>
                <a:endParaRPr lang="en-US" altLang="ko-KR" sz="1400" dirty="0"/>
              </a:p>
              <a:p>
                <a:pPr lvl="2"/>
                <a:endParaRPr lang="en-US" altLang="ko-KR" sz="1100" i="1" dirty="0" smtClean="0">
                  <a:latin typeface="Cambria Math"/>
                </a:endParaRPr>
              </a:p>
              <a:p>
                <a:pPr lvl="1"/>
                <a:r>
                  <a:rPr lang="en-US" altLang="ko-KR" sz="1400" dirty="0" smtClean="0"/>
                  <a:t>Alt 2: 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1,2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400" dirty="0" smtClean="0"/>
                  <a:t>; 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b="0" i="1" smtClean="0">
                                <a:latin typeface="Cambria Math"/>
                              </a:rPr>
                              <m:t>𝑙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𝑘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4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or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altLang="ko-KR" sz="1400" i="1">
                        <a:latin typeface="Cambria Math"/>
                      </a:rPr>
                      <m:t>𝐶</m:t>
                    </m:r>
                    <m:r>
                      <a:rPr lang="en-US" altLang="ko-KR" sz="1400" i="1">
                        <a:latin typeface="Cambria Math"/>
                      </a:rPr>
                      <m:t>𝑜𝑙</m:t>
                    </m:r>
                    <m:r>
                      <a:rPr lang="en-US" altLang="ko-KR" sz="1400" i="1">
                        <a:latin typeface="Cambria Math"/>
                      </a:rPr>
                      <m:t>[</m:t>
                    </m:r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r>
                      <a:rPr lang="en-US" altLang="ko-KR" sz="1400" i="1">
                        <a:latin typeface="Cambria Math"/>
                      </a:rPr>
                      <m:t>⊗</m:t>
                    </m:r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r>
                      <a:rPr lang="en-US" altLang="ko-KR" sz="1400" i="1">
                        <a:latin typeface="Cambria Math"/>
                      </a:rPr>
                      <m:t>] </m:t>
                    </m:r>
                  </m:oMath>
                </a14:m>
                <a:r>
                  <a:rPr lang="en-US" altLang="ko-KR" sz="1400" dirty="0" smtClean="0"/>
                  <a:t>for </a:t>
                </a:r>
                <a:r>
                  <a:rPr lang="en-US" altLang="ko-KR" sz="1400" dirty="0"/>
                  <a:t>the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/>
                  <a:t>-</a:t>
                </a:r>
                <a:r>
                  <a:rPr lang="en-US" altLang="ko-KR" sz="1400" dirty="0" err="1"/>
                  <a:t>th</a:t>
                </a:r>
                <a:r>
                  <a:rPr lang="en-US" altLang="ko-KR" sz="1400" dirty="0"/>
                  <a:t> layer,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b="0" i="1" smtClean="0">
                        <a:latin typeface="Cambria Math"/>
                      </a:rPr>
                      <m:t>𝑘</m:t>
                    </m:r>
                    <m:r>
                      <a:rPr lang="en-US" altLang="ko-KR" sz="1400" i="1">
                        <a:latin typeface="Cambria Math"/>
                      </a:rPr>
                      <m:t>=1,</m:t>
                    </m:r>
                    <m:r>
                      <a:rPr lang="en-US" altLang="ko-KR" sz="1400" i="1" smtClean="0">
                        <a:latin typeface="Cambria Math"/>
                      </a:rPr>
                      <m:t>2</m:t>
                    </m:r>
                  </m:oMath>
                </a14:m>
                <a:endParaRPr lang="en-US" altLang="ko-KR" sz="1400" dirty="0"/>
              </a:p>
              <a:p>
                <a:pPr marL="857250" lvl="2" indent="0">
                  <a:buNone/>
                </a:pPr>
                <a:r>
                  <a:rPr lang="en-US" altLang="ko-KR" sz="1050" dirty="0" smtClean="0"/>
                  <a:t> </a:t>
                </a:r>
                <a:endParaRPr lang="en-US" altLang="ko-KR" sz="1050" dirty="0"/>
              </a:p>
              <a:p>
                <a:pPr lvl="1"/>
                <a:r>
                  <a:rPr lang="en-US" altLang="ko-KR" sz="1400" dirty="0"/>
                  <a:t>Alt </a:t>
                </a:r>
                <a:r>
                  <a:rPr lang="en-US" altLang="ko-KR" sz="1400" dirty="0" smtClean="0"/>
                  <a:t>3: 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𝛼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1,1</m:t>
                                      </m:r>
                                    </m:sub>
                                  </m:s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1,2</m:t>
                                      </m:r>
                                    </m:sub>
                                  </m:sSub>
                                </m:sub>
                              </m:sSub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1,2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400" dirty="0" smtClean="0"/>
                  <a:t>; </a:t>
                </a:r>
                <a:r>
                  <a:rPr lang="en-US" altLang="ko-KR" sz="1400" dirty="0"/>
                  <a:t>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b="0" i="1" smtClean="0">
                                            <a:latin typeface="Cambria Math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altLang="ko-KR" sz="14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 smtClean="0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i="1">
                                <a:latin typeface="Cambria Math"/>
                              </a:rPr>
                              <m:t>𝑙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𝑘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4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:r>
                  <a:rPr lang="en-US" altLang="ko-KR" sz="1400" dirty="0"/>
                  <a:t>or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altLang="ko-KR" sz="1400" i="1">
                        <a:latin typeface="Cambria Math"/>
                      </a:rPr>
                      <m:t>𝐶</m:t>
                    </m:r>
                    <m:r>
                      <a:rPr lang="en-US" altLang="ko-KR" sz="1400" i="1">
                        <a:latin typeface="Cambria Math"/>
                      </a:rPr>
                      <m:t>𝑜𝑙</m:t>
                    </m:r>
                    <m:r>
                      <a:rPr lang="en-US" altLang="ko-KR" sz="1400" i="1">
                        <a:latin typeface="Cambria Math"/>
                      </a:rPr>
                      <m:t>[</m:t>
                    </m:r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r>
                      <a:rPr lang="en-US" altLang="ko-KR" sz="1400" i="1">
                        <a:latin typeface="Cambria Math"/>
                      </a:rPr>
                      <m:t>⊗</m:t>
                    </m:r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  <m:r>
                      <a:rPr lang="en-US" altLang="ko-KR" sz="1400" i="1">
                        <a:latin typeface="Cambria Math"/>
                      </a:rPr>
                      <m:t>] </m:t>
                    </m:r>
                  </m:oMath>
                </a14:m>
                <a:r>
                  <a:rPr lang="en-US" altLang="ko-KR" sz="1400" dirty="0"/>
                  <a:t>for the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/>
                  <a:t>-</a:t>
                </a:r>
                <a:r>
                  <a:rPr lang="en-US" altLang="ko-KR" sz="1400" dirty="0" err="1"/>
                  <a:t>th</a:t>
                </a:r>
                <a:r>
                  <a:rPr lang="en-US" altLang="ko-KR" sz="1400" dirty="0"/>
                  <a:t> layer,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𝑘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endParaRPr lang="en-US" altLang="ko-KR" sz="14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are a unit magnitude value determined as a function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4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𝑙</m:t>
                        </m:r>
                        <m:r>
                          <a:rPr lang="en-US" altLang="ko-KR" sz="1400" i="1">
                            <a:latin typeface="Cambria Math"/>
                          </a:rPr>
                          <m:t>,</m:t>
                        </m:r>
                        <m:r>
                          <a:rPr lang="en-US" altLang="ko-KR" sz="1400" i="1">
                            <a:latin typeface="Cambria Math"/>
                          </a:rPr>
                          <m:t>𝑘</m:t>
                        </m:r>
                      </m:sub>
                      <m:sup/>
                    </m:sSubSup>
                  </m:oMath>
                </a14:m>
                <a:r>
                  <a:rPr lang="en-US" altLang="ko-KR" sz="1400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𝑘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endParaRPr lang="en-US" altLang="ko-KR" sz="1400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𝛼</m:t>
                        </m:r>
                      </m:e>
                      <m:sub>
                        <m:sSub>
                          <m:sSubPr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i="1">
                                <a:latin typeface="Cambria Math"/>
                              </a:rPr>
                              <m:t>1,1</m:t>
                            </m:r>
                          </m:sub>
                        </m:sSub>
                        <m:r>
                          <a:rPr lang="en-US" altLang="ko-KR" sz="1400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altLang="ko-KR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i="1">
                                <a:latin typeface="Cambria Math"/>
                              </a:rPr>
                              <m:t>1,2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ko-KR" sz="1400" dirty="0" smtClean="0"/>
                  <a:t> is a unit magnitude value.</a:t>
                </a:r>
              </a:p>
              <a:p>
                <a:pPr lvl="2"/>
                <a:r>
                  <a:rPr lang="en-US" altLang="ko-KR" sz="1400" dirty="0" smtClean="0"/>
                  <a:t>Note: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𝑙</m:t>
                        </m:r>
                        <m:r>
                          <a:rPr lang="en-US" altLang="ko-KR" sz="1400" b="0" i="1" smtClean="0">
                            <a:latin typeface="Cambria Math"/>
                          </a:rPr>
                          <m:t>,1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𝑙</m:t>
                        </m:r>
                        <m:r>
                          <a:rPr lang="en-US" altLang="ko-KR" sz="1400" i="1">
                            <a:latin typeface="Cambria Math"/>
                          </a:rPr>
                          <m:t>,</m:t>
                        </m:r>
                        <m:r>
                          <a:rPr lang="en-US" altLang="ko-KR" sz="14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may be the same or different for each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/>
                  <a:t> </a:t>
                </a:r>
              </a:p>
              <a:p>
                <a:pPr lvl="1"/>
                <a:r>
                  <a:rPr lang="en-US" altLang="ko-KR" sz="1400" dirty="0" smtClean="0"/>
                  <a:t>For all the 3 alternatives above,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altLang="ko-KR" sz="1400" dirty="0">
                    <a:solidFill>
                      <a:prstClr val="black"/>
                    </a:solidFill>
                  </a:rPr>
                  <a:t>, </a:t>
                </a:r>
                <a:r>
                  <a:rPr lang="en-US" altLang="ko-KR" sz="14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ko-KR" sz="1400" dirty="0">
                    <a:solidFill>
                      <a:prstClr val="black"/>
                    </a:solidFill>
                  </a:rPr>
                  <a:t> = 0, 1, 2, 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3 for rank 1; and </a:t>
                </a:r>
                <a:r>
                  <a:rPr lang="en-US" altLang="ko-KR" sz="1400" i="1" dirty="0" smtClean="0">
                    <a:solidFill>
                      <a:prstClr val="black"/>
                    </a:solidFill>
                  </a:rPr>
                  <a:t>p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ko-KR" sz="1400" dirty="0">
                    <a:solidFill>
                      <a:prstClr val="black"/>
                    </a:solidFill>
                  </a:rPr>
                  <a:t>= 0, 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1 </a:t>
                </a:r>
                <a:r>
                  <a:rPr lang="en-US" altLang="ko-KR" sz="1400" dirty="0">
                    <a:solidFill>
                      <a:prstClr val="black"/>
                    </a:solidFill>
                  </a:rPr>
                  <a:t>for rank 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2</a:t>
                </a:r>
                <a:endParaRPr lang="en-US" altLang="ko-KR" sz="1400" dirty="0">
                  <a:solidFill>
                    <a:prstClr val="black"/>
                  </a:solidFill>
                </a:endParaRPr>
              </a:p>
              <a:p>
                <a:pPr marL="457200" lvl="1" indent="0">
                  <a:buNone/>
                </a:pPr>
                <a:r>
                  <a:rPr lang="en-US" altLang="ko-KR" sz="1600" dirty="0" smtClean="0"/>
                  <a:t>W2 details for </a:t>
                </a:r>
                <a:r>
                  <a:rPr lang="en-US" altLang="ko-KR" sz="1600" dirty="0"/>
                  <a:t>rank </a:t>
                </a:r>
                <a:r>
                  <a:rPr lang="en-US" altLang="ko-KR" sz="1600" dirty="0" smtClean="0"/>
                  <a:t>3 and above are TBD.</a:t>
                </a:r>
                <a:endParaRPr lang="en-US" altLang="ko-KR" sz="1400" dirty="0"/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229600" cy="5334000"/>
              </a:xfrm>
              <a:blipFill rotWithShape="0">
                <a:blip r:embed="rId3"/>
                <a:stretch>
                  <a:fillRect l="-963" t="-914" b="-3702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728097"/>
              </p:ext>
            </p:extLst>
          </p:nvPr>
        </p:nvGraphicFramePr>
        <p:xfrm>
          <a:off x="4508500" y="3321050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수식" r:id="rId4" imgW="126720" imgH="215640" progId="Equation.3">
                  <p:embed/>
                </p:oleObj>
              </mc:Choice>
              <mc:Fallback>
                <p:oleObj name="수식" r:id="rId4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0" y="3321050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747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ko-KR" sz="2000" dirty="0" smtClean="0"/>
                  <a:t>Number of bits of PMI(s) for </a:t>
                </a:r>
                <a:r>
                  <a:rPr lang="en-US" altLang="ko-KR" sz="2000" b="1" i="1" dirty="0" smtClean="0"/>
                  <a:t>W</a:t>
                </a:r>
                <a:r>
                  <a:rPr lang="en-US" altLang="ko-KR" sz="2000" baseline="-25000" dirty="0" smtClean="0"/>
                  <a:t>1</a:t>
                </a:r>
                <a:r>
                  <a:rPr lang="en-US" altLang="ko-KR" sz="2000" dirty="0" smtClean="0"/>
                  <a:t> and PMI(s) for </a:t>
                </a:r>
                <a:r>
                  <a:rPr lang="en-US" altLang="ko-KR" sz="2000" b="1" i="1" dirty="0" smtClean="0"/>
                  <a:t>W</a:t>
                </a:r>
                <a:r>
                  <a:rPr lang="en-US" altLang="ko-KR" sz="2000" baseline="-25000" dirty="0" smtClean="0"/>
                  <a:t>2</a:t>
                </a:r>
                <a:endParaRPr lang="en-US" altLang="ko-KR" sz="2000" dirty="0" smtClean="0"/>
              </a:p>
              <a:p>
                <a:pPr lvl="1"/>
                <a:r>
                  <a:rPr lang="en-US" altLang="ko-KR" sz="1700" dirty="0"/>
                  <a:t>Companies are encouraged to evaluate the performance of codebook considering agreed alternatives in </a:t>
                </a:r>
                <a:r>
                  <a:rPr lang="en-US" altLang="ko-KR" sz="1700" dirty="0" smtClean="0"/>
                  <a:t>R1-154861 </a:t>
                </a:r>
                <a:r>
                  <a:rPr lang="en-US" altLang="ko-KR" sz="1700" dirty="0"/>
                  <a:t>and following candidates of feedback overheads</a:t>
                </a:r>
                <a:r>
                  <a:rPr lang="en-US" altLang="ko-KR" sz="1700" dirty="0" smtClean="0"/>
                  <a:t>.</a:t>
                </a:r>
              </a:p>
              <a:p>
                <a:pPr lvl="2"/>
                <a:r>
                  <a:rPr lang="en-US" altLang="ko-KR" sz="1400" dirty="0" smtClean="0"/>
                  <a:t>Companies should provide their evaluation results with the details of design parameters for the PMIs </a:t>
                </a:r>
                <a:r>
                  <a:rPr lang="en-US" altLang="ko-KR" sz="1400" dirty="0"/>
                  <a:t>for </a:t>
                </a:r>
                <a:r>
                  <a:rPr lang="en-US" altLang="ko-KR" sz="1400" b="1" i="1" dirty="0"/>
                  <a:t>W</a:t>
                </a:r>
                <a:r>
                  <a:rPr lang="en-US" altLang="ko-KR" sz="1400" baseline="-25000" dirty="0"/>
                  <a:t>1  </a:t>
                </a:r>
                <a:r>
                  <a:rPr lang="en-US" altLang="ko-KR" sz="1400" dirty="0"/>
                  <a:t>and</a:t>
                </a:r>
                <a:r>
                  <a:rPr lang="en-US" altLang="ko-KR" sz="1400" baseline="-25000" dirty="0"/>
                  <a:t> </a:t>
                </a:r>
                <a:r>
                  <a:rPr lang="en-US" altLang="ko-KR" sz="1400" b="1" i="1" dirty="0"/>
                  <a:t>W</a:t>
                </a:r>
                <a:r>
                  <a:rPr lang="en-US" altLang="ko-KR" sz="1400" baseline="-25000" dirty="0"/>
                  <a:t>2 </a:t>
                </a:r>
                <a:r>
                  <a:rPr lang="en-US" altLang="ko-KR" sz="1400" dirty="0" smtClean="0"/>
                  <a:t>. </a:t>
                </a:r>
              </a:p>
              <a:p>
                <a:pPr lvl="2"/>
                <a:endParaRPr lang="en-US" altLang="ko-KR" sz="1700" dirty="0"/>
              </a:p>
              <a:p>
                <a:pPr lvl="1"/>
                <a:r>
                  <a:rPr lang="en-US" altLang="ko-KR" sz="1700" dirty="0" smtClean="0"/>
                  <a:t>Number of bits of the </a:t>
                </a:r>
                <a:r>
                  <a:rPr lang="en-US" altLang="ko-KR" sz="1700" dirty="0"/>
                  <a:t>PMIs for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1  </a:t>
                </a:r>
                <a:r>
                  <a:rPr lang="en-US" altLang="ko-KR" sz="1800" dirty="0"/>
                  <a:t>and</a:t>
                </a:r>
                <a:r>
                  <a:rPr lang="en-US" altLang="ko-KR" sz="1800" baseline="-25000" dirty="0"/>
                  <a:t>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2 </a:t>
                </a:r>
                <a:r>
                  <a:rPr lang="en-US" altLang="ko-KR" sz="1800" baseline="-25000" dirty="0" smtClean="0"/>
                  <a:t> </a:t>
                </a:r>
                <a:r>
                  <a:rPr lang="en-US" altLang="ko-KR" sz="1700" dirty="0" smtClean="0"/>
                  <a:t>for PUSCH: </a:t>
                </a:r>
              </a:p>
              <a:p>
                <a:pPr lvl="2"/>
                <a:r>
                  <a:rPr lang="en-US" altLang="ko-KR" sz="1700" dirty="0" smtClean="0"/>
                  <a:t>The sum number of bits of the PMIs for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1 </a:t>
                </a:r>
                <a:r>
                  <a:rPr lang="en-US" altLang="ko-KR" sz="1800" baseline="-25000" dirty="0" smtClean="0"/>
                  <a:t> </a:t>
                </a:r>
                <a:r>
                  <a:rPr lang="en-US" altLang="ko-KR" sz="1800" dirty="0" smtClean="0"/>
                  <a:t>and</a:t>
                </a:r>
                <a:r>
                  <a:rPr lang="en-US" altLang="ko-KR" sz="1800" baseline="-25000" dirty="0" smtClean="0"/>
                  <a:t> </a:t>
                </a:r>
                <a:r>
                  <a:rPr lang="en-US" altLang="ko-KR" sz="1800" b="1" i="1" dirty="0" smtClean="0"/>
                  <a:t>W</a:t>
                </a:r>
                <a:r>
                  <a:rPr lang="en-US" altLang="ko-KR" sz="1800" baseline="-25000" dirty="0" smtClean="0"/>
                  <a:t>2  </a:t>
                </a:r>
                <a:r>
                  <a:rPr lang="en-US" altLang="ko-KR" sz="1700" dirty="0" smtClean="0"/>
                  <a:t>is at most K bits (K ≤ 14)</a:t>
                </a:r>
              </a:p>
              <a:p>
                <a:pPr lvl="3"/>
                <a:r>
                  <a:rPr lang="en-US" altLang="ko-KR" sz="1300" dirty="0" smtClean="0"/>
                  <a:t>Strive to minimize K.</a:t>
                </a:r>
              </a:p>
              <a:p>
                <a:pPr lvl="2"/>
                <a:r>
                  <a:rPr lang="en-US" altLang="ko-KR" sz="1700" dirty="0" smtClean="0"/>
                  <a:t>For </a:t>
                </a:r>
                <a:r>
                  <a:rPr lang="en-US" altLang="ko-KR" sz="1700" dirty="0"/>
                  <a:t>the </a:t>
                </a:r>
                <a:r>
                  <a:rPr lang="en-US" altLang="ko-KR" sz="1700" dirty="0" smtClean="0"/>
                  <a:t>number </a:t>
                </a:r>
                <a:r>
                  <a:rPr lang="en-US" altLang="ko-KR" sz="1700" dirty="0"/>
                  <a:t>of bits for</a:t>
                </a:r>
                <a:r>
                  <a:rPr lang="en-US" altLang="ko-KR" sz="1700" dirty="0" smtClean="0"/>
                  <a:t> </a:t>
                </a:r>
                <a:r>
                  <a:rPr lang="en-US" altLang="ko-KR" sz="1700" dirty="0"/>
                  <a:t>the PMIs </a:t>
                </a:r>
                <a:r>
                  <a:rPr lang="en-US" altLang="ko-KR" sz="1700" dirty="0" smtClean="0"/>
                  <a:t>for </a:t>
                </a:r>
                <a:r>
                  <a:rPr lang="en-US" altLang="ko-KR" sz="1800" b="1" i="1" dirty="0">
                    <a:solidFill>
                      <a:prstClr val="black"/>
                    </a:solidFill>
                  </a:rPr>
                  <a:t>W</a:t>
                </a:r>
                <a:r>
                  <a:rPr lang="en-US" altLang="ko-KR" sz="1800" baseline="-25000" dirty="0">
                    <a:solidFill>
                      <a:prstClr val="black"/>
                    </a:solidFill>
                  </a:rPr>
                  <a:t>1  </a:t>
                </a:r>
                <a:r>
                  <a:rPr lang="en-US" altLang="ko-KR" sz="1800" dirty="0">
                    <a:solidFill>
                      <a:prstClr val="black"/>
                    </a:solidFill>
                  </a:rPr>
                  <a:t>and</a:t>
                </a:r>
                <a:r>
                  <a:rPr lang="en-US" altLang="ko-KR" sz="1700" dirty="0" smtClean="0"/>
                  <a:t> </a:t>
                </a:r>
                <a:r>
                  <a:rPr lang="en-US" altLang="ko-KR" sz="1800" b="1" i="1" dirty="0" smtClean="0"/>
                  <a:t>W</a:t>
                </a:r>
                <a:r>
                  <a:rPr lang="en-US" altLang="ko-KR" sz="1800" baseline="-25000" dirty="0" smtClean="0"/>
                  <a:t>2 </a:t>
                </a:r>
                <a14:m>
                  <m:oMath xmlns:m="http://schemas.openxmlformats.org/officeDocument/2006/math">
                    <m:r>
                      <a:rPr lang="en-US" altLang="ko-KR" sz="1700" b="0" i="1" smtClean="0">
                        <a:latin typeface="Cambria Math"/>
                      </a:rPr>
                      <m:t>:</m:t>
                    </m:r>
                  </m:oMath>
                </a14:m>
                <a:r>
                  <a:rPr lang="en-US" altLang="ko-KR" sz="1700" dirty="0"/>
                  <a:t> </a:t>
                </a:r>
                <a:r>
                  <a:rPr lang="en-US" altLang="ko-KR" sz="1700" dirty="0" smtClean="0"/>
                  <a:t>FFS</a:t>
                </a:r>
              </a:p>
              <a:p>
                <a:pPr lvl="2"/>
                <a:endParaRPr lang="en-US" altLang="ko-KR" sz="1700" dirty="0" smtClean="0"/>
              </a:p>
              <a:p>
                <a:pPr lvl="1"/>
                <a:r>
                  <a:rPr lang="en-US" altLang="ko-KR" sz="1700" dirty="0"/>
                  <a:t>Number of bits of </a:t>
                </a:r>
                <a:r>
                  <a:rPr lang="en-US" altLang="ko-KR" sz="1700" dirty="0" smtClean="0"/>
                  <a:t>the </a:t>
                </a:r>
                <a:r>
                  <a:rPr lang="en-US" altLang="ko-KR" sz="1700" dirty="0"/>
                  <a:t>PMIs for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1  </a:t>
                </a:r>
                <a:r>
                  <a:rPr lang="en-US" altLang="ko-KR" sz="1800" dirty="0"/>
                  <a:t>and</a:t>
                </a:r>
                <a:r>
                  <a:rPr lang="en-US" altLang="ko-KR" sz="1800" baseline="-25000" dirty="0"/>
                  <a:t>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2  </a:t>
                </a:r>
                <a:r>
                  <a:rPr lang="en-US" altLang="ko-KR" sz="1700" dirty="0"/>
                  <a:t>for PUCCH: FFS</a:t>
                </a:r>
              </a:p>
              <a:p>
                <a:endParaRPr lang="en-US" altLang="ko-KR" sz="2100" dirty="0"/>
              </a:p>
              <a:p>
                <a:r>
                  <a:rPr lang="en-US" altLang="ko-KR" sz="2100" dirty="0" smtClean="0"/>
                  <a:t>FFS: Construction of </a:t>
                </a:r>
                <a:r>
                  <a:rPr lang="en-US" altLang="ko-KR" sz="2000" dirty="0"/>
                  <a:t>the PMIs for </a:t>
                </a:r>
                <a:r>
                  <a:rPr lang="en-US" altLang="ko-KR" sz="2000" b="1" i="1" dirty="0"/>
                  <a:t>W</a:t>
                </a:r>
                <a:r>
                  <a:rPr lang="en-US" altLang="ko-KR" sz="2000" baseline="-25000" dirty="0"/>
                  <a:t>1  </a:t>
                </a:r>
                <a:r>
                  <a:rPr lang="en-US" altLang="ko-KR" sz="2000" dirty="0"/>
                  <a:t>and</a:t>
                </a:r>
                <a:r>
                  <a:rPr lang="en-US" altLang="ko-KR" sz="2000" baseline="-25000" dirty="0"/>
                  <a:t> </a:t>
                </a:r>
                <a:r>
                  <a:rPr lang="en-US" altLang="ko-KR" sz="2000" b="1" i="1" dirty="0"/>
                  <a:t>W</a:t>
                </a:r>
                <a:r>
                  <a:rPr lang="en-US" altLang="ko-KR" sz="2000" baseline="-25000" dirty="0"/>
                  <a:t>2 </a:t>
                </a:r>
                <a:endParaRPr lang="en-US" altLang="ko-KR" sz="2000" baseline="-25000" dirty="0" smtClean="0"/>
              </a:p>
              <a:p>
                <a:pPr lvl="1"/>
                <a:endParaRPr lang="en-US" altLang="ko-KR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67" t="-674" r="-51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23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</TotalTime>
  <Words>250</Words>
  <Application>Microsoft Office PowerPoint</Application>
  <PresentationFormat>화면 슬라이드 쇼(4:3)</PresentationFormat>
  <Paragraphs>52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Cambria Math</vt:lpstr>
      <vt:lpstr>Office Theme</vt:lpstr>
      <vt:lpstr>수식</vt:lpstr>
      <vt:lpstr>WF on precoder and PMI construction for R13 FD-MIMO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FD-MIMO codebook</dc:title>
  <dc:creator>Young Han Nam</dc:creator>
  <cp:lastModifiedBy>곽영우/통신표준Lab(DMC연)/E5(책임)/삼성전자</cp:lastModifiedBy>
  <cp:revision>163</cp:revision>
  <dcterms:created xsi:type="dcterms:W3CDTF">2015-08-18T15:36:40Z</dcterms:created>
  <dcterms:modified xsi:type="dcterms:W3CDTF">2015-09-09T07:11:32Z</dcterms:modified>
</cp:coreProperties>
</file>