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132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594108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510300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622811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1297154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649260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1320002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583301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2086749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350422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2528271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F2EEFB1-8E82-4F8A-BEB2-D74D13F4A497}" type="datetimeFigureOut">
              <a:rPr lang="ko-KR" altLang="en-US" smtClean="0"/>
              <a:t>2015-05-27</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3503589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2EEFB1-8E82-4F8A-BEB2-D74D13F4A497}" type="datetimeFigureOut">
              <a:rPr lang="ko-KR" altLang="en-US" smtClean="0"/>
              <a:t>2015-05-27</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2CE8ED-BDEC-4B96-9FB3-4306B9FB7627}" type="slidenum">
              <a:rPr lang="ko-KR" altLang="en-US" smtClean="0"/>
              <a:t>‹#›</a:t>
            </a:fld>
            <a:endParaRPr lang="ko-KR" altLang="en-US"/>
          </a:p>
        </p:txBody>
      </p:sp>
    </p:spTree>
    <p:extLst>
      <p:ext uri="{BB962C8B-B14F-4D97-AF65-F5344CB8AC3E}">
        <p14:creationId xmlns:p14="http://schemas.microsoft.com/office/powerpoint/2010/main" val="2662753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362200"/>
            <a:ext cx="7772400" cy="1831975"/>
          </a:xfrm>
        </p:spPr>
        <p:txBody>
          <a:bodyPr>
            <a:normAutofit/>
          </a:bodyPr>
          <a:lstStyle/>
          <a:p>
            <a:pPr eaLnBrk="1" hangingPunct="1"/>
            <a:r>
              <a:rPr lang="en-US" altLang="en-US" dirty="0" smtClean="0"/>
              <a:t>WF </a:t>
            </a:r>
            <a:r>
              <a:rPr lang="en-US" altLang="en-US" dirty="0" smtClean="0"/>
              <a:t>on UE-to-Network relay  selection</a:t>
            </a:r>
            <a:endParaRPr lang="en-US" altLang="en-US" dirty="0" smtClean="0"/>
          </a:p>
        </p:txBody>
      </p:sp>
      <p:sp>
        <p:nvSpPr>
          <p:cNvPr id="2051" name="Subtitle 2"/>
          <p:cNvSpPr>
            <a:spLocks noGrp="1"/>
          </p:cNvSpPr>
          <p:nvPr>
            <p:ph type="subTitle" idx="1"/>
          </p:nvPr>
        </p:nvSpPr>
        <p:spPr>
          <a:xfrm>
            <a:off x="1371600" y="4422775"/>
            <a:ext cx="6400800" cy="1752600"/>
          </a:xfrm>
        </p:spPr>
        <p:txBody>
          <a:bodyPr>
            <a:normAutofit/>
          </a:bodyPr>
          <a:lstStyle/>
          <a:p>
            <a:r>
              <a:rPr lang="en-US" altLang="ko-KR" dirty="0" smtClean="0">
                <a:solidFill>
                  <a:schemeClr val="tx1"/>
                </a:solidFill>
              </a:rPr>
              <a:t>LG Electronics</a:t>
            </a:r>
            <a:r>
              <a:rPr lang="en-US" altLang="ko-KR" dirty="0" smtClean="0">
                <a:solidFill>
                  <a:schemeClr val="tx1"/>
                </a:solidFill>
              </a:rPr>
              <a:t>, Samsung, ETRI, </a:t>
            </a:r>
            <a:r>
              <a:rPr lang="en-US" altLang="ko-KR" dirty="0" smtClean="0">
                <a:solidFill>
                  <a:schemeClr val="tx1"/>
                </a:solidFill>
              </a:rPr>
              <a:t>NTT </a:t>
            </a:r>
            <a:r>
              <a:rPr lang="en-US" altLang="ko-KR" dirty="0" err="1" smtClean="0">
                <a:solidFill>
                  <a:schemeClr val="tx1"/>
                </a:solidFill>
              </a:rPr>
              <a:t>Docomo</a:t>
            </a:r>
            <a:r>
              <a:rPr lang="en-US" altLang="ko-KR" dirty="0" smtClean="0">
                <a:solidFill>
                  <a:schemeClr val="tx1"/>
                </a:solidFill>
              </a:rPr>
              <a:t>,</a:t>
            </a:r>
            <a:r>
              <a:rPr lang="en-US" altLang="ko-KR" dirty="0" smtClean="0">
                <a:solidFill>
                  <a:schemeClr val="tx1"/>
                </a:solidFill>
              </a:rPr>
              <a:t> </a:t>
            </a:r>
            <a:r>
              <a:rPr lang="en-US" altLang="ko-KR" dirty="0" smtClean="0">
                <a:solidFill>
                  <a:schemeClr val="tx1"/>
                </a:solidFill>
              </a:rPr>
              <a:t>CATT, </a:t>
            </a:r>
            <a:r>
              <a:rPr lang="en-US" altLang="ko-KR" dirty="0" smtClean="0">
                <a:solidFill>
                  <a:schemeClr val="tx1"/>
                </a:solidFill>
              </a:rPr>
              <a:t>KT, WILUS Inc., LG U+, ZTE</a:t>
            </a:r>
            <a:endParaRPr lang="en-US" altLang="ko-KR" dirty="0" smtClean="0">
              <a:solidFill>
                <a:schemeClr val="tx1"/>
              </a:solidFill>
              <a:ea typeface="굴림" pitchFamily="50" charset="-127"/>
            </a:endParaRPr>
          </a:p>
        </p:txBody>
      </p:sp>
      <p:sp>
        <p:nvSpPr>
          <p:cNvPr id="2052" name="Rectangle 4"/>
          <p:cNvSpPr>
            <a:spLocks noChangeArrowheads="1"/>
          </p:cNvSpPr>
          <p:nvPr/>
        </p:nvSpPr>
        <p:spPr bwMode="auto">
          <a:xfrm>
            <a:off x="304800" y="458788"/>
            <a:ext cx="853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en-GB" altLang="ko-KR" sz="2000" b="1" dirty="0">
                <a:latin typeface="Times New Roman" pitchFamily="18" charset="0"/>
                <a:cs typeface="Times New Roman" pitchFamily="18" charset="0"/>
              </a:rPr>
              <a:t>3GPP TSG RAN WG1 #</a:t>
            </a:r>
            <a:r>
              <a:rPr lang="en-GB" altLang="zh-CN" sz="2000" b="1" dirty="0">
                <a:latin typeface="Times New Roman" pitchFamily="18" charset="0"/>
                <a:ea typeface="맑은 고딕" pitchFamily="50" charset="-127"/>
                <a:cs typeface="Times New Roman" pitchFamily="18" charset="0"/>
              </a:rPr>
              <a:t>81</a:t>
            </a:r>
            <a:r>
              <a:rPr lang="en-GB" altLang="ko-KR" sz="2000" b="1" dirty="0">
                <a:latin typeface="Times New Roman" pitchFamily="18" charset="0"/>
                <a:cs typeface="Times New Roman" pitchFamily="18" charset="0"/>
              </a:rPr>
              <a:t>				        </a:t>
            </a:r>
            <a:r>
              <a:rPr lang="en-GB" altLang="ko-KR" sz="2000" b="1" dirty="0" smtClean="0">
                <a:latin typeface="Times New Roman" pitchFamily="18" charset="0"/>
                <a:cs typeface="Times New Roman" pitchFamily="18" charset="0"/>
              </a:rPr>
              <a:t>R1-15</a:t>
            </a:r>
            <a:r>
              <a:rPr lang="en-US" altLang="ko-KR" sz="2000" b="1" dirty="0" smtClean="0">
                <a:latin typeface="Times New Roman" pitchFamily="18" charset="0"/>
                <a:cs typeface="Times New Roman" pitchFamily="18" charset="0"/>
              </a:rPr>
              <a:t>3601</a:t>
            </a:r>
            <a:endParaRPr lang="en-US" altLang="zh-CN" sz="2000" b="1" dirty="0">
              <a:latin typeface="Times New Roman" pitchFamily="18" charset="0"/>
              <a:ea typeface="맑은 고딕" pitchFamily="50" charset="-127"/>
              <a:cs typeface="Times New Roman" pitchFamily="18" charset="0"/>
            </a:endParaRPr>
          </a:p>
          <a:p>
            <a:pPr eaLnBrk="0" hangingPunct="0"/>
            <a:r>
              <a:rPr lang="en-US" altLang="ko-KR" sz="2000" b="1" dirty="0">
                <a:latin typeface="Times New Roman" pitchFamily="18" charset="0"/>
                <a:cs typeface="Times New Roman" pitchFamily="18" charset="0"/>
              </a:rPr>
              <a:t>Fukuoka, Japan, 25</a:t>
            </a:r>
            <a:r>
              <a:rPr lang="en-US" altLang="ko-KR" sz="2000" b="1" baseline="30000" dirty="0">
                <a:latin typeface="Times New Roman" pitchFamily="18" charset="0"/>
                <a:cs typeface="Times New Roman" pitchFamily="18" charset="0"/>
              </a:rPr>
              <a:t>th</a:t>
            </a:r>
            <a:r>
              <a:rPr lang="en-US" altLang="ko-KR" sz="2000" b="1" dirty="0">
                <a:latin typeface="Times New Roman" pitchFamily="18" charset="0"/>
                <a:cs typeface="Times New Roman" pitchFamily="18" charset="0"/>
              </a:rPr>
              <a:t> - 29</a:t>
            </a:r>
            <a:r>
              <a:rPr lang="en-US" altLang="ko-KR" sz="2000" b="1" baseline="30000" dirty="0">
                <a:latin typeface="Times New Roman" pitchFamily="18" charset="0"/>
                <a:cs typeface="Times New Roman" pitchFamily="18" charset="0"/>
              </a:rPr>
              <a:t>th</a:t>
            </a:r>
            <a:r>
              <a:rPr lang="en-US" altLang="ko-KR" sz="2000" b="1" dirty="0">
                <a:latin typeface="Times New Roman" pitchFamily="18" charset="0"/>
                <a:cs typeface="Times New Roman" pitchFamily="18" charset="0"/>
              </a:rPr>
              <a:t> May 2015</a:t>
            </a:r>
          </a:p>
        </p:txBody>
      </p:sp>
      <p:sp>
        <p:nvSpPr>
          <p:cNvPr id="2053" name="TextBox 4"/>
          <p:cNvSpPr txBox="1">
            <a:spLocks noChangeArrowheads="1"/>
          </p:cNvSpPr>
          <p:nvPr/>
        </p:nvSpPr>
        <p:spPr bwMode="auto">
          <a:xfrm>
            <a:off x="457200" y="1676400"/>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ko-KR"/>
              <a:t>Agenda item: 6.2.3.1</a:t>
            </a:r>
          </a:p>
          <a:p>
            <a:pPr eaLnBrk="1" hangingPunct="1"/>
            <a:r>
              <a:rPr lang="en-US" altLang="ko-KR"/>
              <a:t>Document for decision</a:t>
            </a:r>
            <a:endParaRPr lang="ko-KR" altLang="en-US"/>
          </a:p>
        </p:txBody>
      </p:sp>
    </p:spTree>
    <p:extLst>
      <p:ext uri="{BB962C8B-B14F-4D97-AF65-F5344CB8AC3E}">
        <p14:creationId xmlns:p14="http://schemas.microsoft.com/office/powerpoint/2010/main" val="1692453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en-US" dirty="0" smtClean="0"/>
              <a:t>Background</a:t>
            </a:r>
            <a:endParaRPr lang="ko-KR" altLang="en-US" dirty="0" smtClean="0"/>
          </a:p>
        </p:txBody>
      </p:sp>
      <p:sp>
        <p:nvSpPr>
          <p:cNvPr id="4099" name="내용 개체 틀 2"/>
          <p:cNvSpPr>
            <a:spLocks noGrp="1"/>
          </p:cNvSpPr>
          <p:nvPr>
            <p:ph idx="1"/>
          </p:nvPr>
        </p:nvSpPr>
        <p:spPr>
          <a:xfrm>
            <a:off x="533400" y="1600200"/>
            <a:ext cx="8229600" cy="4800600"/>
          </a:xfrm>
        </p:spPr>
        <p:txBody>
          <a:bodyPr>
            <a:normAutofit fontScale="70000" lnSpcReduction="20000"/>
          </a:bodyPr>
          <a:lstStyle/>
          <a:p>
            <a:r>
              <a:rPr lang="en-GB" altLang="ko-KR" sz="2400" dirty="0" smtClean="0"/>
              <a:t>Discussion in RAN2</a:t>
            </a:r>
          </a:p>
          <a:p>
            <a:pPr lvl="1"/>
            <a:r>
              <a:rPr lang="en-GB" altLang="ko-KR" sz="2000" dirty="0" smtClean="0"/>
              <a:t>Use </a:t>
            </a:r>
            <a:r>
              <a:rPr lang="en-GB" altLang="ko-KR" sz="2000" dirty="0"/>
              <a:t>of </a:t>
            </a:r>
            <a:r>
              <a:rPr lang="en-GB" altLang="ko-KR" sz="2000" dirty="0" err="1"/>
              <a:t>Uu</a:t>
            </a:r>
            <a:r>
              <a:rPr lang="en-GB" altLang="ko-KR" sz="2000" dirty="0"/>
              <a:t> link quality measurements by the remote for relay selection purposes for out-of-coverage.   </a:t>
            </a:r>
            <a:endParaRPr lang="ko-KR" altLang="ko-KR" sz="2000" dirty="0"/>
          </a:p>
          <a:p>
            <a:pPr lvl="2"/>
            <a:r>
              <a:rPr lang="en-GB" altLang="ko-KR" sz="1600" dirty="0" smtClean="0"/>
              <a:t>Qualcomm </a:t>
            </a:r>
            <a:r>
              <a:rPr lang="en-GB" altLang="ko-KR" sz="1600" dirty="0"/>
              <a:t>thinks that </a:t>
            </a:r>
            <a:r>
              <a:rPr lang="en-GB" altLang="ko-KR" sz="1600" dirty="0" err="1"/>
              <a:t>Uu</a:t>
            </a:r>
            <a:r>
              <a:rPr lang="en-GB" altLang="ko-KR" sz="1600" dirty="0"/>
              <a:t> measurements are useful.  </a:t>
            </a:r>
            <a:endParaRPr lang="en-GB" altLang="ko-KR" sz="1600" dirty="0" smtClean="0"/>
          </a:p>
          <a:p>
            <a:pPr lvl="2"/>
            <a:r>
              <a:rPr lang="en-GB" altLang="ko-KR" sz="1600" dirty="0" err="1" smtClean="0"/>
              <a:t>InterDigital</a:t>
            </a:r>
            <a:r>
              <a:rPr lang="en-GB" altLang="ko-KR" sz="1600" dirty="0" smtClean="0"/>
              <a:t> </a:t>
            </a:r>
            <a:r>
              <a:rPr lang="en-GB" altLang="ko-KR" sz="1600" dirty="0"/>
              <a:t>wonders how reliable the measurements between two different relay UEs are.  Additionally, the </a:t>
            </a:r>
            <a:r>
              <a:rPr lang="en-GB" altLang="ko-KR" sz="1600" dirty="0" err="1"/>
              <a:t>eNB</a:t>
            </a:r>
            <a:r>
              <a:rPr lang="en-GB" altLang="ko-KR" sz="1600" dirty="0"/>
              <a:t> controls whether the relay UE is activated so the use of </a:t>
            </a:r>
            <a:r>
              <a:rPr lang="en-GB" altLang="ko-KR" sz="1600" dirty="0" err="1"/>
              <a:t>Uu</a:t>
            </a:r>
            <a:r>
              <a:rPr lang="en-GB" altLang="ko-KR" sz="1600" dirty="0"/>
              <a:t> is not very beneficial.   </a:t>
            </a:r>
            <a:endParaRPr lang="en-GB" altLang="ko-KR" sz="1600" dirty="0" smtClean="0"/>
          </a:p>
          <a:p>
            <a:pPr lvl="2"/>
            <a:r>
              <a:rPr lang="en-GB" altLang="ko-KR" sz="1600" dirty="0" smtClean="0"/>
              <a:t>ZTE </a:t>
            </a:r>
            <a:r>
              <a:rPr lang="en-GB" altLang="ko-KR" sz="1600" dirty="0"/>
              <a:t>thinks that we also need to consider that we need to send this measurements and we do not have too much room.   </a:t>
            </a:r>
            <a:endParaRPr lang="ko-KR" altLang="ko-KR" sz="1600" dirty="0"/>
          </a:p>
          <a:p>
            <a:pPr lvl="2"/>
            <a:r>
              <a:rPr lang="en-GB" altLang="ko-KR" sz="1600" dirty="0" smtClean="0"/>
              <a:t>Sony </a:t>
            </a:r>
            <a:r>
              <a:rPr lang="en-GB" altLang="ko-KR" sz="1600" dirty="0"/>
              <a:t>wonders how this will be taken into account, what is more important, PC5 first or </a:t>
            </a:r>
            <a:r>
              <a:rPr lang="en-GB" altLang="ko-KR" sz="1600" dirty="0" err="1"/>
              <a:t>Uu</a:t>
            </a:r>
            <a:r>
              <a:rPr lang="en-GB" altLang="ko-KR" sz="1600" dirty="0"/>
              <a:t> first. </a:t>
            </a:r>
            <a:endParaRPr lang="ko-KR" altLang="ko-KR" sz="1600" dirty="0"/>
          </a:p>
          <a:p>
            <a:pPr lvl="2"/>
            <a:r>
              <a:rPr lang="en-GB" altLang="ko-KR" sz="1600" dirty="0" smtClean="0"/>
              <a:t>LG </a:t>
            </a:r>
            <a:r>
              <a:rPr lang="en-GB" altLang="ko-KR" sz="1600" dirty="0"/>
              <a:t>thinks that if the </a:t>
            </a:r>
            <a:r>
              <a:rPr lang="en-GB" altLang="ko-KR" sz="1600" dirty="0" err="1"/>
              <a:t>eNB</a:t>
            </a:r>
            <a:r>
              <a:rPr lang="en-GB" altLang="ko-KR" sz="1600" dirty="0"/>
              <a:t> is in-control of the relay than PC5 is sufficient.  </a:t>
            </a:r>
            <a:endParaRPr lang="ko-KR" altLang="ko-KR" sz="1600" dirty="0"/>
          </a:p>
          <a:p>
            <a:pPr lvl="2"/>
            <a:r>
              <a:rPr lang="en-GB" altLang="ko-KR" sz="1600" dirty="0" smtClean="0"/>
              <a:t>LG </a:t>
            </a:r>
            <a:r>
              <a:rPr lang="en-GB" altLang="ko-KR" sz="1600" dirty="0"/>
              <a:t>also thinks that the </a:t>
            </a:r>
            <a:r>
              <a:rPr lang="en-GB" altLang="ko-KR" sz="1600" dirty="0" err="1"/>
              <a:t>Uu</a:t>
            </a:r>
            <a:r>
              <a:rPr lang="en-GB" altLang="ko-KR" sz="1600" dirty="0"/>
              <a:t> measurement is not useful if the measurement accuracy is different across UEs.   Qualcomm thinks that the measurement error of 9dB is the worst case and public safety UEs can perform better.  LG doesn’t think that imposing new requirements for PS UEs is not acceptable.  </a:t>
            </a:r>
            <a:endParaRPr lang="ko-KR" altLang="ko-KR" sz="1600" dirty="0"/>
          </a:p>
          <a:p>
            <a:pPr lvl="2"/>
            <a:r>
              <a:rPr lang="en-GB" altLang="ko-KR" sz="1600" dirty="0" smtClean="0"/>
              <a:t>Qualcomm </a:t>
            </a:r>
            <a:r>
              <a:rPr lang="en-GB" altLang="ko-KR" sz="1600" dirty="0"/>
              <a:t>thinks that the impact to the network is very important.  </a:t>
            </a:r>
            <a:endParaRPr lang="ko-KR" altLang="ko-KR" sz="1600" dirty="0"/>
          </a:p>
          <a:p>
            <a:pPr lvl="2"/>
            <a:r>
              <a:rPr lang="en-GB" altLang="ko-KR" sz="1600" dirty="0" smtClean="0"/>
              <a:t>TIM </a:t>
            </a:r>
            <a:r>
              <a:rPr lang="en-GB" altLang="ko-KR" sz="1600" dirty="0"/>
              <a:t>thinks that the quality of the </a:t>
            </a:r>
            <a:r>
              <a:rPr lang="en-GB" altLang="ko-KR" sz="1600" dirty="0" err="1"/>
              <a:t>Uu</a:t>
            </a:r>
            <a:r>
              <a:rPr lang="en-GB" altLang="ko-KR" sz="1600" dirty="0"/>
              <a:t> link is important.  Ericsson agrees.  </a:t>
            </a:r>
            <a:endParaRPr lang="ko-KR" altLang="ko-KR" sz="1600" dirty="0"/>
          </a:p>
          <a:p>
            <a:pPr lvl="2"/>
            <a:r>
              <a:rPr lang="en-GB" altLang="ko-KR" sz="1600" dirty="0" smtClean="0"/>
              <a:t>Samsung </a:t>
            </a:r>
            <a:r>
              <a:rPr lang="en-GB" altLang="ko-KR" sz="1600" dirty="0"/>
              <a:t>wonders what is the actual gain that can be achieved.  Qualcomm indicates that they have showed gains with simulations.  </a:t>
            </a:r>
            <a:endParaRPr lang="ko-KR" altLang="ko-KR" sz="1600" dirty="0"/>
          </a:p>
          <a:p>
            <a:pPr marL="857250" lvl="2" indent="0">
              <a:buNone/>
            </a:pPr>
            <a:r>
              <a:rPr lang="en-GB" altLang="ko-KR" sz="1600" dirty="0" smtClean="0"/>
              <a:t>	=&gt;</a:t>
            </a:r>
            <a:r>
              <a:rPr lang="en-GB" altLang="ko-KR" sz="1600" dirty="0"/>
              <a:t>	RAN1 should provide guidance on whether there is a benefit on using the </a:t>
            </a:r>
            <a:r>
              <a:rPr lang="en-GB" altLang="ko-KR" sz="1600" dirty="0" err="1"/>
              <a:t>Uu</a:t>
            </a:r>
            <a:r>
              <a:rPr lang="en-GB" altLang="ko-KR" sz="1600" dirty="0"/>
              <a:t> link quality and which </a:t>
            </a:r>
            <a:r>
              <a:rPr lang="en-GB" altLang="ko-KR" sz="1600" dirty="0" err="1"/>
              <a:t>Uu</a:t>
            </a:r>
            <a:r>
              <a:rPr lang="en-GB" altLang="ko-KR" sz="1600" dirty="0"/>
              <a:t> link quality.</a:t>
            </a:r>
            <a:endParaRPr lang="ko-KR" altLang="ko-KR" sz="1600" dirty="0"/>
          </a:p>
          <a:p>
            <a:pPr lvl="2"/>
            <a:r>
              <a:rPr lang="en-GB" altLang="ko-KR" sz="1600" dirty="0" smtClean="0"/>
              <a:t>LG </a:t>
            </a:r>
            <a:r>
              <a:rPr lang="en-GB" altLang="ko-KR" sz="1600" dirty="0"/>
              <a:t>thinks that the reselection criteria used by RAN1 to evaluate the benefits should also be provided to RAN2.  </a:t>
            </a:r>
            <a:endParaRPr lang="en-GB" altLang="ko-KR" sz="2000" dirty="0" smtClean="0"/>
          </a:p>
          <a:p>
            <a:r>
              <a:rPr lang="en-GB" altLang="ko-KR" sz="2400" dirty="0" smtClean="0"/>
              <a:t>Agreements in RAN2</a:t>
            </a:r>
            <a:endParaRPr lang="ko-KR" altLang="ko-KR" sz="2400" dirty="0"/>
          </a:p>
          <a:p>
            <a:pPr lvl="1"/>
            <a:r>
              <a:rPr lang="en-GB" altLang="ko-KR" sz="2000" b="1" dirty="0"/>
              <a:t>Relay reselection </a:t>
            </a:r>
            <a:endParaRPr lang="ko-KR" altLang="ko-KR" sz="2000" dirty="0"/>
          </a:p>
          <a:p>
            <a:pPr lvl="2"/>
            <a:r>
              <a:rPr lang="en-GB" altLang="ko-KR" sz="1600" dirty="0"/>
              <a:t>UE relay reselection is supported.  For out-of-coverage, the criteria for reselection is based on PC5 measurements (RSRP or other RAN1 agreed measurements) and higher layer criteria.   The relay reselection can be triggered by the remote UE.  Whether and how the relay UE can also trigger a reselection is FFS. </a:t>
            </a:r>
            <a:endParaRPr lang="en-GB" altLang="ko-KR" sz="1600" dirty="0" smtClean="0"/>
          </a:p>
        </p:txBody>
      </p:sp>
      <p:sp>
        <p:nvSpPr>
          <p:cNvPr id="4100"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1"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2" name="Rectangle 9"/>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3" name="Rectangle 1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Tree>
    <p:extLst>
      <p:ext uri="{BB962C8B-B14F-4D97-AF65-F5344CB8AC3E}">
        <p14:creationId xmlns:p14="http://schemas.microsoft.com/office/powerpoint/2010/main" val="2520626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en-US" smtClean="0"/>
              <a:t>Proposal</a:t>
            </a:r>
            <a:endParaRPr lang="ko-KR" altLang="en-US" smtClean="0"/>
          </a:p>
        </p:txBody>
      </p:sp>
      <p:sp>
        <p:nvSpPr>
          <p:cNvPr id="4099" name="내용 개체 틀 2"/>
          <p:cNvSpPr>
            <a:spLocks noGrp="1"/>
          </p:cNvSpPr>
          <p:nvPr>
            <p:ph idx="1"/>
          </p:nvPr>
        </p:nvSpPr>
        <p:spPr>
          <a:xfrm>
            <a:off x="533400" y="1600200"/>
            <a:ext cx="8229600" cy="4800600"/>
          </a:xfrm>
        </p:spPr>
        <p:txBody>
          <a:bodyPr/>
          <a:lstStyle/>
          <a:p>
            <a:r>
              <a:rPr lang="en-US" altLang="ko-KR" sz="2400" dirty="0" smtClean="0"/>
              <a:t>For </a:t>
            </a:r>
            <a:r>
              <a:rPr lang="en-US" altLang="ko-KR" sz="2400" dirty="0" smtClean="0"/>
              <a:t>an out-of-coverage remote UE, </a:t>
            </a:r>
          </a:p>
          <a:p>
            <a:pPr lvl="1"/>
            <a:r>
              <a:rPr lang="en-US" altLang="ko-KR" sz="2000" dirty="0" err="1" smtClean="0"/>
              <a:t>Uu</a:t>
            </a:r>
            <a:r>
              <a:rPr lang="en-US" altLang="ko-KR" sz="2000" dirty="0" smtClean="0"/>
              <a:t> link quality measurement is not used for relay selection criteria. </a:t>
            </a:r>
            <a:endParaRPr lang="en-US" altLang="ko-KR" sz="2000" dirty="0" smtClean="0"/>
          </a:p>
          <a:p>
            <a:pPr lvl="1"/>
            <a:endParaRPr lang="en-US" altLang="ko-KR" sz="2000" dirty="0" smtClean="0"/>
          </a:p>
        </p:txBody>
      </p:sp>
      <p:sp>
        <p:nvSpPr>
          <p:cNvPr id="4100"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1"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2" name="Rectangle 9"/>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
        <p:nvSpPr>
          <p:cNvPr id="4103" name="Rectangle 1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ko-KR" altLang="en-US"/>
          </a:p>
        </p:txBody>
      </p:sp>
    </p:spTree>
    <p:extLst>
      <p:ext uri="{BB962C8B-B14F-4D97-AF65-F5344CB8AC3E}">
        <p14:creationId xmlns:p14="http://schemas.microsoft.com/office/powerpoint/2010/main" val="1609111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78</Words>
  <Application>Microsoft Office PowerPoint</Application>
  <PresentationFormat>화면 슬라이드 쇼(4:3)</PresentationFormat>
  <Paragraphs>26</Paragraphs>
  <Slides>3</Slides>
  <Notes>0</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Office 테마</vt:lpstr>
      <vt:lpstr>WF on UE-to-Network relay  selection</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dc:title>
  <dc:creator>Hyukjin Chae</dc:creator>
  <cp:lastModifiedBy>Hyukjin Chae</cp:lastModifiedBy>
  <cp:revision>25</cp:revision>
  <dcterms:created xsi:type="dcterms:W3CDTF">2015-05-27T06:44:03Z</dcterms:created>
  <dcterms:modified xsi:type="dcterms:W3CDTF">2015-05-27T09:42:48Z</dcterms:modified>
</cp:coreProperties>
</file>