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814" y="-4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701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054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4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98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750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149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43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099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983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795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669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4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Physical channel timing relationships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Ericsson, NTT DoCoMo</a:t>
            </a:r>
            <a:r>
              <a:rPr lang="en-US" sz="2400" dirty="0" smtClean="0"/>
              <a:t>, Sierra Wireless, </a:t>
            </a:r>
            <a:r>
              <a:rPr lang="en-US" sz="2400" dirty="0" smtClean="0"/>
              <a:t>Sony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23585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>
                <a:latin typeface="Calibri" pitchFamily="34" charset="0"/>
                <a:ea typeface="ＭＳ Ｐゴシック" pitchFamily="34" charset="-128"/>
              </a:rPr>
              <a:t>3GPP TSG RAN WG1 #</a:t>
            </a:r>
            <a:r>
              <a:rPr kumimoji="0" lang="en-US" altLang="ja-JP" sz="2400" dirty="0" smtClean="0">
                <a:latin typeface="Calibri" pitchFamily="34" charset="0"/>
                <a:ea typeface="ＭＳ Ｐゴシック" pitchFamily="34" charset="-128"/>
              </a:rPr>
              <a:t>80bis</a:t>
            </a:r>
            <a:endParaRPr kumimoji="0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 smtClean="0">
                <a:latin typeface="Calibri" pitchFamily="34" charset="0"/>
                <a:ea typeface="ＭＳ Ｐゴシック" pitchFamily="34" charset="-128"/>
              </a:rPr>
              <a:t>Belgrade, Serbia</a:t>
            </a:r>
            <a:r>
              <a:rPr kumimoji="0" lang="nn-NO" altLang="ja-JP" sz="2400" dirty="0" smtClean="0">
                <a:latin typeface="Calibri" pitchFamily="34" charset="0"/>
                <a:ea typeface="ＭＳ Ｐゴシック" pitchFamily="34" charset="-128"/>
              </a:rPr>
              <a:t>, 20th - </a:t>
            </a:r>
            <a:r>
              <a:rPr lang="nn-NO" altLang="ja-JP" sz="2400" dirty="0" smtClean="0">
                <a:latin typeface="Calibri" pitchFamily="34" charset="0"/>
                <a:ea typeface="ＭＳ Ｐゴシック" pitchFamily="34" charset="-128"/>
              </a:rPr>
              <a:t>24</a:t>
            </a:r>
            <a:r>
              <a:rPr kumimoji="0" lang="nn-NO" altLang="ja-JP" sz="2400" dirty="0" smtClean="0">
                <a:latin typeface="Calibri" pitchFamily="34" charset="0"/>
                <a:ea typeface="ＭＳ Ｐゴシック" pitchFamily="34" charset="-128"/>
              </a:rPr>
              <a:t>th April, </a:t>
            </a:r>
            <a:r>
              <a:rPr kumimoji="0" lang="nn-NO" altLang="ja-JP" sz="2400" dirty="0">
                <a:latin typeface="Calibri" pitchFamily="34" charset="0"/>
                <a:ea typeface="ＭＳ Ｐゴシック" pitchFamily="34" charset="-128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>
                <a:latin typeface="Calibri" pitchFamily="34" charset="0"/>
                <a:ea typeface="ＭＳ Ｐゴシック" pitchFamily="34" charset="-128"/>
              </a:rPr>
              <a:t>Agenda item </a:t>
            </a:r>
            <a:r>
              <a:rPr kumimoji="0" lang="en-US" altLang="ja-JP" sz="2400" dirty="0" smtClean="0">
                <a:latin typeface="Calibri" pitchFamily="34" charset="0"/>
                <a:ea typeface="ＭＳ Ｐゴシック" pitchFamily="34" charset="-128"/>
              </a:rPr>
              <a:t>7.2.1.1</a:t>
            </a:r>
            <a:endParaRPr kumimoji="0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235825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 smtClean="0">
                <a:latin typeface="Calibri" pitchFamily="34" charset="0"/>
                <a:ea typeface="ＭＳ Ｐゴシック" pitchFamily="34" charset="-128"/>
              </a:rPr>
              <a:t>R1-152357</a:t>
            </a:r>
            <a:endParaRPr kumimoji="0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588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000" b="1" dirty="0"/>
              <a:t>For a Rel-13 low complexity UE not operating coverage enhancements</a:t>
            </a:r>
            <a:r>
              <a:rPr lang="en-US" sz="2000" b="1" dirty="0" smtClean="0"/>
              <a:t>:</a:t>
            </a:r>
            <a:endParaRPr lang="en-US" sz="2400" dirty="0" smtClean="0"/>
          </a:p>
          <a:p>
            <a:pPr lvl="1"/>
            <a:r>
              <a:rPr lang="en-US" sz="1800" dirty="0"/>
              <a:t>In good coverage situations, it should be possible to achieve a decent data rate that is not an order of magnitude lower than the theoretical peak rate of the LC </a:t>
            </a:r>
            <a:r>
              <a:rPr lang="en-US" sz="1800" dirty="0" smtClean="0"/>
              <a:t>UE.</a:t>
            </a:r>
          </a:p>
          <a:p>
            <a:pPr lvl="1"/>
            <a:r>
              <a:rPr lang="en-US" sz="1800" dirty="0" smtClean="0"/>
              <a:t>It </a:t>
            </a:r>
            <a:r>
              <a:rPr lang="en-US" sz="1800" dirty="0"/>
              <a:t>should in principle be possible to schedule a full-duplex FDD (FD-FDD) </a:t>
            </a:r>
            <a:r>
              <a:rPr lang="en-US" sz="1800" dirty="0" smtClean="0"/>
              <a:t>low complexity UE </a:t>
            </a:r>
            <a:r>
              <a:rPr lang="en-US" sz="1800" dirty="0"/>
              <a:t>with both PDSCH and PUSCH in every </a:t>
            </a:r>
            <a:r>
              <a:rPr lang="en-US" sz="1800" dirty="0" smtClean="0"/>
              <a:t>subframe.</a:t>
            </a:r>
          </a:p>
          <a:p>
            <a:pPr lvl="1"/>
            <a:r>
              <a:rPr lang="en-US" sz="1800" dirty="0" smtClean="0"/>
              <a:t>A </a:t>
            </a:r>
            <a:r>
              <a:rPr lang="en-US" sz="1800" dirty="0"/>
              <a:t>half-duplex FDD (HD-FDD) </a:t>
            </a:r>
            <a:r>
              <a:rPr lang="en-US" sz="1800" dirty="0" smtClean="0"/>
              <a:t>low complexity </a:t>
            </a:r>
            <a:r>
              <a:rPr lang="en-US" sz="1800" dirty="0"/>
              <a:t>UE or TDD </a:t>
            </a:r>
            <a:r>
              <a:rPr lang="en-US" sz="1800" dirty="0" smtClean="0"/>
              <a:t>low complexity </a:t>
            </a:r>
            <a:r>
              <a:rPr lang="en-US" sz="1800" dirty="0"/>
              <a:t>UE should be possible to schedule with either PDSCH or PUSCH in most subframes (not in guard periods).</a:t>
            </a:r>
            <a:endParaRPr lang="sv-SE" sz="1800" dirty="0"/>
          </a:p>
          <a:p>
            <a:pPr lvl="1"/>
            <a:r>
              <a:rPr lang="en-US" sz="1800" dirty="0"/>
              <a:t>S</a:t>
            </a:r>
            <a:r>
              <a:rPr lang="en-US" sz="1800" dirty="0" smtClean="0"/>
              <a:t>cheduling </a:t>
            </a:r>
            <a:r>
              <a:rPr lang="en-US" sz="1800" dirty="0"/>
              <a:t>PDSCH/PUSCH in every subframe or almost every subframe means that the UE needs to be able to receive </a:t>
            </a:r>
            <a:r>
              <a:rPr lang="en-US" sz="1800" dirty="0" smtClean="0"/>
              <a:t>‘Physical downlink control channel for MTC’ and </a:t>
            </a:r>
            <a:r>
              <a:rPr lang="en-US" sz="1800" dirty="0"/>
              <a:t>(unassociated) PDSCH in the same subframe. </a:t>
            </a:r>
          </a:p>
        </p:txBody>
      </p:sp>
    </p:spTree>
    <p:extLst>
      <p:ext uri="{BB962C8B-B14F-4D97-AF65-F5344CB8AC3E}">
        <p14:creationId xmlns:p14="http://schemas.microsoft.com/office/powerpoint/2010/main" val="388078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 hangingPunct="0"/>
            <a:r>
              <a:rPr lang="en-GB" sz="2000" b="1" dirty="0"/>
              <a:t>For a UE operating coverage enhancements</a:t>
            </a:r>
            <a:r>
              <a:rPr lang="en-GB" sz="2000" b="1" dirty="0" smtClean="0"/>
              <a:t>:</a:t>
            </a:r>
            <a:endParaRPr lang="en-US" sz="2000" dirty="0" smtClean="0"/>
          </a:p>
          <a:p>
            <a:pPr lvl="1" hangingPunct="0"/>
            <a:r>
              <a:rPr lang="en-US" sz="1800" dirty="0" smtClean="0"/>
              <a:t>In </a:t>
            </a:r>
            <a:r>
              <a:rPr lang="en-US" sz="1800" dirty="0"/>
              <a:t>enhanced coverage, lower data rates and higher latency have to be </a:t>
            </a:r>
            <a:r>
              <a:rPr lang="en-US" sz="1800" dirty="0" smtClean="0"/>
              <a:t>tolerated.</a:t>
            </a:r>
          </a:p>
          <a:p>
            <a:pPr lvl="1" hangingPunct="0"/>
            <a:r>
              <a:rPr lang="en-US" sz="1800" dirty="0" smtClean="0"/>
              <a:t>With </a:t>
            </a:r>
            <a:r>
              <a:rPr lang="en-US" sz="1800" dirty="0"/>
              <a:t>the subframe repetitions of </a:t>
            </a:r>
            <a:r>
              <a:rPr lang="en-US" sz="1800" dirty="0" smtClean="0"/>
              <a:t>physical control and data channels, </a:t>
            </a:r>
            <a:r>
              <a:rPr lang="en-US" sz="1800" dirty="0"/>
              <a:t>the HARQ time line will need to be prolonged and the number of HARQ processes should be reduced.</a:t>
            </a:r>
            <a:endParaRPr lang="sv-SE" sz="1800" dirty="0"/>
          </a:p>
          <a:p>
            <a:pPr lvl="1" hangingPunct="0"/>
            <a:r>
              <a:rPr lang="en-GB" sz="1800" dirty="0"/>
              <a:t>In the worst coverage scenarios, the number of HARQ processes should probably be 1, and it may </a:t>
            </a:r>
            <a:r>
              <a:rPr lang="en-GB" sz="1800" dirty="0" smtClean="0"/>
              <a:t>even only </a:t>
            </a:r>
            <a:r>
              <a:rPr lang="en-GB" sz="1800" dirty="0"/>
              <a:t>be possible to operate either the PDSCH-related procedures or the PUSCH-related procedures at a time</a:t>
            </a:r>
            <a:r>
              <a:rPr lang="en-GB" sz="1800" dirty="0" smtClean="0"/>
              <a:t>.</a:t>
            </a:r>
            <a:endParaRPr lang="sv-SE" sz="1800" dirty="0"/>
          </a:p>
        </p:txBody>
      </p:sp>
    </p:spTree>
    <p:extLst>
      <p:ext uri="{BB962C8B-B14F-4D97-AF65-F5344CB8AC3E}">
        <p14:creationId xmlns:p14="http://schemas.microsoft.com/office/powerpoint/2010/main" val="346633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sz="2000" b="1" dirty="0" smtClean="0"/>
              <a:t>For a Rel-13 low complexity UE not operating coverage enhancements:</a:t>
            </a:r>
          </a:p>
          <a:p>
            <a:pPr lvl="1" hangingPunct="0"/>
            <a:r>
              <a:rPr lang="en-US" sz="1800" dirty="0" smtClean="0"/>
              <a:t>In FD-FDD, the UE can </a:t>
            </a:r>
            <a:r>
              <a:rPr lang="en-US" sz="1800" dirty="0"/>
              <a:t>be scheduled with both PDSCH and PUSCH in every subframe.</a:t>
            </a:r>
            <a:endParaRPr lang="sv-SE" sz="1800" dirty="0"/>
          </a:p>
          <a:p>
            <a:pPr lvl="1" hangingPunct="0"/>
            <a:r>
              <a:rPr lang="en-US" sz="1800" dirty="0" smtClean="0"/>
              <a:t>In HD-FDD or TDD, the </a:t>
            </a:r>
            <a:r>
              <a:rPr lang="en-US" sz="1800" dirty="0"/>
              <a:t>UE </a:t>
            </a:r>
            <a:r>
              <a:rPr lang="en-US" sz="1800" dirty="0" smtClean="0"/>
              <a:t>can </a:t>
            </a:r>
            <a:r>
              <a:rPr lang="en-US" sz="1800" dirty="0"/>
              <a:t>be scheduled with either PDSCH or PUSCH in most subframes.</a:t>
            </a:r>
            <a:endParaRPr lang="sv-SE" sz="1800" dirty="0"/>
          </a:p>
          <a:p>
            <a:pPr lvl="1" hangingPunct="0"/>
            <a:r>
              <a:rPr lang="en-US" sz="1800" dirty="0" smtClean="0"/>
              <a:t>Multiplexing </a:t>
            </a:r>
            <a:r>
              <a:rPr lang="en-US" sz="1800" dirty="0"/>
              <a:t>of </a:t>
            </a:r>
            <a:r>
              <a:rPr lang="en-US" sz="1800" dirty="0" smtClean="0"/>
              <a:t>‘Physical downlink control channel for MTC’ and </a:t>
            </a:r>
            <a:r>
              <a:rPr lang="en-US" sz="1800" dirty="0"/>
              <a:t>PDSCH in the same subframe </a:t>
            </a:r>
            <a:r>
              <a:rPr lang="en-US" sz="1800" dirty="0" smtClean="0"/>
              <a:t>is supported.</a:t>
            </a:r>
            <a:endParaRPr lang="sv-SE" sz="1800" dirty="0"/>
          </a:p>
          <a:p>
            <a:pPr lvl="0" hangingPunct="0"/>
            <a:endParaRPr lang="en-GB" sz="2000" dirty="0" smtClean="0"/>
          </a:p>
          <a:p>
            <a:pPr lvl="0" hangingPunct="0"/>
            <a:r>
              <a:rPr lang="en-GB" sz="2000" b="1" dirty="0" smtClean="0"/>
              <a:t>For a UE operating coverage enhancements:</a:t>
            </a:r>
          </a:p>
          <a:p>
            <a:pPr lvl="1" hangingPunct="0"/>
            <a:r>
              <a:rPr lang="en-GB" sz="1800" dirty="0" smtClean="0"/>
              <a:t>The </a:t>
            </a:r>
            <a:r>
              <a:rPr lang="en-GB" sz="1800" dirty="0"/>
              <a:t>maximum number of DL HARQ processes </a:t>
            </a:r>
            <a:r>
              <a:rPr lang="en-GB" sz="1800" dirty="0" smtClean="0"/>
              <a:t>is less </a:t>
            </a:r>
            <a:r>
              <a:rPr lang="en-GB" sz="1800" dirty="0"/>
              <a:t>than </a:t>
            </a:r>
            <a:r>
              <a:rPr lang="en-GB" sz="1800" dirty="0" smtClean="0"/>
              <a:t>8.</a:t>
            </a:r>
            <a:endParaRPr lang="sv-SE" sz="1800" dirty="0"/>
          </a:p>
          <a:p>
            <a:pPr lvl="1" hangingPunct="0"/>
            <a:r>
              <a:rPr lang="en-GB" sz="1800" dirty="0"/>
              <a:t>The maximum number of UL HARQ processes </a:t>
            </a:r>
            <a:r>
              <a:rPr lang="en-GB" sz="1800" dirty="0" smtClean="0"/>
              <a:t>is less </a:t>
            </a:r>
            <a:r>
              <a:rPr lang="en-GB" sz="1800" dirty="0"/>
              <a:t>than </a:t>
            </a:r>
            <a:r>
              <a:rPr lang="en-GB" sz="1800" dirty="0" smtClean="0"/>
              <a:t>8.</a:t>
            </a:r>
            <a:endParaRPr lang="sv-SE" sz="1800" dirty="0"/>
          </a:p>
        </p:txBody>
      </p:sp>
    </p:spTree>
    <p:extLst>
      <p:ext uri="{BB962C8B-B14F-4D97-AF65-F5344CB8AC3E}">
        <p14:creationId xmlns:p14="http://schemas.microsoft.com/office/powerpoint/2010/main" val="341991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366</Words>
  <Application>Microsoft Office PowerPoint</Application>
  <PresentationFormat>On-screen Show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Physical channel timing relationships for MTC</vt:lpstr>
      <vt:lpstr>Background</vt:lpstr>
      <vt:lpstr>Background</vt:lpstr>
      <vt:lpstr>Proposals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1.4 MHz system bandwidth for MTC</dc:title>
  <dc:creator>Johan Bergman</dc:creator>
  <cp:lastModifiedBy>Johan Bergman</cp:lastModifiedBy>
  <cp:revision>16</cp:revision>
  <dcterms:created xsi:type="dcterms:W3CDTF">2015-02-10T11:06:46Z</dcterms:created>
  <dcterms:modified xsi:type="dcterms:W3CDTF">2015-04-23T22:02:30Z</dcterms:modified>
</cp:coreProperties>
</file>