
<file path=[Content_Types].xml><?xml version="1.0" encoding="utf-8"?>
<Types xmlns="http://schemas.openxmlformats.org/package/2006/content-types">
  <Default Extension="png" ContentType="image/png"/>
  <Default Extension="wmf" ContentType="image/x-wmf"/>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8"/>
  </p:notesMasterIdLst>
  <p:handoutMasterIdLst>
    <p:handoutMasterId r:id="rId19"/>
  </p:handoutMasterIdLst>
  <p:sldIdLst>
    <p:sldId id="259" r:id="rId5"/>
    <p:sldId id="269" r:id="rId6"/>
    <p:sldId id="271" r:id="rId7"/>
    <p:sldId id="272" r:id="rId8"/>
    <p:sldId id="273" r:id="rId9"/>
    <p:sldId id="274" r:id="rId10"/>
    <p:sldId id="285" r:id="rId11"/>
    <p:sldId id="287" r:id="rId12"/>
    <p:sldId id="289" r:id="rId13"/>
    <p:sldId id="291" r:id="rId14"/>
    <p:sldId id="276" r:id="rId15"/>
    <p:sldId id="292" r:id="rId16"/>
    <p:sldId id="280" r:id="rId17"/>
  </p:sldIdLst>
  <p:sldSz cx="9144000" cy="6858000" type="screen4x3"/>
  <p:notesSz cx="7019925" cy="93059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ill Shvodian" initials="B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B707E"/>
    <a:srgbClr val="0098C3"/>
    <a:srgbClr val="757A88"/>
    <a:srgbClr val="7F84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83" autoAdjust="0"/>
    <p:restoredTop sz="94660"/>
  </p:normalViewPr>
  <p:slideViewPr>
    <p:cSldViewPr snapToGrid="0" snapToObjects="1">
      <p:cViewPr varScale="1">
        <p:scale>
          <a:sx n="87" d="100"/>
          <a:sy n="87" d="100"/>
        </p:scale>
        <p:origin x="-1482" y="-84"/>
      </p:cViewPr>
      <p:guideLst>
        <p:guide orient="horz" pos="1003"/>
        <p:guide pos="2880"/>
      </p:guideLst>
    </p:cSldViewPr>
  </p:slideViewPr>
  <p:notesTextViewPr>
    <p:cViewPr>
      <p:scale>
        <a:sx n="100" d="100"/>
        <a:sy n="100" d="100"/>
      </p:scale>
      <p:origin x="0" y="0"/>
    </p:cViewPr>
  </p:notesTextViewPr>
  <p:notesViewPr>
    <p:cSldViewPr snapToGrid="0" snapToObjects="1">
      <p:cViewPr varScale="1">
        <p:scale>
          <a:sx n="81" d="100"/>
          <a:sy n="81" d="100"/>
        </p:scale>
        <p:origin x="-2574" y="-90"/>
      </p:cViewPr>
      <p:guideLst>
        <p:guide orient="horz" pos="2931"/>
        <p:guide pos="221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968" cy="465296"/>
          </a:xfrm>
          <a:prstGeom prst="rect">
            <a:avLst/>
          </a:prstGeom>
        </p:spPr>
        <p:txBody>
          <a:bodyPr vert="horz" lIns="93287" tIns="46644" rIns="93287" bIns="46644" rtlCol="0"/>
          <a:lstStyle>
            <a:lvl1pPr algn="l">
              <a:defRPr sz="1200"/>
            </a:lvl1pPr>
          </a:lstStyle>
          <a:p>
            <a:endParaRPr lang="en-US"/>
          </a:p>
        </p:txBody>
      </p:sp>
      <p:sp>
        <p:nvSpPr>
          <p:cNvPr id="3" name="Date Placeholder 2"/>
          <p:cNvSpPr>
            <a:spLocks noGrp="1"/>
          </p:cNvSpPr>
          <p:nvPr>
            <p:ph type="dt" sz="quarter" idx="1"/>
          </p:nvPr>
        </p:nvSpPr>
        <p:spPr>
          <a:xfrm>
            <a:off x="3976333" y="0"/>
            <a:ext cx="3041968" cy="465296"/>
          </a:xfrm>
          <a:prstGeom prst="rect">
            <a:avLst/>
          </a:prstGeom>
        </p:spPr>
        <p:txBody>
          <a:bodyPr vert="horz" lIns="93287" tIns="46644" rIns="93287" bIns="46644" rtlCol="0"/>
          <a:lstStyle>
            <a:lvl1pPr algn="r">
              <a:defRPr sz="1200"/>
            </a:lvl1pPr>
          </a:lstStyle>
          <a:p>
            <a:fld id="{01955B6F-32D6-6E4A-818E-323E9CA853F2}" type="datetimeFigureOut">
              <a:rPr lang="en-US" smtClean="0"/>
              <a:pPr/>
              <a:t>4/8/2015</a:t>
            </a:fld>
            <a:endParaRPr lang="en-US"/>
          </a:p>
        </p:txBody>
      </p:sp>
      <p:sp>
        <p:nvSpPr>
          <p:cNvPr id="4" name="Footer Placeholder 3"/>
          <p:cNvSpPr>
            <a:spLocks noGrp="1"/>
          </p:cNvSpPr>
          <p:nvPr>
            <p:ph type="ftr" sz="quarter" idx="2"/>
          </p:nvPr>
        </p:nvSpPr>
        <p:spPr>
          <a:xfrm>
            <a:off x="0" y="8839014"/>
            <a:ext cx="3041968" cy="465296"/>
          </a:xfrm>
          <a:prstGeom prst="rect">
            <a:avLst/>
          </a:prstGeom>
        </p:spPr>
        <p:txBody>
          <a:bodyPr vert="horz" lIns="93287" tIns="46644" rIns="93287" bIns="46644" rtlCol="0" anchor="b"/>
          <a:lstStyle>
            <a:lvl1pPr algn="l">
              <a:defRPr sz="1200"/>
            </a:lvl1pPr>
          </a:lstStyle>
          <a:p>
            <a:endParaRPr lang="en-US"/>
          </a:p>
        </p:txBody>
      </p:sp>
      <p:sp>
        <p:nvSpPr>
          <p:cNvPr id="5" name="Slide Number Placeholder 4"/>
          <p:cNvSpPr>
            <a:spLocks noGrp="1"/>
          </p:cNvSpPr>
          <p:nvPr>
            <p:ph type="sldNum" sz="quarter" idx="3"/>
          </p:nvPr>
        </p:nvSpPr>
        <p:spPr>
          <a:xfrm>
            <a:off x="3976333" y="8839014"/>
            <a:ext cx="3041968" cy="465296"/>
          </a:xfrm>
          <a:prstGeom prst="rect">
            <a:avLst/>
          </a:prstGeom>
        </p:spPr>
        <p:txBody>
          <a:bodyPr vert="horz" lIns="93287" tIns="46644" rIns="93287" bIns="46644" rtlCol="0" anchor="b"/>
          <a:lstStyle>
            <a:lvl1pPr algn="r">
              <a:defRPr sz="1200"/>
            </a:lvl1pPr>
          </a:lstStyle>
          <a:p>
            <a:fld id="{2D9F35D0-378C-F64D-B306-20B09EA44BEE}" type="slidenum">
              <a:rPr lang="en-US" smtClean="0"/>
              <a:pPr/>
              <a:t>‹#›</a:t>
            </a:fld>
            <a:endParaRPr lang="en-US"/>
          </a:p>
        </p:txBody>
      </p:sp>
    </p:spTree>
    <p:extLst>
      <p:ext uri="{BB962C8B-B14F-4D97-AF65-F5344CB8AC3E}">
        <p14:creationId xmlns:p14="http://schemas.microsoft.com/office/powerpoint/2010/main" val="19654734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968" cy="465296"/>
          </a:xfrm>
          <a:prstGeom prst="rect">
            <a:avLst/>
          </a:prstGeom>
        </p:spPr>
        <p:txBody>
          <a:bodyPr vert="horz" lIns="93287" tIns="46644" rIns="93287" bIns="46644" rtlCol="0"/>
          <a:lstStyle>
            <a:lvl1pPr algn="l">
              <a:defRPr sz="1200"/>
            </a:lvl1pPr>
          </a:lstStyle>
          <a:p>
            <a:endParaRPr lang="en-US"/>
          </a:p>
        </p:txBody>
      </p:sp>
      <p:sp>
        <p:nvSpPr>
          <p:cNvPr id="3" name="Date Placeholder 2"/>
          <p:cNvSpPr>
            <a:spLocks noGrp="1"/>
          </p:cNvSpPr>
          <p:nvPr>
            <p:ph type="dt" idx="1"/>
          </p:nvPr>
        </p:nvSpPr>
        <p:spPr>
          <a:xfrm>
            <a:off x="3976333" y="0"/>
            <a:ext cx="3041968" cy="465296"/>
          </a:xfrm>
          <a:prstGeom prst="rect">
            <a:avLst/>
          </a:prstGeom>
        </p:spPr>
        <p:txBody>
          <a:bodyPr vert="horz" lIns="93287" tIns="46644" rIns="93287" bIns="46644" rtlCol="0"/>
          <a:lstStyle>
            <a:lvl1pPr algn="r">
              <a:defRPr sz="1200"/>
            </a:lvl1pPr>
          </a:lstStyle>
          <a:p>
            <a:fld id="{46A82CAD-E1EA-9348-9F01-98BBB5BCEFAC}" type="datetimeFigureOut">
              <a:rPr lang="en-US" smtClean="0"/>
              <a:pPr/>
              <a:t>4/8/2015</a:t>
            </a:fld>
            <a:endParaRPr lang="en-US"/>
          </a:p>
        </p:txBody>
      </p:sp>
      <p:sp>
        <p:nvSpPr>
          <p:cNvPr id="4" name="Slide Image Placeholder 3"/>
          <p:cNvSpPr>
            <a:spLocks noGrp="1" noRot="1" noChangeAspect="1"/>
          </p:cNvSpPr>
          <p:nvPr>
            <p:ph type="sldImg" idx="2"/>
          </p:nvPr>
        </p:nvSpPr>
        <p:spPr>
          <a:xfrm>
            <a:off x="1184275" y="698500"/>
            <a:ext cx="4651375" cy="3489325"/>
          </a:xfrm>
          <a:prstGeom prst="rect">
            <a:avLst/>
          </a:prstGeom>
          <a:noFill/>
          <a:ln w="12700">
            <a:solidFill>
              <a:prstClr val="black"/>
            </a:solidFill>
          </a:ln>
        </p:spPr>
        <p:txBody>
          <a:bodyPr vert="horz" lIns="93287" tIns="46644" rIns="93287" bIns="46644" rtlCol="0" anchor="ctr"/>
          <a:lstStyle/>
          <a:p>
            <a:endParaRPr lang="en-US"/>
          </a:p>
        </p:txBody>
      </p:sp>
      <p:sp>
        <p:nvSpPr>
          <p:cNvPr id="5" name="Notes Placeholder 4"/>
          <p:cNvSpPr>
            <a:spLocks noGrp="1"/>
          </p:cNvSpPr>
          <p:nvPr>
            <p:ph type="body" sz="quarter" idx="3"/>
          </p:nvPr>
        </p:nvSpPr>
        <p:spPr>
          <a:xfrm>
            <a:off x="701993" y="4420315"/>
            <a:ext cx="5615940" cy="4187666"/>
          </a:xfrm>
          <a:prstGeom prst="rect">
            <a:avLst/>
          </a:prstGeom>
        </p:spPr>
        <p:txBody>
          <a:bodyPr vert="horz" lIns="93287" tIns="46644" rIns="93287" bIns="46644"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39014"/>
            <a:ext cx="3041968" cy="465296"/>
          </a:xfrm>
          <a:prstGeom prst="rect">
            <a:avLst/>
          </a:prstGeom>
        </p:spPr>
        <p:txBody>
          <a:bodyPr vert="horz" lIns="93287" tIns="46644" rIns="93287" bIns="46644" rtlCol="0" anchor="b"/>
          <a:lstStyle>
            <a:lvl1pPr algn="l">
              <a:defRPr sz="1200"/>
            </a:lvl1pPr>
          </a:lstStyle>
          <a:p>
            <a:endParaRPr lang="en-US"/>
          </a:p>
        </p:txBody>
      </p:sp>
      <p:sp>
        <p:nvSpPr>
          <p:cNvPr id="7" name="Slide Number Placeholder 6"/>
          <p:cNvSpPr>
            <a:spLocks noGrp="1"/>
          </p:cNvSpPr>
          <p:nvPr>
            <p:ph type="sldNum" sz="quarter" idx="5"/>
          </p:nvPr>
        </p:nvSpPr>
        <p:spPr>
          <a:xfrm>
            <a:off x="3976333" y="8839014"/>
            <a:ext cx="3041968" cy="465296"/>
          </a:xfrm>
          <a:prstGeom prst="rect">
            <a:avLst/>
          </a:prstGeom>
        </p:spPr>
        <p:txBody>
          <a:bodyPr vert="horz" lIns="93287" tIns="46644" rIns="93287" bIns="46644" rtlCol="0" anchor="b"/>
          <a:lstStyle>
            <a:lvl1pPr algn="r">
              <a:defRPr sz="1200"/>
            </a:lvl1pPr>
          </a:lstStyle>
          <a:p>
            <a:fld id="{CC0A3409-9418-C049-9706-3B7CEE095601}" type="slidenum">
              <a:rPr lang="en-US" smtClean="0"/>
              <a:pPr/>
              <a:t>‹#›</a:t>
            </a:fld>
            <a:endParaRPr lang="en-US"/>
          </a:p>
        </p:txBody>
      </p:sp>
    </p:spTree>
    <p:extLst>
      <p:ext uri="{BB962C8B-B14F-4D97-AF65-F5344CB8AC3E}">
        <p14:creationId xmlns:p14="http://schemas.microsoft.com/office/powerpoint/2010/main" val="84012659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742809"/>
            <a:ext cx="8229600" cy="1192917"/>
          </a:xfrm>
        </p:spPr>
        <p:txBody>
          <a:bodyPr lIns="0" anchor="b"/>
          <a:lstStyle>
            <a:lvl1pPr>
              <a:defRPr sz="3600" cap="none"/>
            </a:lvl1pPr>
          </a:lstStyle>
          <a:p>
            <a:r>
              <a:rPr lang="en-US" dirty="0" smtClean="0"/>
              <a:t>Click to edit Master title style</a:t>
            </a:r>
            <a:endParaRPr lang="en-US" dirty="0"/>
          </a:p>
        </p:txBody>
      </p:sp>
      <p:sp>
        <p:nvSpPr>
          <p:cNvPr id="3" name="Subtitle 2"/>
          <p:cNvSpPr>
            <a:spLocks noGrp="1"/>
          </p:cNvSpPr>
          <p:nvPr>
            <p:ph type="subTitle" idx="1"/>
          </p:nvPr>
        </p:nvSpPr>
        <p:spPr>
          <a:xfrm>
            <a:off x="457200" y="3935726"/>
            <a:ext cx="8229600" cy="422426"/>
          </a:xfrm>
        </p:spPr>
        <p:txBody>
          <a:bodyPr l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14" name="Footer Placeholder 13"/>
          <p:cNvSpPr>
            <a:spLocks noGrp="1"/>
          </p:cNvSpPr>
          <p:nvPr>
            <p:ph type="ftr" sz="quarter" idx="11"/>
          </p:nvPr>
        </p:nvSpPr>
        <p:spPr/>
        <p:txBody>
          <a:bodyPr/>
          <a:lstStyle/>
          <a:p>
            <a:endParaRPr lang="en-US" dirty="0" smtClean="0"/>
          </a:p>
        </p:txBody>
      </p:sp>
      <p:sp>
        <p:nvSpPr>
          <p:cNvPr id="19" name="TextBox 18"/>
          <p:cNvSpPr txBox="1"/>
          <p:nvPr userDrawn="1"/>
        </p:nvSpPr>
        <p:spPr>
          <a:xfrm>
            <a:off x="483294" y="4522788"/>
            <a:ext cx="3265488" cy="276999"/>
          </a:xfrm>
          <a:prstGeom prst="rect">
            <a:avLst/>
          </a:prstGeom>
          <a:noFill/>
        </p:spPr>
        <p:txBody>
          <a:bodyPr wrap="square" lIns="0" rtlCol="0">
            <a:spAutoFit/>
          </a:bodyPr>
          <a:lstStyle/>
          <a:p>
            <a:fld id="{C2702691-AF19-1441-927E-A416196DFF0C}" type="datetime4">
              <a:rPr lang="en-US" sz="1200" b="1" smtClean="0">
                <a:solidFill>
                  <a:srgbClr val="0099C9"/>
                </a:solidFill>
                <a:latin typeface="+mj-lt"/>
              </a:rPr>
              <a:pPr/>
              <a:t>April 8, 2015</a:t>
            </a:fld>
            <a:endParaRPr lang="en-US" sz="1200" b="1" dirty="0">
              <a:solidFill>
                <a:srgbClr val="0099C9"/>
              </a:solidFill>
              <a:latin typeface="+mj-lt"/>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Date Placeholder 10"/>
          <p:cNvSpPr>
            <a:spLocks noGrp="1"/>
          </p:cNvSpPr>
          <p:nvPr>
            <p:ph type="dt" sz="half" idx="10"/>
          </p:nvPr>
        </p:nvSpPr>
        <p:spPr/>
        <p:txBody>
          <a:bodyPr/>
          <a:lstStyle/>
          <a:p>
            <a:fld id="{0702895B-5188-4C3C-AFA1-59DF7A060439}" type="datetime4">
              <a:rPr lang="en-US" smtClean="0"/>
              <a:t>April 8, 2015</a:t>
            </a:fld>
            <a:r>
              <a:rPr lang="en-US" smtClean="0"/>
              <a:t>   |   </a:t>
            </a:r>
            <a:fld id="{FA90C538-551D-3444-A7B8-069EFE226421}" type="slidenum">
              <a:rPr lang="en-US" smtClean="0"/>
              <a:pPr/>
              <a:t>‹#›</a:t>
            </a:fld>
            <a:endParaRPr lang="en-US" dirty="0"/>
          </a:p>
        </p:txBody>
      </p:sp>
      <p:sp>
        <p:nvSpPr>
          <p:cNvPr id="12" name="Footer Placeholder 11"/>
          <p:cNvSpPr>
            <a:spLocks noGrp="1"/>
          </p:cNvSpPr>
          <p:nvPr>
            <p:ph type="ftr" sz="quarter" idx="11"/>
          </p:nvPr>
        </p:nvSpPr>
        <p:spPr/>
        <p:txBody>
          <a:bodyPr/>
          <a:lstStyle/>
          <a:p>
            <a:endParaRPr lang="en-US" dirty="0" smtClean="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525713"/>
            <a:ext cx="8037513" cy="1406525"/>
          </a:xfrm>
        </p:spPr>
        <p:txBody>
          <a:bodyPr bIns="45720" anchor="b">
            <a:normAutofit/>
          </a:bodyPr>
          <a:lstStyle>
            <a:lvl1pPr algn="l">
              <a:defRPr sz="3600" b="1" cap="none"/>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3932238"/>
            <a:ext cx="8037513" cy="519112"/>
          </a:xfrm>
        </p:spPr>
        <p:txBody>
          <a:bodyPr anchor="t">
            <a:normAutofit/>
          </a:bodyPr>
          <a:lstStyle>
            <a:lvl1pPr marL="0" indent="0">
              <a:buNone/>
              <a:defRPr sz="1900">
                <a:solidFill>
                  <a:srgbClr val="4D4F53"/>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1" name="Footer Placeholder 10"/>
          <p:cNvSpPr>
            <a:spLocks noGrp="1"/>
          </p:cNvSpPr>
          <p:nvPr>
            <p:ph type="ftr" sz="quarter" idx="11"/>
          </p:nvPr>
        </p:nvSpPr>
        <p:spPr/>
        <p:txBody>
          <a:bodyPr/>
          <a:lstStyle>
            <a:lvl1pPr>
              <a:defRPr>
                <a:solidFill>
                  <a:srgbClr val="FFFFFF"/>
                </a:solidFill>
              </a:defRPr>
            </a:lvl1pPr>
          </a:lstStyle>
          <a:p>
            <a:endParaRPr lang="en-US" dirty="0" smtClean="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11" name="Date Placeholder 10"/>
          <p:cNvSpPr>
            <a:spLocks noGrp="1"/>
          </p:cNvSpPr>
          <p:nvPr>
            <p:ph type="dt" sz="half" idx="10"/>
          </p:nvPr>
        </p:nvSpPr>
        <p:spPr/>
        <p:txBody>
          <a:bodyPr/>
          <a:lstStyle/>
          <a:p>
            <a:fld id="{043036B2-2D10-493C-8D57-971A0272C838}" type="datetime4">
              <a:rPr lang="en-US" smtClean="0"/>
              <a:t>April 8, 2015</a:t>
            </a:fld>
            <a:r>
              <a:rPr lang="en-US" smtClean="0"/>
              <a:t>   |   </a:t>
            </a:r>
            <a:fld id="{FA90C538-551D-3444-A7B8-069EFE226421}" type="slidenum">
              <a:rPr lang="en-US" smtClean="0"/>
              <a:pPr/>
              <a:t>‹#›</a:t>
            </a:fld>
            <a:endParaRPr lang="en-US" dirty="0"/>
          </a:p>
        </p:txBody>
      </p:sp>
      <p:sp>
        <p:nvSpPr>
          <p:cNvPr id="12" name="Footer Placeholder 11"/>
          <p:cNvSpPr>
            <a:spLocks noGrp="1"/>
          </p:cNvSpPr>
          <p:nvPr>
            <p:ph type="ftr" sz="quarter" idx="11"/>
          </p:nvPr>
        </p:nvSpPr>
        <p:spPr/>
        <p:txBody>
          <a:bodyPr/>
          <a:lstStyle/>
          <a:p>
            <a:endParaRPr lang="en-US" dirty="0" smtClean="0"/>
          </a:p>
        </p:txBody>
      </p:sp>
      <p:sp>
        <p:nvSpPr>
          <p:cNvPr id="24" name="Content Placeholder 22"/>
          <p:cNvSpPr>
            <a:spLocks noGrp="1"/>
          </p:cNvSpPr>
          <p:nvPr>
            <p:ph sz="quarter" idx="13"/>
          </p:nvPr>
        </p:nvSpPr>
        <p:spPr>
          <a:xfrm>
            <a:off x="457200" y="1592263"/>
            <a:ext cx="4038600" cy="45339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5" name="Content Placeholder 22"/>
          <p:cNvSpPr>
            <a:spLocks noGrp="1"/>
          </p:cNvSpPr>
          <p:nvPr>
            <p:ph sz="quarter" idx="14"/>
          </p:nvPr>
        </p:nvSpPr>
        <p:spPr>
          <a:xfrm>
            <a:off x="4648200" y="1592263"/>
            <a:ext cx="4038600" cy="4533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Date Placeholder 5"/>
          <p:cNvSpPr>
            <a:spLocks noGrp="1"/>
          </p:cNvSpPr>
          <p:nvPr>
            <p:ph type="dt" sz="half" idx="10"/>
          </p:nvPr>
        </p:nvSpPr>
        <p:spPr/>
        <p:txBody>
          <a:bodyPr/>
          <a:lstStyle/>
          <a:p>
            <a:fld id="{CAC9BD4D-46F0-4130-BC65-A502E317DD48}" type="datetime4">
              <a:rPr lang="en-US" smtClean="0"/>
              <a:t>April 8, 2015</a:t>
            </a:fld>
            <a:r>
              <a:rPr lang="en-US" smtClean="0"/>
              <a:t>   |   </a:t>
            </a:r>
            <a:fld id="{FA90C538-551D-3444-A7B8-069EFE226421}" type="slidenum">
              <a:rPr lang="en-US" smtClean="0"/>
              <a:pPr/>
              <a:t>‹#›</a:t>
            </a:fld>
            <a:endParaRPr lang="en-US" dirty="0"/>
          </a:p>
        </p:txBody>
      </p:sp>
      <p:sp>
        <p:nvSpPr>
          <p:cNvPr id="7" name="Footer Placeholder 6"/>
          <p:cNvSpPr>
            <a:spLocks noGrp="1"/>
          </p:cNvSpPr>
          <p:nvPr>
            <p:ph type="ftr" sz="quarter" idx="11"/>
          </p:nvPr>
        </p:nvSpPr>
        <p:spPr/>
        <p:txBody>
          <a:bodyPr/>
          <a:lstStyle/>
          <a:p>
            <a:endParaRPr lang="en-US" dirty="0" smtClean="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39E0A09A-A578-4B0A-8177-99530BFE7A56}" type="datetime4">
              <a:rPr lang="en-US" smtClean="0"/>
              <a:t>April 8, 2015</a:t>
            </a:fld>
            <a:r>
              <a:rPr lang="en-US" smtClean="0"/>
              <a:t>   |   </a:t>
            </a:r>
            <a:fld id="{FA90C538-551D-3444-A7B8-069EFE226421}" type="slidenum">
              <a:rPr lang="en-US" smtClean="0"/>
              <a:pPr/>
              <a:t>‹#›</a:t>
            </a:fld>
            <a:endParaRPr lang="en-US" dirty="0"/>
          </a:p>
        </p:txBody>
      </p:sp>
      <p:sp>
        <p:nvSpPr>
          <p:cNvPr id="6" name="Footer Placeholder 5"/>
          <p:cNvSpPr>
            <a:spLocks noGrp="1"/>
          </p:cNvSpPr>
          <p:nvPr>
            <p:ph type="ftr" sz="quarter" idx="11"/>
          </p:nvPr>
        </p:nvSpPr>
        <p:spPr/>
        <p:txBody>
          <a:bodyPr/>
          <a:lstStyle/>
          <a:p>
            <a:endParaRPr lang="en-US" dirty="0" smtClean="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57200" y="1592263"/>
            <a:ext cx="8229600" cy="3775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8" name="Date Placeholder 7"/>
          <p:cNvSpPr>
            <a:spLocks noGrp="1"/>
          </p:cNvSpPr>
          <p:nvPr>
            <p:ph type="dt" sz="half" idx="10"/>
          </p:nvPr>
        </p:nvSpPr>
        <p:spPr/>
        <p:txBody>
          <a:bodyPr/>
          <a:lstStyle/>
          <a:p>
            <a:fld id="{82AD677F-48B6-4C4C-9774-34CF732D7159}" type="datetime4">
              <a:rPr lang="en-US" smtClean="0"/>
              <a:t>April 8, 2015</a:t>
            </a:fld>
            <a:r>
              <a:rPr lang="en-US" smtClean="0"/>
              <a:t>   |   </a:t>
            </a:r>
            <a:fld id="{FA90C538-551D-3444-A7B8-069EFE226421}" type="slidenum">
              <a:rPr lang="en-US" smtClean="0"/>
              <a:pPr/>
              <a:t>‹#›</a:t>
            </a:fld>
            <a:endParaRPr lang="en-US" dirty="0"/>
          </a:p>
        </p:txBody>
      </p:sp>
      <p:sp>
        <p:nvSpPr>
          <p:cNvPr id="9" name="Footer Placeholder 8"/>
          <p:cNvSpPr>
            <a:spLocks noGrp="1"/>
          </p:cNvSpPr>
          <p:nvPr>
            <p:ph type="ftr" sz="quarter" idx="11"/>
          </p:nvPr>
        </p:nvSpPr>
        <p:spPr/>
        <p:txBody>
          <a:bodyPr/>
          <a:lstStyle/>
          <a:p>
            <a:endParaRPr lang="en-US" dirty="0" smtClean="0"/>
          </a:p>
        </p:txBody>
      </p:sp>
      <p:sp>
        <p:nvSpPr>
          <p:cNvPr id="11" name="Text Placeholder 10"/>
          <p:cNvSpPr>
            <a:spLocks noGrp="1"/>
          </p:cNvSpPr>
          <p:nvPr>
            <p:ph type="body" sz="quarter" idx="12"/>
          </p:nvPr>
        </p:nvSpPr>
        <p:spPr>
          <a:xfrm>
            <a:off x="457200" y="5367338"/>
            <a:ext cx="8229600" cy="817562"/>
          </a:xfrm>
        </p:spPr>
        <p:txBody>
          <a:bodyPr>
            <a:normAutofit/>
          </a:bodyPr>
          <a:lstStyle>
            <a:lvl1pPr>
              <a:defRPr sz="1600"/>
            </a:lvl1pPr>
          </a:lstStyle>
          <a:p>
            <a:pPr lvl="0"/>
            <a:r>
              <a:rPr lang="en-US" dirty="0" smtClean="0"/>
              <a:t>Click to edit Master text styles</a:t>
            </a:r>
            <a:endParaRPr lang="en-US" dirty="0"/>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553200" y="6408544"/>
            <a:ext cx="2133600" cy="365125"/>
          </a:xfrm>
          <a:prstGeom prst="rect">
            <a:avLst/>
          </a:prstGeom>
        </p:spPr>
        <p:txBody>
          <a:bodyPr vert="horz" lIns="91440" tIns="45720" rIns="0" bIns="45720" rtlCol="0" anchor="ctr"/>
          <a:lstStyle>
            <a:lvl1pPr algn="r">
              <a:defRPr sz="900" b="1">
                <a:solidFill>
                  <a:schemeClr val="tx1">
                    <a:lumMod val="40000"/>
                    <a:lumOff val="60000"/>
                  </a:schemeClr>
                </a:solidFill>
                <a:latin typeface="+mj-lt"/>
              </a:defRPr>
            </a:lvl1pPr>
          </a:lstStyle>
          <a:p>
            <a:fld id="{B45998CC-6D29-4BBE-A957-389A10E0F6AF}" type="datetime4">
              <a:rPr lang="en-US" smtClean="0"/>
              <a:t>April 8, 2015</a:t>
            </a:fld>
            <a:r>
              <a:rPr lang="en-US" smtClean="0"/>
              <a:t>   </a:t>
            </a:r>
            <a:r>
              <a:rPr lang="en-US" dirty="0" smtClean="0"/>
              <a:t>|   </a:t>
            </a:r>
            <a:fld id="{FA90C538-551D-3444-A7B8-069EFE226421}" type="slidenum">
              <a:rPr lang="en-US" smtClean="0"/>
              <a:pPr/>
              <a:t>‹#›</a:t>
            </a:fld>
            <a:endParaRPr lang="en-US" dirty="0"/>
          </a:p>
        </p:txBody>
      </p:sp>
      <p:sp>
        <p:nvSpPr>
          <p:cNvPr id="2" name="Title Placeholder 1"/>
          <p:cNvSpPr>
            <a:spLocks noGrp="1"/>
          </p:cNvSpPr>
          <p:nvPr>
            <p:ph type="title"/>
          </p:nvPr>
        </p:nvSpPr>
        <p:spPr>
          <a:xfrm>
            <a:off x="457200" y="82471"/>
            <a:ext cx="6096000" cy="703831"/>
          </a:xfrm>
          <a:prstGeom prst="rect">
            <a:avLst/>
          </a:prstGeom>
        </p:spPr>
        <p:txBody>
          <a:bodyPr vert="horz" lIns="0" tIns="45720" rIns="91440" bIns="45720" rtlCol="0" anchor="t">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939801"/>
            <a:ext cx="8229600" cy="5104606"/>
          </a:xfrm>
          <a:prstGeom prst="rect">
            <a:avLst/>
          </a:prstGeom>
        </p:spPr>
        <p:txBody>
          <a:bodyPr vert="horz" lIns="0" tIns="45720" rIns="91440" bIns="4572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457200" y="6408544"/>
            <a:ext cx="2895600" cy="365125"/>
          </a:xfrm>
          <a:prstGeom prst="rect">
            <a:avLst/>
          </a:prstGeom>
        </p:spPr>
        <p:txBody>
          <a:bodyPr vert="horz" lIns="0" tIns="45720" rIns="91440" bIns="45720" rtlCol="0" anchor="ctr"/>
          <a:lstStyle>
            <a:lvl1pPr algn="l">
              <a:defRPr sz="750" b="0">
                <a:solidFill>
                  <a:schemeClr val="tx1">
                    <a:lumMod val="60000"/>
                    <a:lumOff val="40000"/>
                  </a:schemeClr>
                </a:solidFill>
                <a:latin typeface="+mj-lt"/>
              </a:defRPr>
            </a:lvl1pPr>
          </a:lstStyle>
          <a:p>
            <a:endParaRPr lang="en-US" dirty="0" smtClean="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 id="2147483657" r:id="rId7"/>
  </p:sldLayoutIdLst>
  <p:hf sldNum="0" hdr="0"/>
  <p:txStyles>
    <p:titleStyle>
      <a:lvl1pPr algn="l" defTabSz="457200" rtl="0" eaLnBrk="1" latinLnBrk="0" hangingPunct="1">
        <a:spcBef>
          <a:spcPct val="0"/>
        </a:spcBef>
        <a:buNone/>
        <a:defRPr sz="3600" b="1" kern="1200" spc="-150">
          <a:solidFill>
            <a:srgbClr val="0099C9"/>
          </a:solidFill>
          <a:latin typeface="+mj-lt"/>
          <a:ea typeface="+mj-ea"/>
          <a:cs typeface="+mj-cs"/>
        </a:defRPr>
      </a:lvl1pPr>
    </p:titleStyle>
    <p:bodyStyle>
      <a:lvl1pPr marL="182880" indent="-182880" algn="l" defTabSz="457200" rtl="0" eaLnBrk="1" latinLnBrk="0" hangingPunct="1">
        <a:lnSpc>
          <a:spcPts val="2100"/>
        </a:lnSpc>
        <a:spcBef>
          <a:spcPts val="1200"/>
        </a:spcBef>
        <a:spcAft>
          <a:spcPts val="100"/>
        </a:spcAft>
        <a:buClr>
          <a:schemeClr val="accent1"/>
        </a:buClr>
        <a:buFont typeface="Arial"/>
        <a:buChar char="•"/>
        <a:defRPr sz="1800" kern="1200" spc="-50">
          <a:solidFill>
            <a:schemeClr val="tx1"/>
          </a:solidFill>
          <a:latin typeface="+mj-lt"/>
          <a:ea typeface="+mn-ea"/>
          <a:cs typeface="Times New Roman (Body)"/>
        </a:defRPr>
      </a:lvl1pPr>
      <a:lvl2pPr marL="548640" indent="-182880" algn="l" defTabSz="457200" rtl="0" eaLnBrk="1" latinLnBrk="0" hangingPunct="1">
        <a:lnSpc>
          <a:spcPts val="1700"/>
        </a:lnSpc>
        <a:spcBef>
          <a:spcPts val="400"/>
        </a:spcBef>
        <a:spcAft>
          <a:spcPts val="100"/>
        </a:spcAft>
        <a:buClr>
          <a:schemeClr val="tx1"/>
        </a:buClr>
        <a:buFont typeface="Arial"/>
        <a:buChar char="–"/>
        <a:defRPr sz="1400" kern="1200">
          <a:solidFill>
            <a:srgbClr val="6B707E"/>
          </a:solidFill>
          <a:latin typeface="+mj-lt"/>
          <a:ea typeface="+mn-ea"/>
          <a:cs typeface="Times New Roman (Body)"/>
        </a:defRPr>
      </a:lvl2pPr>
      <a:lvl3pPr marL="777240" indent="-137160" algn="l" defTabSz="457200" rtl="0" eaLnBrk="1" latinLnBrk="0" hangingPunct="1">
        <a:lnSpc>
          <a:spcPts val="1800"/>
        </a:lnSpc>
        <a:spcBef>
          <a:spcPts val="800"/>
        </a:spcBef>
        <a:spcAft>
          <a:spcPts val="100"/>
        </a:spcAft>
        <a:buClr>
          <a:schemeClr val="accent2"/>
        </a:buClr>
        <a:buFont typeface="Arial"/>
        <a:buChar char="•"/>
        <a:defRPr sz="1400" kern="1200" spc="-30">
          <a:solidFill>
            <a:schemeClr val="tx1"/>
          </a:solidFill>
          <a:latin typeface="+mj-lt"/>
          <a:ea typeface="+mn-ea"/>
          <a:cs typeface="Times New Roman (Body)"/>
        </a:defRPr>
      </a:lvl3pPr>
      <a:lvl4pPr marL="1051560" indent="-182880" algn="l" defTabSz="457200" rtl="0" eaLnBrk="1" latinLnBrk="0" hangingPunct="1">
        <a:lnSpc>
          <a:spcPts val="1600"/>
        </a:lnSpc>
        <a:spcBef>
          <a:spcPct val="20000"/>
        </a:spcBef>
        <a:buFont typeface="Arial"/>
        <a:buChar char="–"/>
        <a:defRPr sz="1200" kern="1200">
          <a:solidFill>
            <a:srgbClr val="6B707E"/>
          </a:solidFill>
          <a:latin typeface="+mj-lt"/>
          <a:ea typeface="+mn-ea"/>
          <a:cs typeface="Times New Roman (Body)"/>
        </a:defRPr>
      </a:lvl4pPr>
      <a:lvl5pPr marL="1417320" indent="-182880" algn="l" defTabSz="457200" rtl="0" eaLnBrk="1" latinLnBrk="0" hangingPunct="1">
        <a:lnSpc>
          <a:spcPts val="1600"/>
        </a:lnSpc>
        <a:spcBef>
          <a:spcPts val="1200"/>
        </a:spcBef>
        <a:buClr>
          <a:schemeClr val="accent6"/>
        </a:buClr>
        <a:buFont typeface="Arial"/>
        <a:buChar char="•"/>
        <a:defRPr sz="1200" kern="1200">
          <a:solidFill>
            <a:schemeClr val="tx1"/>
          </a:solidFill>
          <a:latin typeface="+mj-lt"/>
          <a:ea typeface="+mn-ea"/>
          <a:cs typeface="Times New Roman (Body)"/>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png"/><Relationship Id="rId1" Type="http://schemas.openxmlformats.org/officeDocument/2006/relationships/slideLayout" Target="../slideLayouts/slideLayout5.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apps.fcc.gov/ecfs/document/view?id=7520937523" TargetMode="External"/><Relationship Id="rId2" Type="http://schemas.openxmlformats.org/officeDocument/2006/relationships/hyperlink" Target="http://transition.fcc.gov/bureaus/pshs/advisory/csric3/CSRIC_III_WG3_Report_March_%202013_ILTestBedReport.pdf"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hyperlink" Target="http://www.npstc.org/download.jsp?tableId=37&amp;column=217&amp;id=3219&amp;file=NextNav_MBS_ICD_vG1_0_11_11_2014.pdf"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57200" y="2397904"/>
            <a:ext cx="8229600" cy="1192917"/>
          </a:xfrm>
        </p:spPr>
        <p:txBody>
          <a:bodyPr/>
          <a:lstStyle/>
          <a:p>
            <a:r>
              <a:rPr lang="en-US" dirty="0"/>
              <a:t>R1-151819</a:t>
            </a:r>
            <a:r>
              <a:rPr lang="en-US" dirty="0" smtClean="0"/>
              <a:t> </a:t>
            </a:r>
            <a:endParaRPr lang="en-US" dirty="0"/>
          </a:p>
        </p:txBody>
      </p:sp>
      <p:sp>
        <p:nvSpPr>
          <p:cNvPr id="7" name="Subtitle 6"/>
          <p:cNvSpPr>
            <a:spLocks noGrp="1"/>
          </p:cNvSpPr>
          <p:nvPr>
            <p:ph type="subTitle" idx="1"/>
          </p:nvPr>
        </p:nvSpPr>
        <p:spPr>
          <a:xfrm>
            <a:off x="457200" y="3596231"/>
            <a:ext cx="8229600" cy="422426"/>
          </a:xfrm>
        </p:spPr>
        <p:txBody>
          <a:bodyPr/>
          <a:lstStyle/>
          <a:p>
            <a:r>
              <a:rPr lang="en-US" altLang="zh-CN" b="1" dirty="0">
                <a:solidFill>
                  <a:schemeClr val="tx1">
                    <a:lumMod val="95000"/>
                    <a:lumOff val="5000"/>
                  </a:schemeClr>
                </a:solidFill>
              </a:rPr>
              <a:t>Discussion on Enhanced Indoor Positioning </a:t>
            </a:r>
            <a:r>
              <a:rPr lang="en-US" altLang="zh-CN" b="1" dirty="0" smtClean="0">
                <a:solidFill>
                  <a:schemeClr val="tx1">
                    <a:lumMod val="95000"/>
                    <a:lumOff val="5000"/>
                  </a:schemeClr>
                </a:solidFill>
              </a:rPr>
              <a:t>Technologies for UMTS</a:t>
            </a:r>
            <a:endParaRPr lang="en-US" altLang="zh-CN" b="1" dirty="0" smtClean="0">
              <a:solidFill>
                <a:schemeClr val="tx1">
                  <a:lumMod val="95000"/>
                  <a:lumOff val="5000"/>
                </a:schemeClr>
              </a:solidFill>
            </a:endParaRPr>
          </a:p>
          <a:p>
            <a:r>
              <a:rPr lang="en-US" altLang="zh-CN" dirty="0" smtClean="0">
                <a:solidFill>
                  <a:schemeClr val="tx1">
                    <a:lumMod val="95000"/>
                    <a:lumOff val="5000"/>
                  </a:schemeClr>
                </a:solidFill>
              </a:rPr>
              <a:t>NextNav, LLC</a:t>
            </a:r>
            <a:endParaRPr lang="en-US" dirty="0"/>
          </a:p>
        </p:txBody>
      </p:sp>
      <p:sp>
        <p:nvSpPr>
          <p:cNvPr id="4" name="Date Placeholder 3"/>
          <p:cNvSpPr>
            <a:spLocks noGrp="1"/>
          </p:cNvSpPr>
          <p:nvPr>
            <p:ph type="dt" sz="half" idx="4294967295"/>
          </p:nvPr>
        </p:nvSpPr>
        <p:spPr>
          <a:xfrm>
            <a:off x="7010400" y="6408738"/>
            <a:ext cx="2133600" cy="365125"/>
          </a:xfrm>
        </p:spPr>
        <p:txBody>
          <a:bodyPr/>
          <a:lstStyle/>
          <a:p>
            <a:fld id="{94A6467C-91BF-4043-9858-ECB70D0540AF}" type="datetime4">
              <a:rPr lang="en-US" smtClean="0"/>
              <a:t>April 10, 2015</a:t>
            </a:fld>
            <a:r>
              <a:rPr lang="en-US" smtClean="0"/>
              <a:t>   |   </a:t>
            </a:r>
            <a:fld id="{FA90C538-551D-3444-A7B8-069EFE226421}" type="slidenum">
              <a:rPr lang="en-US" smtClean="0"/>
              <a:pPr/>
              <a:t>1</a:t>
            </a:fld>
            <a:endParaRPr lang="en-US" dirty="0"/>
          </a:p>
        </p:txBody>
      </p:sp>
    </p:spTree>
    <p:extLst>
      <p:ext uri="{BB962C8B-B14F-4D97-AF65-F5344CB8AC3E}">
        <p14:creationId xmlns:p14="http://schemas.microsoft.com/office/powerpoint/2010/main" val="401125360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defRPr/>
            </a:pPr>
            <a:r>
              <a:rPr lang="en-US" sz="3200" dirty="0" smtClean="0"/>
              <a:t>Floor-Level Height Accuracy</a:t>
            </a:r>
            <a:endParaRPr lang="en-US" sz="3200" dirty="0"/>
          </a:p>
        </p:txBody>
      </p:sp>
      <p:sp>
        <p:nvSpPr>
          <p:cNvPr id="11" name="Date Placeholder 3"/>
          <p:cNvSpPr>
            <a:spLocks noGrp="1"/>
          </p:cNvSpPr>
          <p:nvPr>
            <p:ph type="dt" sz="half" idx="4294967295"/>
          </p:nvPr>
        </p:nvSpPr>
        <p:spPr>
          <a:xfrm>
            <a:off x="6553200" y="6408544"/>
            <a:ext cx="2133600" cy="365125"/>
          </a:xfrm>
          <a:prstGeom prst="rect">
            <a:avLst/>
          </a:prstGeom>
        </p:spPr>
        <p:txBody>
          <a:bodyPr/>
          <a:lstStyle/>
          <a:p>
            <a:fld id="{0101B36E-1AFC-45A1-BD4B-E1B653517AF6}" type="datetime4">
              <a:rPr lang="en-US" smtClean="0"/>
              <a:pPr/>
              <a:t>April 8, 2015</a:t>
            </a:fld>
            <a:r>
              <a:rPr lang="en-US" smtClean="0"/>
              <a:t>   |   </a:t>
            </a:r>
            <a:fld id="{FA90C538-551D-3444-A7B8-069EFE226421}" type="slidenum">
              <a:rPr lang="en-US" smtClean="0"/>
              <a:pPr/>
              <a:t>10</a:t>
            </a:fld>
            <a:endParaRPr lang="en-US" dirty="0"/>
          </a:p>
        </p:txBody>
      </p:sp>
      <p:pic>
        <p:nvPicPr>
          <p:cNvPr id="13" name="Picture 12"/>
          <p:cNvPicPr/>
          <p:nvPr/>
        </p:nvPicPr>
        <p:blipFill rotWithShape="1">
          <a:blip r:embed="rId2" cstate="screen">
            <a:extLst>
              <a:ext uri="{28A0092B-C50C-407E-A947-70E740481C1C}">
                <a14:useLocalDpi xmlns:a14="http://schemas.microsoft.com/office/drawing/2010/main"/>
              </a:ext>
            </a:extLst>
          </a:blip>
          <a:srcRect r="16696"/>
          <a:stretch/>
        </p:blipFill>
        <p:spPr bwMode="auto">
          <a:xfrm>
            <a:off x="-81285" y="1280160"/>
            <a:ext cx="3827117" cy="3211629"/>
          </a:xfrm>
          <a:prstGeom prst="rect">
            <a:avLst/>
          </a:prstGeom>
          <a:ln>
            <a:noFill/>
          </a:ln>
          <a:effectLst>
            <a:outerShdw blurRad="292100" dist="139700" dir="2700000" algn="tl" rotWithShape="0">
              <a:srgbClr val="333333">
                <a:alpha val="65000"/>
              </a:srgbClr>
            </a:outerShdw>
          </a:effectLst>
        </p:spPr>
      </p:pic>
      <p:sp>
        <p:nvSpPr>
          <p:cNvPr id="6" name="Rectangle 29"/>
          <p:cNvSpPr>
            <a:spLocks noChangeArrowheads="1"/>
          </p:cNvSpPr>
          <p:nvPr/>
        </p:nvSpPr>
        <p:spPr bwMode="auto">
          <a:xfrm>
            <a:off x="933850" y="5505375"/>
            <a:ext cx="7344946" cy="584771"/>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lIns="91436" tIns="45718" rIns="91436" bIns="45718">
            <a:spAutoFit/>
          </a:bodyPr>
          <a:lstStyle/>
          <a:p>
            <a:pPr algn="ctr"/>
            <a:r>
              <a:rPr lang="en-US" sz="1600" b="1" i="1" dirty="0" err="1" smtClean="0">
                <a:solidFill>
                  <a:schemeClr val="tx1"/>
                </a:solidFill>
              </a:rPr>
              <a:t>NextNav</a:t>
            </a:r>
            <a:r>
              <a:rPr lang="en-US" sz="1600" b="1" i="1" dirty="0" smtClean="0">
                <a:solidFill>
                  <a:schemeClr val="tx1"/>
                </a:solidFill>
              </a:rPr>
              <a:t> was the only company to have tested the vertical in indoor environments. Median height error was &lt;1.5m and 90% error was &lt;4m.</a:t>
            </a:r>
            <a:endParaRPr lang="en-US" sz="1600" b="1" i="1" dirty="0">
              <a:solidFill>
                <a:schemeClr val="tx1"/>
              </a:solidFill>
            </a:endParaRPr>
          </a:p>
        </p:txBody>
      </p:sp>
      <p:sp>
        <p:nvSpPr>
          <p:cNvPr id="3" name="TextBox 2"/>
          <p:cNvSpPr txBox="1"/>
          <p:nvPr/>
        </p:nvSpPr>
        <p:spPr>
          <a:xfrm>
            <a:off x="6010268" y="3555764"/>
            <a:ext cx="1851789" cy="261610"/>
          </a:xfrm>
          <a:prstGeom prst="rect">
            <a:avLst/>
          </a:prstGeom>
          <a:noFill/>
        </p:spPr>
        <p:txBody>
          <a:bodyPr wrap="none" rtlCol="0">
            <a:spAutoFit/>
          </a:bodyPr>
          <a:lstStyle/>
          <a:p>
            <a:r>
              <a:rPr lang="en-US" sz="1100" i="1" dirty="0" smtClean="0"/>
              <a:t>Vertical Height Error (in m)</a:t>
            </a:r>
            <a:endParaRPr lang="en-US" sz="1100" i="1" dirty="0"/>
          </a:p>
        </p:txBody>
      </p:sp>
      <p:sp>
        <p:nvSpPr>
          <p:cNvPr id="4" name="TextBox 3"/>
          <p:cNvSpPr txBox="1"/>
          <p:nvPr/>
        </p:nvSpPr>
        <p:spPr>
          <a:xfrm>
            <a:off x="5614239" y="879949"/>
            <a:ext cx="2952796" cy="307777"/>
          </a:xfrm>
          <a:prstGeom prst="rect">
            <a:avLst/>
          </a:prstGeom>
          <a:noFill/>
        </p:spPr>
        <p:txBody>
          <a:bodyPr wrap="none" rtlCol="0">
            <a:spAutoFit/>
          </a:bodyPr>
          <a:lstStyle/>
          <a:p>
            <a:r>
              <a:rPr lang="en-US" sz="1400" b="1" i="1" dirty="0" smtClean="0"/>
              <a:t>Vertical CDF (Rev 2 test Results)</a:t>
            </a:r>
            <a:endParaRPr lang="en-US" sz="1400" b="1" i="1" dirty="0"/>
          </a:p>
        </p:txBody>
      </p:sp>
      <p:sp>
        <p:nvSpPr>
          <p:cNvPr id="10" name="TextBox 9"/>
          <p:cNvSpPr txBox="1"/>
          <p:nvPr/>
        </p:nvSpPr>
        <p:spPr>
          <a:xfrm>
            <a:off x="999893" y="879949"/>
            <a:ext cx="3335913" cy="307777"/>
          </a:xfrm>
          <a:prstGeom prst="rect">
            <a:avLst/>
          </a:prstGeom>
          <a:noFill/>
        </p:spPr>
        <p:txBody>
          <a:bodyPr wrap="none" rtlCol="0">
            <a:spAutoFit/>
          </a:bodyPr>
          <a:lstStyle/>
          <a:p>
            <a:r>
              <a:rPr lang="en-US" sz="1400" b="1" i="1" dirty="0" smtClean="0"/>
              <a:t>Internal Test at Intercontinental Hotel</a:t>
            </a:r>
            <a:endParaRPr lang="en-US" sz="1400" b="1" i="1" dirty="0"/>
          </a:p>
        </p:txBody>
      </p:sp>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26000" y="1280160"/>
            <a:ext cx="2952796" cy="2148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58653" y="3554500"/>
            <a:ext cx="5006747" cy="17589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224473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457199" y="82471"/>
            <a:ext cx="7964905" cy="703831"/>
          </a:xfrm>
        </p:spPr>
        <p:txBody>
          <a:bodyPr/>
          <a:lstStyle/>
          <a:p>
            <a:r>
              <a:rPr lang="en-US" altLang="en-US" dirty="0" smtClean="0"/>
              <a:t>TBS </a:t>
            </a:r>
            <a:r>
              <a:rPr lang="en-US" altLang="en-US" dirty="0" smtClean="0"/>
              <a:t>UMTS </a:t>
            </a:r>
            <a:r>
              <a:rPr lang="en-US" altLang="en-US" dirty="0" smtClean="0"/>
              <a:t>support requirements</a:t>
            </a:r>
          </a:p>
        </p:txBody>
      </p:sp>
      <p:sp>
        <p:nvSpPr>
          <p:cNvPr id="3" name="Content Placeholder 2"/>
          <p:cNvSpPr>
            <a:spLocks noGrp="1"/>
          </p:cNvSpPr>
          <p:nvPr>
            <p:ph idx="1"/>
          </p:nvPr>
        </p:nvSpPr>
        <p:spPr/>
        <p:txBody>
          <a:bodyPr/>
          <a:lstStyle/>
          <a:p>
            <a:pPr marL="279035" indent="-279035">
              <a:buFont typeface="Arial" panose="020B0604020202020204" pitchFamily="34" charset="0"/>
              <a:buChar char="•"/>
              <a:defRPr/>
            </a:pPr>
            <a:r>
              <a:rPr lang="en-US" dirty="0" smtClean="0">
                <a:solidFill>
                  <a:schemeClr val="bg2">
                    <a:lumMod val="10000"/>
                  </a:schemeClr>
                </a:solidFill>
              </a:rPr>
              <a:t>High-level </a:t>
            </a:r>
            <a:r>
              <a:rPr lang="en-US" dirty="0" smtClean="0">
                <a:solidFill>
                  <a:schemeClr val="bg2">
                    <a:lumMod val="10000"/>
                  </a:schemeClr>
                </a:solidFill>
              </a:rPr>
              <a:t>changes required to support </a:t>
            </a:r>
            <a:r>
              <a:rPr lang="en-US" dirty="0" smtClean="0">
                <a:solidFill>
                  <a:schemeClr val="bg2">
                    <a:lumMod val="10000"/>
                  </a:schemeClr>
                </a:solidFill>
              </a:rPr>
              <a:t>TBS </a:t>
            </a:r>
            <a:r>
              <a:rPr lang="en-US" dirty="0" smtClean="0">
                <a:solidFill>
                  <a:schemeClr val="bg2">
                    <a:lumMod val="10000"/>
                  </a:schemeClr>
                </a:solidFill>
              </a:rPr>
              <a:t>in LPP consist primarily of information elements for Terrestrial Beacon Systems to support:</a:t>
            </a:r>
          </a:p>
          <a:p>
            <a:pPr marL="781298" lvl="1" indent="-334842">
              <a:buFont typeface="+mj-lt"/>
              <a:buAutoNum type="arabicPeriod"/>
              <a:defRPr/>
            </a:pPr>
            <a:r>
              <a:rPr lang="en-US" dirty="0" smtClean="0">
                <a:solidFill>
                  <a:schemeClr val="bg2">
                    <a:lumMod val="10000"/>
                  </a:schemeClr>
                </a:solidFill>
              </a:rPr>
              <a:t>UE/Location Server capabilities negotiation</a:t>
            </a:r>
          </a:p>
          <a:p>
            <a:pPr marL="781298" lvl="1" indent="-334842">
              <a:buFont typeface="+mj-lt"/>
              <a:buAutoNum type="arabicPeriod"/>
              <a:defRPr/>
            </a:pPr>
            <a:r>
              <a:rPr lang="en-US" dirty="0" smtClean="0">
                <a:solidFill>
                  <a:schemeClr val="bg2">
                    <a:lumMod val="10000"/>
                  </a:schemeClr>
                </a:solidFill>
              </a:rPr>
              <a:t>Assistance Data specific  to TBS-based positioning </a:t>
            </a:r>
          </a:p>
          <a:p>
            <a:pPr marL="781298" lvl="1" indent="-334842">
              <a:buFont typeface="+mj-lt"/>
              <a:buAutoNum type="arabicPeriod"/>
              <a:defRPr/>
            </a:pPr>
            <a:r>
              <a:rPr lang="en-US" dirty="0" smtClean="0">
                <a:solidFill>
                  <a:schemeClr val="bg2">
                    <a:lumMod val="10000"/>
                  </a:schemeClr>
                </a:solidFill>
              </a:rPr>
              <a:t>Identify which technology was used in UE position fix and TBS measurements</a:t>
            </a:r>
          </a:p>
          <a:p>
            <a:pPr>
              <a:defRPr/>
            </a:pPr>
            <a:r>
              <a:rPr lang="en-US" dirty="0" smtClean="0"/>
              <a:t>Potential UMTS s</a:t>
            </a:r>
            <a:r>
              <a:rPr lang="en-US" dirty="0" smtClean="0"/>
              <a:t>pecifications impacted (messaging/</a:t>
            </a:r>
            <a:r>
              <a:rPr lang="en-US" dirty="0" err="1" smtClean="0"/>
              <a:t>signalling</a:t>
            </a:r>
            <a:r>
              <a:rPr lang="en-US" dirty="0" smtClean="0"/>
              <a:t>)</a:t>
            </a:r>
            <a:endParaRPr lang="en-US" dirty="0" smtClean="0"/>
          </a:p>
          <a:p>
            <a:pPr lvl="1">
              <a:defRPr/>
            </a:pPr>
            <a:r>
              <a:rPr lang="en-US" dirty="0"/>
              <a:t>TS 25.331 (Radio Resource Control (RRC))</a:t>
            </a:r>
            <a:endParaRPr lang="en-US" dirty="0" smtClean="0"/>
          </a:p>
          <a:p>
            <a:pPr lvl="1">
              <a:defRPr/>
            </a:pPr>
            <a:r>
              <a:rPr lang="en-US" dirty="0" smtClean="0"/>
              <a:t>TS </a:t>
            </a:r>
            <a:r>
              <a:rPr lang="en-US" dirty="0"/>
              <a:t>25.453 (UTRAN </a:t>
            </a:r>
            <a:r>
              <a:rPr lang="en-US" dirty="0" err="1"/>
              <a:t>Iupc</a:t>
            </a:r>
            <a:r>
              <a:rPr lang="en-US" dirty="0"/>
              <a:t> interface Positioning Calculation Application Part (PCAP) </a:t>
            </a:r>
            <a:r>
              <a:rPr lang="en-US" dirty="0" err="1" smtClean="0"/>
              <a:t>signalling</a:t>
            </a:r>
            <a:r>
              <a:rPr lang="en-US" dirty="0" smtClean="0"/>
              <a:t>)</a:t>
            </a:r>
          </a:p>
          <a:p>
            <a:pPr lvl="1">
              <a:defRPr/>
            </a:pPr>
            <a:r>
              <a:rPr lang="en-US" dirty="0" smtClean="0"/>
              <a:t>TS </a:t>
            </a:r>
            <a:r>
              <a:rPr lang="en-US" dirty="0"/>
              <a:t>25.413 (UTRAN </a:t>
            </a:r>
            <a:r>
              <a:rPr lang="en-US" dirty="0" err="1"/>
              <a:t>Iu</a:t>
            </a:r>
            <a:r>
              <a:rPr lang="en-US" dirty="0"/>
              <a:t> interface Radio Access Network Application Part (RANAP) </a:t>
            </a:r>
            <a:r>
              <a:rPr lang="en-US" dirty="0" err="1"/>
              <a:t>signalling</a:t>
            </a:r>
            <a:r>
              <a:rPr lang="en-US" dirty="0" smtClean="0"/>
              <a:t>)</a:t>
            </a:r>
          </a:p>
        </p:txBody>
      </p:sp>
      <p:sp>
        <p:nvSpPr>
          <p:cNvPr id="2" name="Date Placeholder 1"/>
          <p:cNvSpPr>
            <a:spLocks noGrp="1"/>
          </p:cNvSpPr>
          <p:nvPr>
            <p:ph type="dt" sz="half" idx="10"/>
          </p:nvPr>
        </p:nvSpPr>
        <p:spPr/>
        <p:txBody>
          <a:bodyPr/>
          <a:lstStyle/>
          <a:p>
            <a:fld id="{0767C2A0-3BFA-4921-B836-E7B2687295E4}" type="datetime4">
              <a:rPr lang="en-US" smtClean="0"/>
              <a:pPr/>
              <a:t>April 8, 2015</a:t>
            </a:fld>
            <a:r>
              <a:rPr lang="en-US" smtClean="0"/>
              <a:t>   |   </a:t>
            </a:r>
            <a:fld id="{FA90C538-551D-3444-A7B8-069EFE226421}" type="slidenum">
              <a:rPr lang="en-US" smtClean="0"/>
              <a:pPr/>
              <a:t>11</a:t>
            </a:fld>
            <a:endParaRPr lang="en-US" dirty="0"/>
          </a:p>
        </p:txBody>
      </p:sp>
    </p:spTree>
    <p:extLst>
      <p:ext uri="{BB962C8B-B14F-4D97-AF65-F5344CB8AC3E}">
        <p14:creationId xmlns:p14="http://schemas.microsoft.com/office/powerpoint/2010/main" val="9852412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82471"/>
            <a:ext cx="7106653" cy="703831"/>
          </a:xfrm>
        </p:spPr>
        <p:txBody>
          <a:bodyPr/>
          <a:lstStyle/>
          <a:p>
            <a:r>
              <a:rPr lang="en-US" dirty="0" smtClean="0"/>
              <a:t>Why should 3GPP support TBS?</a:t>
            </a:r>
            <a:endParaRPr lang="en-US" dirty="0"/>
          </a:p>
        </p:txBody>
      </p:sp>
      <p:sp>
        <p:nvSpPr>
          <p:cNvPr id="3" name="Content Placeholder 2"/>
          <p:cNvSpPr>
            <a:spLocks noGrp="1"/>
          </p:cNvSpPr>
          <p:nvPr>
            <p:ph idx="1"/>
          </p:nvPr>
        </p:nvSpPr>
        <p:spPr/>
        <p:txBody>
          <a:bodyPr/>
          <a:lstStyle/>
          <a:p>
            <a:r>
              <a:rPr lang="en-US" sz="2000" dirty="0" smtClean="0"/>
              <a:t>TBS, and specifically </a:t>
            </a:r>
            <a:r>
              <a:rPr lang="en-US" sz="2000" dirty="0" err="1" smtClean="0"/>
              <a:t>NextNav’s</a:t>
            </a:r>
            <a:r>
              <a:rPr lang="en-US" sz="2000" dirty="0" smtClean="0"/>
              <a:t> MBS implementation, has indoor location performance that has been tested and validated by an independent third party. </a:t>
            </a:r>
          </a:p>
          <a:p>
            <a:r>
              <a:rPr lang="en-US" sz="2000" dirty="0" smtClean="0"/>
              <a:t>TBS deployments are optimized for positioning only, which is not in the case for RAT dependent positioning methods.</a:t>
            </a:r>
          </a:p>
          <a:p>
            <a:r>
              <a:rPr lang="en-US" sz="2000" dirty="0" smtClean="0"/>
              <a:t>Operators are on the hook to meet the FCC indoor location requirements.  </a:t>
            </a:r>
          </a:p>
          <a:p>
            <a:r>
              <a:rPr lang="en-US" sz="2000" dirty="0" smtClean="0"/>
              <a:t>Operators will be best served by having a variety of technologies available to them. TBS will put one more option in the operators tool box</a:t>
            </a:r>
          </a:p>
          <a:p>
            <a:r>
              <a:rPr lang="en-US" sz="2000" dirty="0" err="1" smtClean="0"/>
              <a:t>NextNav’s</a:t>
            </a:r>
            <a:r>
              <a:rPr lang="en-US" sz="2000" dirty="0" smtClean="0"/>
              <a:t> deployment will be cost effective because the same infrastructure investment that can be shared by multiple operators and other users of the service</a:t>
            </a:r>
          </a:p>
          <a:p>
            <a:r>
              <a:rPr lang="en-US" sz="2000" dirty="0" smtClean="0"/>
              <a:t>Because location is </a:t>
            </a:r>
            <a:r>
              <a:rPr lang="en-US" sz="2000" dirty="0" err="1" smtClean="0"/>
              <a:t>NextNav’s</a:t>
            </a:r>
            <a:r>
              <a:rPr lang="en-US" sz="2000" dirty="0" smtClean="0"/>
              <a:t> only business, it is worth it for us to make the investments in precision timing that may not be economically practical for individual operators in their mobile networks that don’t requires ns synchronization precision.</a:t>
            </a:r>
          </a:p>
          <a:p>
            <a:endParaRPr lang="en-US" dirty="0"/>
          </a:p>
        </p:txBody>
      </p:sp>
      <p:sp>
        <p:nvSpPr>
          <p:cNvPr id="4" name="Date Placeholder 3"/>
          <p:cNvSpPr>
            <a:spLocks noGrp="1"/>
          </p:cNvSpPr>
          <p:nvPr>
            <p:ph type="dt" sz="half" idx="10"/>
          </p:nvPr>
        </p:nvSpPr>
        <p:spPr/>
        <p:txBody>
          <a:bodyPr/>
          <a:lstStyle/>
          <a:p>
            <a:fld id="{0702895B-5188-4C3C-AFA1-59DF7A060439}" type="datetime4">
              <a:rPr lang="en-US" smtClean="0"/>
              <a:pPr/>
              <a:t>April 8, 2015</a:t>
            </a:fld>
            <a:r>
              <a:rPr lang="en-US" smtClean="0"/>
              <a:t>   |   </a:t>
            </a:r>
            <a:fld id="{FA90C538-551D-3444-A7B8-069EFE226421}" type="slidenum">
              <a:rPr lang="en-US" smtClean="0"/>
              <a:pPr/>
              <a:t>12</a:t>
            </a:fld>
            <a:endParaRPr lang="en-US" dirty="0"/>
          </a:p>
        </p:txBody>
      </p:sp>
    </p:spTree>
    <p:extLst>
      <p:ext uri="{BB962C8B-B14F-4D97-AF65-F5344CB8AC3E}">
        <p14:creationId xmlns:p14="http://schemas.microsoft.com/office/powerpoint/2010/main" val="9621544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457200" y="82471"/>
            <a:ext cx="8349916" cy="703831"/>
          </a:xfrm>
        </p:spPr>
        <p:txBody>
          <a:bodyPr/>
          <a:lstStyle/>
          <a:p>
            <a:r>
              <a:rPr lang="en-US" altLang="en-US" dirty="0" smtClean="0"/>
              <a:t>Summary &amp; Recommendations</a:t>
            </a:r>
          </a:p>
        </p:txBody>
      </p:sp>
      <p:sp>
        <p:nvSpPr>
          <p:cNvPr id="14339" name="Content Placeholder 2"/>
          <p:cNvSpPr>
            <a:spLocks noGrp="1"/>
          </p:cNvSpPr>
          <p:nvPr>
            <p:ph idx="1"/>
          </p:nvPr>
        </p:nvSpPr>
        <p:spPr/>
        <p:txBody>
          <a:bodyPr/>
          <a:lstStyle/>
          <a:p>
            <a:pPr>
              <a:lnSpc>
                <a:spcPct val="100000"/>
              </a:lnSpc>
            </a:pPr>
            <a:r>
              <a:rPr lang="en-US" altLang="en-US" sz="2800" dirty="0" smtClean="0"/>
              <a:t>The viability and performance of TBS has been proven via 3</a:t>
            </a:r>
            <a:r>
              <a:rPr lang="en-US" altLang="en-US" sz="2800" baseline="30000" dirty="0" smtClean="0"/>
              <a:t>rd</a:t>
            </a:r>
            <a:r>
              <a:rPr lang="en-US" altLang="en-US" sz="2800" dirty="0" smtClean="0"/>
              <a:t> party testing over the last few years</a:t>
            </a:r>
          </a:p>
          <a:p>
            <a:pPr>
              <a:lnSpc>
                <a:spcPct val="100000"/>
              </a:lnSpc>
            </a:pPr>
            <a:r>
              <a:rPr lang="en-US" altLang="en-US" sz="2800" dirty="0"/>
              <a:t>TBS is a RAT independent technology that can provide accurate positioning for UMTS as well as LTE networks</a:t>
            </a:r>
          </a:p>
          <a:p>
            <a:pPr>
              <a:lnSpc>
                <a:spcPct val="100000"/>
              </a:lnSpc>
            </a:pPr>
            <a:r>
              <a:rPr lang="en-US" altLang="en-US" sz="2800" dirty="0" smtClean="0"/>
              <a:t>3GPP </a:t>
            </a:r>
            <a:r>
              <a:rPr lang="en-US" altLang="en-US" sz="2800" dirty="0"/>
              <a:t>will play a key role in the adoption of these technologies that addresses the needs of public safety and emergency </a:t>
            </a:r>
            <a:r>
              <a:rPr lang="en-US" altLang="en-US" sz="2800" dirty="0" smtClean="0"/>
              <a:t>services</a:t>
            </a:r>
          </a:p>
          <a:p>
            <a:pPr lvl="1">
              <a:lnSpc>
                <a:spcPct val="100000"/>
              </a:lnSpc>
            </a:pPr>
            <a:r>
              <a:rPr lang="en-US" altLang="en-US" sz="2400" dirty="0"/>
              <a:t>E</a:t>
            </a:r>
            <a:r>
              <a:rPr lang="en-US" altLang="en-US" sz="2400" dirty="0" smtClean="0"/>
              <a:t>xisting RAN1 UMTS specifications are not impacted</a:t>
            </a:r>
          </a:p>
          <a:p>
            <a:pPr lvl="1">
              <a:lnSpc>
                <a:spcPct val="100000"/>
              </a:lnSpc>
            </a:pPr>
            <a:r>
              <a:rPr lang="en-US" altLang="en-US" sz="2400" dirty="0" smtClean="0"/>
              <a:t>Impacts other RAN WG specifications, e.g. messaging </a:t>
            </a:r>
            <a:endParaRPr lang="en-US" altLang="en-US" sz="2400" dirty="0"/>
          </a:p>
        </p:txBody>
      </p:sp>
      <p:sp>
        <p:nvSpPr>
          <p:cNvPr id="2" name="Date Placeholder 1"/>
          <p:cNvSpPr>
            <a:spLocks noGrp="1"/>
          </p:cNvSpPr>
          <p:nvPr>
            <p:ph type="dt" sz="half" idx="10"/>
          </p:nvPr>
        </p:nvSpPr>
        <p:spPr/>
        <p:txBody>
          <a:bodyPr/>
          <a:lstStyle/>
          <a:p>
            <a:fld id="{707245EA-D1F5-4227-B8D8-2D2B263F6AC2}" type="datetime4">
              <a:rPr lang="en-US" smtClean="0"/>
              <a:pPr/>
              <a:t>April 10, 2015</a:t>
            </a:fld>
            <a:r>
              <a:rPr lang="en-US" smtClean="0"/>
              <a:t>   |   </a:t>
            </a:r>
            <a:fld id="{FA90C538-551D-3444-A7B8-069EFE226421}" type="slidenum">
              <a:rPr lang="en-US" smtClean="0"/>
              <a:pPr/>
              <a:t>13</a:t>
            </a:fld>
            <a:endParaRPr lang="en-US" dirty="0"/>
          </a:p>
        </p:txBody>
      </p:sp>
    </p:spTree>
    <p:extLst>
      <p:ext uri="{BB962C8B-B14F-4D97-AF65-F5344CB8AC3E}">
        <p14:creationId xmlns:p14="http://schemas.microsoft.com/office/powerpoint/2010/main" val="7911533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altLang="en-US" smtClean="0"/>
              <a:t>Introduction</a:t>
            </a:r>
          </a:p>
        </p:txBody>
      </p:sp>
      <p:sp>
        <p:nvSpPr>
          <p:cNvPr id="3075" name="Content Placeholder 2"/>
          <p:cNvSpPr>
            <a:spLocks noGrp="1"/>
          </p:cNvSpPr>
          <p:nvPr>
            <p:ph idx="1"/>
          </p:nvPr>
        </p:nvSpPr>
        <p:spPr>
          <a:xfrm>
            <a:off x="330226" y="1047923"/>
            <a:ext cx="8706800" cy="4895471"/>
          </a:xfrm>
        </p:spPr>
        <p:txBody>
          <a:bodyPr/>
          <a:lstStyle/>
          <a:p>
            <a:r>
              <a:rPr lang="en-US" altLang="en-US" sz="2000" dirty="0"/>
              <a:t>FCC </a:t>
            </a:r>
            <a:r>
              <a:rPr lang="en-US" altLang="en-US" sz="2000" dirty="0" smtClean="0"/>
              <a:t>has </a:t>
            </a:r>
            <a:r>
              <a:rPr lang="en-US" altLang="en-US" sz="2000" dirty="0" smtClean="0"/>
              <a:t>recently </a:t>
            </a:r>
            <a:r>
              <a:rPr lang="en-US" altLang="en-US" sz="2000" dirty="0" smtClean="0"/>
              <a:t>approved </a:t>
            </a:r>
            <a:r>
              <a:rPr lang="en-US" altLang="en-US" sz="2000" dirty="0" smtClean="0"/>
              <a:t>new </a:t>
            </a:r>
            <a:r>
              <a:rPr lang="en-US" altLang="en-US" sz="2000" dirty="0" smtClean="0"/>
              <a:t>rules </a:t>
            </a:r>
            <a:r>
              <a:rPr lang="en-US" altLang="en-US" sz="2000" dirty="0"/>
              <a:t>for indoor location</a:t>
            </a:r>
          </a:p>
          <a:p>
            <a:pPr lvl="1"/>
            <a:r>
              <a:rPr lang="en-US" altLang="en-US" sz="1600" dirty="0" smtClean="0"/>
              <a:t>Notice For Proposed Rule Making (NPRM) </a:t>
            </a:r>
            <a:r>
              <a:rPr lang="en-US" altLang="en-US" sz="1600" dirty="0"/>
              <a:t>released in </a:t>
            </a:r>
            <a:r>
              <a:rPr lang="en-US" altLang="en-US" sz="1600" dirty="0" smtClean="0"/>
              <a:t>February 2014</a:t>
            </a:r>
          </a:p>
          <a:p>
            <a:pPr lvl="1"/>
            <a:r>
              <a:rPr lang="en-US" altLang="en-US" sz="1600" dirty="0" smtClean="0"/>
              <a:t>Report </a:t>
            </a:r>
            <a:r>
              <a:rPr lang="en-US" altLang="en-US" sz="1600" dirty="0"/>
              <a:t>&amp; Order </a:t>
            </a:r>
            <a:r>
              <a:rPr lang="en-US" altLang="en-US" sz="1600" dirty="0" smtClean="0">
                <a:solidFill>
                  <a:srgbClr val="FF0000"/>
                </a:solidFill>
              </a:rPr>
              <a:t>approved</a:t>
            </a:r>
            <a:r>
              <a:rPr lang="en-US" altLang="en-US" sz="1600" dirty="0" smtClean="0"/>
              <a:t> January 29, </a:t>
            </a:r>
            <a:r>
              <a:rPr lang="en-US" altLang="en-US" sz="1600" dirty="0" smtClean="0"/>
              <a:t>2015</a:t>
            </a:r>
          </a:p>
          <a:p>
            <a:pPr lvl="1"/>
            <a:r>
              <a:rPr lang="en-US" altLang="en-US" sz="1600" dirty="0" smtClean="0"/>
              <a:t>Rules apply to all radio access technologies </a:t>
            </a:r>
            <a:endParaRPr lang="en-US" altLang="en-US" sz="1600" dirty="0"/>
          </a:p>
          <a:p>
            <a:r>
              <a:rPr lang="en-US" altLang="en-US" sz="2000" dirty="0" smtClean="0"/>
              <a:t>New rules </a:t>
            </a:r>
            <a:r>
              <a:rPr lang="en-US" altLang="en-US" sz="2000" dirty="0"/>
              <a:t>call for </a:t>
            </a:r>
            <a:r>
              <a:rPr lang="en-US" altLang="en-US" sz="2000" dirty="0" smtClean="0"/>
              <a:t>both high </a:t>
            </a:r>
            <a:r>
              <a:rPr lang="en-US" altLang="en-US" sz="2000" dirty="0"/>
              <a:t>precision 2D positioning and vertical</a:t>
            </a:r>
          </a:p>
          <a:p>
            <a:pPr lvl="1"/>
            <a:r>
              <a:rPr lang="en-US" altLang="en-US" sz="1800" dirty="0"/>
              <a:t>50m – </a:t>
            </a:r>
            <a:r>
              <a:rPr lang="en-US" altLang="en-US" sz="1800" dirty="0" smtClean="0">
                <a:solidFill>
                  <a:srgbClr val="FF0000"/>
                </a:solidFill>
              </a:rPr>
              <a:t>40% </a:t>
            </a:r>
            <a:r>
              <a:rPr lang="en-US" altLang="en-US" sz="1800" dirty="0">
                <a:solidFill>
                  <a:srgbClr val="FF0000"/>
                </a:solidFill>
              </a:rPr>
              <a:t>of </a:t>
            </a:r>
            <a:r>
              <a:rPr lang="en-US" altLang="en-US" sz="1800" dirty="0" smtClean="0">
                <a:solidFill>
                  <a:srgbClr val="FF0000"/>
                </a:solidFill>
              </a:rPr>
              <a:t>all calls in top 50 markets </a:t>
            </a:r>
            <a:r>
              <a:rPr lang="en-US" altLang="en-US" sz="1800" dirty="0">
                <a:solidFill>
                  <a:srgbClr val="FF0000"/>
                </a:solidFill>
              </a:rPr>
              <a:t>in 2 years; </a:t>
            </a:r>
            <a:r>
              <a:rPr lang="en-US" altLang="en-US" sz="1800" dirty="0" smtClean="0"/>
              <a:t>50m - </a:t>
            </a:r>
            <a:r>
              <a:rPr lang="en-US" altLang="en-US" sz="1800" dirty="0">
                <a:solidFill>
                  <a:srgbClr val="FF0000"/>
                </a:solidFill>
              </a:rPr>
              <a:t>80% </a:t>
            </a:r>
            <a:r>
              <a:rPr lang="en-US" altLang="en-US" sz="1800" dirty="0" smtClean="0">
                <a:solidFill>
                  <a:srgbClr val="FF0000"/>
                </a:solidFill>
              </a:rPr>
              <a:t>in 6 </a:t>
            </a:r>
            <a:r>
              <a:rPr lang="en-US" altLang="en-US" sz="1800" dirty="0">
                <a:solidFill>
                  <a:srgbClr val="FF0000"/>
                </a:solidFill>
              </a:rPr>
              <a:t>years</a:t>
            </a:r>
          </a:p>
          <a:p>
            <a:pPr lvl="1"/>
            <a:r>
              <a:rPr lang="en-US" altLang="en-US" sz="1800" dirty="0" smtClean="0">
                <a:solidFill>
                  <a:srgbClr val="FF0000"/>
                </a:solidFill>
              </a:rPr>
              <a:t>Uncompensated barometric pressure for all calls from handsets with pressures sensor capability in 3 years. </a:t>
            </a:r>
            <a:r>
              <a:rPr lang="en-US" altLang="en-US" sz="1800" dirty="0" err="1" smtClean="0">
                <a:solidFill>
                  <a:srgbClr val="FF0000"/>
                </a:solidFill>
              </a:rPr>
              <a:t>Dispatchable</a:t>
            </a:r>
            <a:r>
              <a:rPr lang="en-US" altLang="en-US" sz="1800" dirty="0" smtClean="0">
                <a:solidFill>
                  <a:srgbClr val="FF0000"/>
                </a:solidFill>
              </a:rPr>
              <a:t> or vertical solution in top 25 markets within 6 years.</a:t>
            </a:r>
            <a:endParaRPr lang="en-US" altLang="en-US" sz="1800" dirty="0">
              <a:solidFill>
                <a:srgbClr val="FF0000"/>
              </a:solidFill>
            </a:endParaRPr>
          </a:p>
          <a:p>
            <a:r>
              <a:rPr lang="en-US" altLang="en-US" sz="2000" dirty="0" smtClean="0"/>
              <a:t>Several </a:t>
            </a:r>
            <a:r>
              <a:rPr lang="en-US" altLang="en-US" sz="2000" dirty="0"/>
              <a:t>technologies </a:t>
            </a:r>
            <a:r>
              <a:rPr lang="en-US" altLang="en-US" sz="2000" dirty="0" smtClean="0"/>
              <a:t>including RFPM, hybrid A-GPS + A-FLT and </a:t>
            </a:r>
            <a:r>
              <a:rPr lang="en-US" altLang="en-US" sz="2000" dirty="0"/>
              <a:t>T</a:t>
            </a:r>
            <a:r>
              <a:rPr lang="en-US" altLang="en-US" sz="2000" dirty="0" smtClean="0"/>
              <a:t>errestrial Beacons were </a:t>
            </a:r>
            <a:r>
              <a:rPr lang="en-US" altLang="en-US" sz="2000" dirty="0"/>
              <a:t>tested in CSRIC III in the Indoor Test Bed (2012-2013)</a:t>
            </a:r>
          </a:p>
          <a:p>
            <a:pPr lvl="1"/>
            <a:r>
              <a:rPr lang="en-US" altLang="en-US" sz="1600" dirty="0">
                <a:hlinkClick r:id="rId2"/>
              </a:rPr>
              <a:t>http://transition.fcc.gov/bureaus/pshs/advisory/csric3/CSRIC_III_WG3_Report_March_%202013_ILTestBedReport.pdf</a:t>
            </a:r>
            <a:r>
              <a:rPr lang="en-US" altLang="en-US" sz="1600" dirty="0"/>
              <a:t> </a:t>
            </a:r>
          </a:p>
          <a:p>
            <a:pPr lvl="1"/>
            <a:r>
              <a:rPr lang="en-US" altLang="en-US" sz="1600" dirty="0"/>
              <a:t>Follow-up independent testing of </a:t>
            </a:r>
            <a:r>
              <a:rPr lang="en-US" altLang="en-US" sz="1600" dirty="0" err="1"/>
              <a:t>NextNav</a:t>
            </a:r>
            <a:r>
              <a:rPr lang="en-US" altLang="en-US" sz="1600" dirty="0"/>
              <a:t> </a:t>
            </a:r>
            <a:r>
              <a:rPr lang="en-US" altLang="en-US" sz="1600" dirty="0" smtClean="0"/>
              <a:t>Rev. 2 TBS </a:t>
            </a:r>
            <a:r>
              <a:rPr lang="en-US" altLang="en-US" sz="1600" dirty="0"/>
              <a:t>system: </a:t>
            </a:r>
            <a:r>
              <a:rPr lang="en-US" altLang="en-US" sz="1600" u="sng" dirty="0">
                <a:hlinkClick r:id="rId3"/>
              </a:rPr>
              <a:t>http://apps.fcc.gov/ecfs/document/view?id=7520937523</a:t>
            </a:r>
            <a:endParaRPr lang="en-US" altLang="en-US" sz="1600" dirty="0"/>
          </a:p>
          <a:p>
            <a:r>
              <a:rPr lang="en-US" altLang="en-US" sz="2000" dirty="0"/>
              <a:t>Standardization is designed to ensure the following objectives:</a:t>
            </a:r>
          </a:p>
          <a:p>
            <a:pPr lvl="1"/>
            <a:r>
              <a:rPr lang="en-US" altLang="en-US" sz="1800" dirty="0"/>
              <a:t>Ensures </a:t>
            </a:r>
            <a:r>
              <a:rPr lang="en-US" altLang="en-US" sz="1800" dirty="0" smtClean="0"/>
              <a:t>interoperability </a:t>
            </a:r>
            <a:r>
              <a:rPr lang="en-US" altLang="en-US" sz="1800" dirty="0"/>
              <a:t>of solution</a:t>
            </a:r>
          </a:p>
          <a:p>
            <a:pPr lvl="1"/>
            <a:r>
              <a:rPr lang="en-US" altLang="en-US" sz="1800" dirty="0"/>
              <a:t>Competitiveness in market place</a:t>
            </a:r>
          </a:p>
          <a:p>
            <a:endParaRPr lang="en-US" altLang="en-US" sz="2000" dirty="0"/>
          </a:p>
        </p:txBody>
      </p:sp>
      <p:sp>
        <p:nvSpPr>
          <p:cNvPr id="2" name="Date Placeholder 1"/>
          <p:cNvSpPr>
            <a:spLocks noGrp="1"/>
          </p:cNvSpPr>
          <p:nvPr>
            <p:ph type="dt" sz="half" idx="10"/>
          </p:nvPr>
        </p:nvSpPr>
        <p:spPr/>
        <p:txBody>
          <a:bodyPr/>
          <a:lstStyle/>
          <a:p>
            <a:fld id="{F5872D30-9EDF-43FD-B0EE-B38FE0762E85}" type="datetime4">
              <a:rPr lang="en-US" smtClean="0"/>
              <a:t>April 8, 2015</a:t>
            </a:fld>
            <a:r>
              <a:rPr lang="en-US" smtClean="0"/>
              <a:t>   |   </a:t>
            </a:r>
            <a:fld id="{FA90C538-551D-3444-A7B8-069EFE226421}" type="slidenum">
              <a:rPr lang="en-US" smtClean="0"/>
              <a:pPr/>
              <a:t>2</a:t>
            </a:fld>
            <a:endParaRPr lang="en-US" dirty="0"/>
          </a:p>
        </p:txBody>
      </p:sp>
    </p:spTree>
    <p:extLst>
      <p:ext uri="{BB962C8B-B14F-4D97-AF65-F5344CB8AC3E}">
        <p14:creationId xmlns:p14="http://schemas.microsoft.com/office/powerpoint/2010/main" val="6344222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199" y="82471"/>
            <a:ext cx="7968343" cy="703831"/>
          </a:xfrm>
        </p:spPr>
        <p:txBody>
          <a:bodyPr/>
          <a:lstStyle/>
          <a:p>
            <a:r>
              <a:rPr lang="en-US" altLang="en-US" dirty="0" smtClean="0"/>
              <a:t>Positioning Enhancements SI Details</a:t>
            </a:r>
          </a:p>
        </p:txBody>
      </p:sp>
      <p:sp>
        <p:nvSpPr>
          <p:cNvPr id="5123" name="Content Placeholder 2"/>
          <p:cNvSpPr>
            <a:spLocks noGrp="1"/>
          </p:cNvSpPr>
          <p:nvPr>
            <p:ph idx="1"/>
          </p:nvPr>
        </p:nvSpPr>
        <p:spPr>
          <a:xfrm>
            <a:off x="457200" y="1251857"/>
            <a:ext cx="8229600" cy="4792550"/>
          </a:xfrm>
        </p:spPr>
        <p:txBody>
          <a:bodyPr/>
          <a:lstStyle/>
          <a:p>
            <a:r>
              <a:rPr lang="en-US" altLang="en-US" dirty="0" smtClean="0"/>
              <a:t>Study Item will evaluate positioning technology enhancements and specification impacts related to Indoor </a:t>
            </a:r>
            <a:r>
              <a:rPr lang="en-US" altLang="en-US" dirty="0" smtClean="0"/>
              <a:t>Positioning, </a:t>
            </a:r>
            <a:r>
              <a:rPr lang="en-US" altLang="en-US" dirty="0" smtClean="0"/>
              <a:t>such as:</a:t>
            </a:r>
          </a:p>
          <a:p>
            <a:pPr lvl="1"/>
            <a:r>
              <a:rPr lang="en-US" altLang="en-US" dirty="0" smtClean="0">
                <a:solidFill>
                  <a:schemeClr val="tx1"/>
                </a:solidFill>
              </a:rPr>
              <a:t>Enhancements to OTDOA, RFPM, UTDOA</a:t>
            </a:r>
          </a:p>
          <a:p>
            <a:pPr lvl="1"/>
            <a:r>
              <a:rPr lang="en-US" altLang="en-US" dirty="0" smtClean="0">
                <a:solidFill>
                  <a:schemeClr val="tx1"/>
                </a:solidFill>
              </a:rPr>
              <a:t>Inclusion of Terrestrial Beacon Systems (TBS)</a:t>
            </a:r>
          </a:p>
          <a:p>
            <a:pPr lvl="1"/>
            <a:r>
              <a:rPr lang="en-US" altLang="en-US" dirty="0" smtClean="0">
                <a:solidFill>
                  <a:schemeClr val="tx1"/>
                </a:solidFill>
              </a:rPr>
              <a:t>Pressure Sensor and hybrid positioning support</a:t>
            </a:r>
          </a:p>
          <a:p>
            <a:r>
              <a:rPr lang="en-US" altLang="en-US" dirty="0" smtClean="0"/>
              <a:t>Broadly classified as Radio Access Technology (RAT) Dependent and RAT Independent</a:t>
            </a:r>
          </a:p>
          <a:p>
            <a:pPr lvl="1"/>
            <a:r>
              <a:rPr lang="en-US" altLang="en-US" dirty="0" smtClean="0"/>
              <a:t>Example of RAT Dependent Technologies: OTDOA, AFLT, UTDOA, </a:t>
            </a:r>
            <a:r>
              <a:rPr lang="en-US" altLang="en-US" dirty="0" err="1" smtClean="0"/>
              <a:t>etc</a:t>
            </a:r>
            <a:endParaRPr lang="en-US" altLang="en-US" dirty="0" smtClean="0"/>
          </a:p>
          <a:p>
            <a:pPr lvl="1"/>
            <a:r>
              <a:rPr lang="en-US" altLang="en-US" dirty="0" smtClean="0"/>
              <a:t>Example of RAT Independent Technologies: Sensor-based, Pseudo-GNSS, TBS, </a:t>
            </a:r>
            <a:r>
              <a:rPr lang="en-US" altLang="en-US" dirty="0" err="1" smtClean="0"/>
              <a:t>etc</a:t>
            </a:r>
            <a:endParaRPr lang="en-US" altLang="en-US" dirty="0" smtClean="0"/>
          </a:p>
          <a:p>
            <a:r>
              <a:rPr lang="en-US" altLang="en-US" dirty="0" smtClean="0"/>
              <a:t>Multiple technologies are expected to co-exist and compliment each other to help operators meet the FCC requirements for indoor positioning</a:t>
            </a:r>
            <a:r>
              <a:rPr lang="en-US" altLang="en-US" dirty="0" smtClean="0"/>
              <a:t>.</a:t>
            </a:r>
          </a:p>
          <a:p>
            <a:r>
              <a:rPr lang="en-US" altLang="en-US" dirty="0" smtClean="0"/>
              <a:t>Both </a:t>
            </a:r>
            <a:r>
              <a:rPr lang="en-US" altLang="en-US" dirty="0" smtClean="0">
                <a:solidFill>
                  <a:srgbClr val="FF0000"/>
                </a:solidFill>
              </a:rPr>
              <a:t>LTE and UMTS</a:t>
            </a:r>
            <a:r>
              <a:rPr lang="en-US" altLang="en-US" dirty="0" smtClean="0"/>
              <a:t> positioning enhancements are identified in the Study Item</a:t>
            </a:r>
            <a:endParaRPr lang="en-US" altLang="en-US" dirty="0" smtClean="0"/>
          </a:p>
        </p:txBody>
      </p:sp>
      <p:sp>
        <p:nvSpPr>
          <p:cNvPr id="2" name="Date Placeholder 1"/>
          <p:cNvSpPr>
            <a:spLocks noGrp="1"/>
          </p:cNvSpPr>
          <p:nvPr>
            <p:ph type="dt" sz="half" idx="10"/>
          </p:nvPr>
        </p:nvSpPr>
        <p:spPr/>
        <p:txBody>
          <a:bodyPr/>
          <a:lstStyle/>
          <a:p>
            <a:fld id="{9FE86048-7A25-43AE-A611-04FD31CB46F2}" type="datetime4">
              <a:rPr lang="en-US" smtClean="0"/>
              <a:pPr/>
              <a:t>April 8, 2015</a:t>
            </a:fld>
            <a:r>
              <a:rPr lang="en-US" smtClean="0"/>
              <a:t>   |   </a:t>
            </a:r>
            <a:fld id="{FA90C538-551D-3444-A7B8-069EFE226421}" type="slidenum">
              <a:rPr lang="en-US" smtClean="0"/>
              <a:pPr/>
              <a:t>3</a:t>
            </a:fld>
            <a:endParaRPr lang="en-US" dirty="0"/>
          </a:p>
        </p:txBody>
      </p:sp>
    </p:spTree>
    <p:extLst>
      <p:ext uri="{BB962C8B-B14F-4D97-AF65-F5344CB8AC3E}">
        <p14:creationId xmlns:p14="http://schemas.microsoft.com/office/powerpoint/2010/main" val="4450339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57199" y="82471"/>
            <a:ext cx="7170821" cy="703831"/>
          </a:xfrm>
        </p:spPr>
        <p:txBody>
          <a:bodyPr/>
          <a:lstStyle/>
          <a:p>
            <a:r>
              <a:rPr lang="en-US" altLang="en-US" dirty="0" smtClean="0"/>
              <a:t>Terrestrial Beacon Systems (TBS)</a:t>
            </a:r>
          </a:p>
        </p:txBody>
      </p:sp>
      <p:sp>
        <p:nvSpPr>
          <p:cNvPr id="6147" name="Content Placeholder 2"/>
          <p:cNvSpPr>
            <a:spLocks noGrp="1"/>
          </p:cNvSpPr>
          <p:nvPr>
            <p:ph idx="1"/>
          </p:nvPr>
        </p:nvSpPr>
        <p:spPr/>
        <p:txBody>
          <a:bodyPr/>
          <a:lstStyle/>
          <a:p>
            <a:r>
              <a:rPr lang="en-US" altLang="en-US" dirty="0" smtClean="0"/>
              <a:t>Wide-area positioning systems utilizing ground-based beacons to complement GNSS solutions by extending location accuracy indoors and in urban canyons, including in the vertical dimension. </a:t>
            </a:r>
          </a:p>
          <a:p>
            <a:pPr lvl="1"/>
            <a:r>
              <a:rPr lang="en-US" altLang="en-US" dirty="0" smtClean="0"/>
              <a:t>(Reference: ILA System Architecture White Paper version 1.0)</a:t>
            </a:r>
          </a:p>
          <a:p>
            <a:r>
              <a:rPr lang="en-US" altLang="en-US" dirty="0" smtClean="0"/>
              <a:t>TBS is a general term that could include all of the following:</a:t>
            </a:r>
          </a:p>
          <a:p>
            <a:pPr lvl="1"/>
            <a:r>
              <a:rPr lang="en-US" altLang="en-US" dirty="0" err="1" smtClean="0"/>
              <a:t>NextNav’s</a:t>
            </a:r>
            <a:r>
              <a:rPr lang="en-US" altLang="en-US" dirty="0" smtClean="0"/>
              <a:t> Metropolitan Beacon System (MBS)</a:t>
            </a:r>
          </a:p>
          <a:p>
            <a:pPr lvl="1"/>
            <a:r>
              <a:rPr lang="en-US" altLang="en-US" dirty="0" smtClean="0"/>
              <a:t>Indoor </a:t>
            </a:r>
            <a:r>
              <a:rPr lang="en-US" altLang="en-US" dirty="0" err="1" smtClean="0"/>
              <a:t>MEssaging</a:t>
            </a:r>
            <a:r>
              <a:rPr lang="en-US" altLang="en-US" dirty="0" smtClean="0"/>
              <a:t> System (IMES), based on QZSS (Quasi Zenith Satellite System)</a:t>
            </a:r>
          </a:p>
          <a:p>
            <a:pPr lvl="1"/>
            <a:r>
              <a:rPr lang="en-US" altLang="en-US" dirty="0" err="1" smtClean="0"/>
              <a:t>Pseudolites</a:t>
            </a:r>
            <a:r>
              <a:rPr lang="en-US" altLang="en-US" dirty="0" smtClean="0"/>
              <a:t> (PLs), work ongoing in ETSI</a:t>
            </a:r>
          </a:p>
          <a:p>
            <a:pPr lvl="1"/>
            <a:r>
              <a:rPr lang="en-US" altLang="en-US" dirty="0" smtClean="0"/>
              <a:t>Other terrestrial beacon systems</a:t>
            </a:r>
          </a:p>
          <a:p>
            <a:endParaRPr lang="en-US" altLang="en-US" dirty="0" smtClean="0"/>
          </a:p>
          <a:p>
            <a:endParaRPr lang="en-US" altLang="en-US" dirty="0" smtClean="0"/>
          </a:p>
        </p:txBody>
      </p:sp>
      <p:sp>
        <p:nvSpPr>
          <p:cNvPr id="2" name="Date Placeholder 1"/>
          <p:cNvSpPr>
            <a:spLocks noGrp="1"/>
          </p:cNvSpPr>
          <p:nvPr>
            <p:ph type="dt" sz="half" idx="10"/>
          </p:nvPr>
        </p:nvSpPr>
        <p:spPr/>
        <p:txBody>
          <a:bodyPr/>
          <a:lstStyle/>
          <a:p>
            <a:fld id="{EF83788F-4B63-4B05-83DD-A0FBB8E80538}" type="datetime4">
              <a:rPr lang="en-US" smtClean="0"/>
              <a:pPr/>
              <a:t>April 8, 2015</a:t>
            </a:fld>
            <a:r>
              <a:rPr lang="en-US" smtClean="0"/>
              <a:t>   |   </a:t>
            </a:r>
            <a:fld id="{FA90C538-551D-3444-A7B8-069EFE226421}" type="slidenum">
              <a:rPr lang="en-US" smtClean="0"/>
              <a:pPr/>
              <a:t>4</a:t>
            </a:fld>
            <a:endParaRPr lang="en-US" dirty="0"/>
          </a:p>
        </p:txBody>
      </p:sp>
    </p:spTree>
    <p:extLst>
      <p:ext uri="{BB962C8B-B14F-4D97-AF65-F5344CB8AC3E}">
        <p14:creationId xmlns:p14="http://schemas.microsoft.com/office/powerpoint/2010/main" val="22821315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altLang="en-US" sz="3200" dirty="0"/>
              <a:t>Key </a:t>
            </a:r>
            <a:r>
              <a:rPr lang="en-US" altLang="en-US" sz="3200" dirty="0" smtClean="0"/>
              <a:t>TBS Technology </a:t>
            </a:r>
            <a:r>
              <a:rPr lang="en-US" altLang="en-US" sz="3200" dirty="0"/>
              <a:t>Principles</a:t>
            </a:r>
          </a:p>
        </p:txBody>
      </p:sp>
      <p:sp>
        <p:nvSpPr>
          <p:cNvPr id="7171" name="Line 8"/>
          <p:cNvSpPr>
            <a:spLocks noChangeAspect="1" noChangeShapeType="1"/>
          </p:cNvSpPr>
          <p:nvPr/>
        </p:nvSpPr>
        <p:spPr bwMode="auto">
          <a:xfrm>
            <a:off x="3189083" y="1849367"/>
            <a:ext cx="6201" cy="31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0" tIns="45715" rIns="91430" bIns="45715"/>
          <a:lstStyle/>
          <a:p>
            <a:endParaRPr lang="en-US"/>
          </a:p>
        </p:txBody>
      </p:sp>
      <p:sp>
        <p:nvSpPr>
          <p:cNvPr id="7172" name="Line 9"/>
          <p:cNvSpPr>
            <a:spLocks noChangeAspect="1" noChangeShapeType="1"/>
          </p:cNvSpPr>
          <p:nvPr/>
        </p:nvSpPr>
        <p:spPr bwMode="auto">
          <a:xfrm flipV="1">
            <a:off x="3184432" y="1823013"/>
            <a:ext cx="10853" cy="4030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0" tIns="45715" rIns="91430" bIns="45715"/>
          <a:lstStyle/>
          <a:p>
            <a:endParaRPr lang="en-US"/>
          </a:p>
        </p:txBody>
      </p:sp>
      <p:sp>
        <p:nvSpPr>
          <p:cNvPr id="7173" name="Line 10"/>
          <p:cNvSpPr>
            <a:spLocks noChangeAspect="1" noChangeShapeType="1"/>
          </p:cNvSpPr>
          <p:nvPr/>
        </p:nvSpPr>
        <p:spPr bwMode="auto">
          <a:xfrm>
            <a:off x="3181331" y="1867969"/>
            <a:ext cx="18604" cy="6665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0" tIns="45715" rIns="91430" bIns="45715"/>
          <a:lstStyle/>
          <a:p>
            <a:endParaRPr lang="en-US"/>
          </a:p>
        </p:txBody>
      </p:sp>
      <p:sp>
        <p:nvSpPr>
          <p:cNvPr id="7174" name="Line 11"/>
          <p:cNvSpPr>
            <a:spLocks noChangeAspect="1" noChangeShapeType="1"/>
          </p:cNvSpPr>
          <p:nvPr/>
        </p:nvSpPr>
        <p:spPr bwMode="auto">
          <a:xfrm flipV="1">
            <a:off x="3170479" y="1934626"/>
            <a:ext cx="29456" cy="6510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0" tIns="45715" rIns="91430" bIns="45715"/>
          <a:lstStyle/>
          <a:p>
            <a:endParaRPr lang="en-US"/>
          </a:p>
        </p:txBody>
      </p:sp>
      <p:sp>
        <p:nvSpPr>
          <p:cNvPr id="7175" name="Line 12"/>
          <p:cNvSpPr>
            <a:spLocks noChangeAspect="1" noChangeShapeType="1"/>
          </p:cNvSpPr>
          <p:nvPr/>
        </p:nvSpPr>
        <p:spPr bwMode="auto">
          <a:xfrm>
            <a:off x="3176680" y="1942377"/>
            <a:ext cx="29456" cy="4960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0" tIns="45715" rIns="91430" bIns="45715"/>
          <a:lstStyle/>
          <a:p>
            <a:endParaRPr lang="en-US"/>
          </a:p>
        </p:txBody>
      </p:sp>
      <p:sp>
        <p:nvSpPr>
          <p:cNvPr id="7176" name="Line 13"/>
          <p:cNvSpPr>
            <a:spLocks noChangeAspect="1" noChangeShapeType="1"/>
          </p:cNvSpPr>
          <p:nvPr/>
        </p:nvSpPr>
        <p:spPr bwMode="auto">
          <a:xfrm flipV="1">
            <a:off x="3176680" y="1857117"/>
            <a:ext cx="18604" cy="8216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0" tIns="45715" rIns="91430" bIns="45715"/>
          <a:lstStyle/>
          <a:p>
            <a:endParaRPr lang="en-US"/>
          </a:p>
        </p:txBody>
      </p:sp>
      <p:sp>
        <p:nvSpPr>
          <p:cNvPr id="7177" name="Line 14"/>
          <p:cNvSpPr>
            <a:spLocks noChangeAspect="1" noChangeShapeType="1"/>
          </p:cNvSpPr>
          <p:nvPr/>
        </p:nvSpPr>
        <p:spPr bwMode="auto">
          <a:xfrm>
            <a:off x="3189084" y="1829214"/>
            <a:ext cx="7751" cy="3410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0" tIns="45715" rIns="91430" bIns="45715"/>
          <a:lstStyle/>
          <a:p>
            <a:endParaRPr lang="en-US"/>
          </a:p>
        </p:txBody>
      </p:sp>
      <p:sp>
        <p:nvSpPr>
          <p:cNvPr id="7178" name="Line 15"/>
          <p:cNvSpPr>
            <a:spLocks noChangeAspect="1" noChangeShapeType="1"/>
          </p:cNvSpPr>
          <p:nvPr/>
        </p:nvSpPr>
        <p:spPr bwMode="auto">
          <a:xfrm flipV="1">
            <a:off x="3215439" y="1920675"/>
            <a:ext cx="4652" cy="8060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0" tIns="45715" rIns="91430" bIns="45715"/>
          <a:lstStyle/>
          <a:p>
            <a:endParaRPr lang="en-US"/>
          </a:p>
        </p:txBody>
      </p:sp>
      <p:sp>
        <p:nvSpPr>
          <p:cNvPr id="7179" name="Line 16"/>
          <p:cNvSpPr>
            <a:spLocks noChangeAspect="1" noChangeShapeType="1"/>
          </p:cNvSpPr>
          <p:nvPr/>
        </p:nvSpPr>
        <p:spPr bwMode="auto">
          <a:xfrm>
            <a:off x="3206136" y="1867969"/>
            <a:ext cx="13954" cy="5735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0" tIns="45715" rIns="91430" bIns="45715"/>
          <a:lstStyle/>
          <a:p>
            <a:endParaRPr lang="en-US"/>
          </a:p>
        </p:txBody>
      </p:sp>
      <p:sp>
        <p:nvSpPr>
          <p:cNvPr id="7180" name="Line 17"/>
          <p:cNvSpPr>
            <a:spLocks noChangeAspect="1" noChangeShapeType="1"/>
          </p:cNvSpPr>
          <p:nvPr/>
        </p:nvSpPr>
        <p:spPr bwMode="auto">
          <a:xfrm flipV="1">
            <a:off x="3203036" y="1818362"/>
            <a:ext cx="4652" cy="4960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0" tIns="45715" rIns="91430" bIns="45715"/>
          <a:lstStyle/>
          <a:p>
            <a:endParaRPr lang="en-US"/>
          </a:p>
        </p:txBody>
      </p:sp>
      <p:sp>
        <p:nvSpPr>
          <p:cNvPr id="7181" name="Line 18"/>
          <p:cNvSpPr>
            <a:spLocks noChangeAspect="1" noChangeShapeType="1"/>
          </p:cNvSpPr>
          <p:nvPr/>
        </p:nvSpPr>
        <p:spPr bwMode="auto">
          <a:xfrm flipV="1">
            <a:off x="3199935" y="1818362"/>
            <a:ext cx="3101" cy="1085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0" tIns="45715" rIns="91430" bIns="45715"/>
          <a:lstStyle/>
          <a:p>
            <a:endParaRPr lang="en-US"/>
          </a:p>
        </p:txBody>
      </p:sp>
      <p:sp>
        <p:nvSpPr>
          <p:cNvPr id="7182" name="Line 19"/>
          <p:cNvSpPr>
            <a:spLocks noChangeAspect="1" noChangeShapeType="1"/>
          </p:cNvSpPr>
          <p:nvPr/>
        </p:nvSpPr>
        <p:spPr bwMode="auto">
          <a:xfrm>
            <a:off x="3203036" y="1829213"/>
            <a:ext cx="3101" cy="2480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0" tIns="45715" rIns="91430" bIns="45715"/>
          <a:lstStyle/>
          <a:p>
            <a:endParaRPr lang="en-US"/>
          </a:p>
        </p:txBody>
      </p:sp>
      <p:sp>
        <p:nvSpPr>
          <p:cNvPr id="7183" name="Line 20"/>
          <p:cNvSpPr>
            <a:spLocks noChangeAspect="1" noChangeShapeType="1"/>
          </p:cNvSpPr>
          <p:nvPr/>
        </p:nvSpPr>
        <p:spPr bwMode="auto">
          <a:xfrm flipV="1">
            <a:off x="3206137" y="1854016"/>
            <a:ext cx="6201" cy="8836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0" tIns="45715" rIns="91430" bIns="45715"/>
          <a:lstStyle/>
          <a:p>
            <a:endParaRPr lang="en-US"/>
          </a:p>
        </p:txBody>
      </p:sp>
      <p:sp>
        <p:nvSpPr>
          <p:cNvPr id="7184" name="Line 21"/>
          <p:cNvSpPr>
            <a:spLocks noChangeAspect="1" noChangeShapeType="1"/>
          </p:cNvSpPr>
          <p:nvPr/>
        </p:nvSpPr>
        <p:spPr bwMode="auto">
          <a:xfrm>
            <a:off x="3212338" y="1942377"/>
            <a:ext cx="10853" cy="2480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0" tIns="45715" rIns="91430" bIns="45715"/>
          <a:lstStyle/>
          <a:p>
            <a:endParaRPr lang="en-US"/>
          </a:p>
        </p:txBody>
      </p:sp>
      <p:sp>
        <p:nvSpPr>
          <p:cNvPr id="7185" name="Line 22"/>
          <p:cNvSpPr>
            <a:spLocks noChangeAspect="1" noChangeShapeType="1"/>
          </p:cNvSpPr>
          <p:nvPr/>
        </p:nvSpPr>
        <p:spPr bwMode="auto">
          <a:xfrm flipV="1">
            <a:off x="3167378" y="1737754"/>
            <a:ext cx="21705" cy="2619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0" tIns="45715" rIns="91430" bIns="45715"/>
          <a:lstStyle/>
          <a:p>
            <a:endParaRPr lang="en-US"/>
          </a:p>
        </p:txBody>
      </p:sp>
      <p:sp>
        <p:nvSpPr>
          <p:cNvPr id="7186" name="Line 23"/>
          <p:cNvSpPr>
            <a:spLocks noChangeAspect="1" noChangeShapeType="1"/>
          </p:cNvSpPr>
          <p:nvPr/>
        </p:nvSpPr>
        <p:spPr bwMode="auto">
          <a:xfrm>
            <a:off x="3195285" y="1747054"/>
            <a:ext cx="7751" cy="24027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0" tIns="45715" rIns="91430" bIns="45715"/>
          <a:lstStyle/>
          <a:p>
            <a:endParaRPr lang="en-US"/>
          </a:p>
        </p:txBody>
      </p:sp>
      <p:sp>
        <p:nvSpPr>
          <p:cNvPr id="7187" name="Line 24"/>
          <p:cNvSpPr>
            <a:spLocks noChangeAspect="1" noChangeShapeType="1"/>
          </p:cNvSpPr>
          <p:nvPr/>
        </p:nvSpPr>
        <p:spPr bwMode="auto">
          <a:xfrm flipV="1">
            <a:off x="3212338" y="1967181"/>
            <a:ext cx="10853" cy="2790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0" tIns="45715" rIns="91430" bIns="45715"/>
          <a:lstStyle/>
          <a:p>
            <a:endParaRPr lang="en-US"/>
          </a:p>
        </p:txBody>
      </p:sp>
      <p:sp>
        <p:nvSpPr>
          <p:cNvPr id="7188" name="Line 25"/>
          <p:cNvSpPr>
            <a:spLocks noChangeAspect="1" noChangeShapeType="1"/>
          </p:cNvSpPr>
          <p:nvPr/>
        </p:nvSpPr>
        <p:spPr bwMode="auto">
          <a:xfrm>
            <a:off x="3195285" y="1747055"/>
            <a:ext cx="27906" cy="22012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0" tIns="45715" rIns="91430" bIns="45715"/>
          <a:lstStyle/>
          <a:p>
            <a:endParaRPr lang="en-US"/>
          </a:p>
        </p:txBody>
      </p:sp>
      <p:sp>
        <p:nvSpPr>
          <p:cNvPr id="7189" name="Line 26"/>
          <p:cNvSpPr>
            <a:spLocks noChangeAspect="1" noChangeShapeType="1"/>
          </p:cNvSpPr>
          <p:nvPr/>
        </p:nvSpPr>
        <p:spPr bwMode="auto">
          <a:xfrm>
            <a:off x="3167378" y="1991983"/>
            <a:ext cx="3565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0" tIns="45715" rIns="91430" bIns="45715"/>
          <a:lstStyle/>
          <a:p>
            <a:endParaRPr lang="en-US"/>
          </a:p>
        </p:txBody>
      </p:sp>
      <p:sp>
        <p:nvSpPr>
          <p:cNvPr id="7190" name="Line 27"/>
          <p:cNvSpPr>
            <a:spLocks noChangeAspect="1" noChangeShapeType="1"/>
          </p:cNvSpPr>
          <p:nvPr/>
        </p:nvSpPr>
        <p:spPr bwMode="auto">
          <a:xfrm flipV="1">
            <a:off x="3189083" y="1709850"/>
            <a:ext cx="3101" cy="3875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0" tIns="45715" rIns="91430" bIns="45715"/>
          <a:lstStyle/>
          <a:p>
            <a:endParaRPr lang="en-US"/>
          </a:p>
        </p:txBody>
      </p:sp>
      <p:grpSp>
        <p:nvGrpSpPr>
          <p:cNvPr id="7191" name="Group 28"/>
          <p:cNvGrpSpPr>
            <a:grpSpLocks noChangeAspect="1"/>
          </p:cNvGrpSpPr>
          <p:nvPr/>
        </p:nvGrpSpPr>
        <p:grpSpPr bwMode="auto">
          <a:xfrm>
            <a:off x="3012342" y="2844582"/>
            <a:ext cx="283715" cy="285233"/>
            <a:chOff x="1585" y="1720"/>
            <a:chExt cx="170" cy="200"/>
          </a:xfrm>
        </p:grpSpPr>
        <p:sp>
          <p:nvSpPr>
            <p:cNvPr id="7917" name="Line 29"/>
            <p:cNvSpPr>
              <a:spLocks noChangeAspect="1" noChangeShapeType="1"/>
            </p:cNvSpPr>
            <p:nvPr/>
          </p:nvSpPr>
          <p:spPr bwMode="auto">
            <a:xfrm>
              <a:off x="1585" y="1720"/>
              <a:ext cx="136" cy="16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918" name="Freeform 30"/>
            <p:cNvSpPr>
              <a:spLocks noChangeAspect="1"/>
            </p:cNvSpPr>
            <p:nvPr/>
          </p:nvSpPr>
          <p:spPr bwMode="auto">
            <a:xfrm>
              <a:off x="1698" y="1855"/>
              <a:ext cx="57" cy="65"/>
            </a:xfrm>
            <a:custGeom>
              <a:avLst/>
              <a:gdLst>
                <a:gd name="T0" fmla="*/ 0 w 57"/>
                <a:gd name="T1" fmla="*/ 42 h 65"/>
                <a:gd name="T2" fmla="*/ 57 w 57"/>
                <a:gd name="T3" fmla="*/ 65 h 65"/>
                <a:gd name="T4" fmla="*/ 38 w 57"/>
                <a:gd name="T5" fmla="*/ 0 h 65"/>
                <a:gd name="T6" fmla="*/ 0 w 57"/>
                <a:gd name="T7" fmla="*/ 42 h 65"/>
                <a:gd name="T8" fmla="*/ 0 60000 65536"/>
                <a:gd name="T9" fmla="*/ 0 60000 65536"/>
                <a:gd name="T10" fmla="*/ 0 60000 65536"/>
                <a:gd name="T11" fmla="*/ 0 60000 65536"/>
                <a:gd name="T12" fmla="*/ 0 w 57"/>
                <a:gd name="T13" fmla="*/ 0 h 65"/>
                <a:gd name="T14" fmla="*/ 57 w 57"/>
                <a:gd name="T15" fmla="*/ 65 h 65"/>
              </a:gdLst>
              <a:ahLst/>
              <a:cxnLst>
                <a:cxn ang="T8">
                  <a:pos x="T0" y="T1"/>
                </a:cxn>
                <a:cxn ang="T9">
                  <a:pos x="T2" y="T3"/>
                </a:cxn>
                <a:cxn ang="T10">
                  <a:pos x="T4" y="T5"/>
                </a:cxn>
                <a:cxn ang="T11">
                  <a:pos x="T6" y="T7"/>
                </a:cxn>
              </a:cxnLst>
              <a:rect l="T12" t="T13" r="T14" b="T15"/>
              <a:pathLst>
                <a:path w="57" h="65">
                  <a:moveTo>
                    <a:pt x="0" y="42"/>
                  </a:moveTo>
                  <a:lnTo>
                    <a:pt x="57" y="65"/>
                  </a:lnTo>
                  <a:lnTo>
                    <a:pt x="38" y="0"/>
                  </a:lnTo>
                  <a:lnTo>
                    <a:pt x="0" y="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7192" name="Rectangle 31"/>
          <p:cNvSpPr>
            <a:spLocks noChangeAspect="1" noChangeArrowheads="1"/>
          </p:cNvSpPr>
          <p:nvPr/>
        </p:nvSpPr>
        <p:spPr bwMode="auto">
          <a:xfrm>
            <a:off x="3184432" y="1494374"/>
            <a:ext cx="1020134" cy="3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lstStyle>
            <a:lvl1pPr eaLnBrk="0" hangingPunct="0">
              <a:lnSpc>
                <a:spcPct val="90000"/>
              </a:lnSpc>
              <a:defRPr sz="2000">
                <a:solidFill>
                  <a:schemeClr val="tx1"/>
                </a:solidFill>
                <a:latin typeface="Arial" charset="0"/>
              </a:defRPr>
            </a:lvl1pPr>
            <a:lvl2pPr marL="742950" indent="-285750" eaLnBrk="0" hangingPunct="0">
              <a:lnSpc>
                <a:spcPct val="90000"/>
              </a:lnSpc>
              <a:defRPr sz="2000">
                <a:solidFill>
                  <a:schemeClr val="tx1"/>
                </a:solidFill>
                <a:latin typeface="Arial" charset="0"/>
              </a:defRPr>
            </a:lvl2pPr>
            <a:lvl3pPr marL="1143000" indent="-228600" eaLnBrk="0" hangingPunct="0">
              <a:lnSpc>
                <a:spcPct val="90000"/>
              </a:lnSpc>
              <a:defRPr sz="2000">
                <a:solidFill>
                  <a:schemeClr val="tx1"/>
                </a:solidFill>
                <a:latin typeface="Arial" charset="0"/>
              </a:defRPr>
            </a:lvl3pPr>
            <a:lvl4pPr marL="1600200" indent="-228600" eaLnBrk="0" hangingPunct="0">
              <a:lnSpc>
                <a:spcPct val="90000"/>
              </a:lnSpc>
              <a:defRPr sz="2000">
                <a:solidFill>
                  <a:schemeClr val="tx1"/>
                </a:solidFill>
                <a:latin typeface="Arial" charset="0"/>
              </a:defRPr>
            </a:lvl4pPr>
            <a:lvl5pPr marL="2057400" indent="-228600" eaLnBrk="0" hangingPunct="0">
              <a:lnSpc>
                <a:spcPct val="90000"/>
              </a:lnSpc>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lnSpc>
                <a:spcPct val="80000"/>
              </a:lnSpc>
              <a:spcBef>
                <a:spcPct val="20000"/>
              </a:spcBef>
            </a:pPr>
            <a:endParaRPr lang="en-US" altLang="en-US"/>
          </a:p>
        </p:txBody>
      </p:sp>
      <p:sp>
        <p:nvSpPr>
          <p:cNvPr id="30" name="Rectangle 32"/>
          <p:cNvSpPr>
            <a:spLocks noChangeAspect="1" noChangeArrowheads="1"/>
          </p:cNvSpPr>
          <p:nvPr/>
        </p:nvSpPr>
        <p:spPr bwMode="auto">
          <a:xfrm>
            <a:off x="3393612" y="1424617"/>
            <a:ext cx="479298" cy="13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80000"/>
              </a:lnSpc>
              <a:spcBef>
                <a:spcPct val="20000"/>
              </a:spcBef>
              <a:defRPr/>
            </a:pPr>
            <a:r>
              <a:rPr lang="en-US" sz="1100" dirty="0">
                <a:solidFill>
                  <a:srgbClr val="000000"/>
                </a:solidFill>
                <a:latin typeface="+mj-lt"/>
              </a:rPr>
              <a:t>Beacon</a:t>
            </a:r>
            <a:endParaRPr lang="en-US" sz="1100" dirty="0">
              <a:latin typeface="+mj-lt"/>
            </a:endParaRPr>
          </a:p>
        </p:txBody>
      </p:sp>
      <p:grpSp>
        <p:nvGrpSpPr>
          <p:cNvPr id="7194" name="Group 33"/>
          <p:cNvGrpSpPr>
            <a:grpSpLocks noChangeAspect="1"/>
          </p:cNvGrpSpPr>
          <p:nvPr/>
        </p:nvGrpSpPr>
        <p:grpSpPr bwMode="auto">
          <a:xfrm>
            <a:off x="3492953" y="2751572"/>
            <a:ext cx="612390" cy="669678"/>
            <a:chOff x="1874" y="1654"/>
            <a:chExt cx="368" cy="472"/>
          </a:xfrm>
        </p:grpSpPr>
        <p:sp>
          <p:nvSpPr>
            <p:cNvPr id="7915" name="Line 34"/>
            <p:cNvSpPr>
              <a:spLocks noChangeAspect="1" noChangeShapeType="1"/>
            </p:cNvSpPr>
            <p:nvPr/>
          </p:nvSpPr>
          <p:spPr bwMode="auto">
            <a:xfrm flipH="1">
              <a:off x="1906" y="1654"/>
              <a:ext cx="336" cy="43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916" name="Freeform 35"/>
            <p:cNvSpPr>
              <a:spLocks noChangeAspect="1"/>
            </p:cNvSpPr>
            <p:nvPr/>
          </p:nvSpPr>
          <p:spPr bwMode="auto">
            <a:xfrm>
              <a:off x="1874" y="2060"/>
              <a:ext cx="55" cy="66"/>
            </a:xfrm>
            <a:custGeom>
              <a:avLst/>
              <a:gdLst>
                <a:gd name="T0" fmla="*/ 15 w 55"/>
                <a:gd name="T1" fmla="*/ 0 h 66"/>
                <a:gd name="T2" fmla="*/ 0 w 55"/>
                <a:gd name="T3" fmla="*/ 66 h 66"/>
                <a:gd name="T4" fmla="*/ 55 w 55"/>
                <a:gd name="T5" fmla="*/ 40 h 66"/>
                <a:gd name="T6" fmla="*/ 15 w 55"/>
                <a:gd name="T7" fmla="*/ 0 h 66"/>
                <a:gd name="T8" fmla="*/ 0 60000 65536"/>
                <a:gd name="T9" fmla="*/ 0 60000 65536"/>
                <a:gd name="T10" fmla="*/ 0 60000 65536"/>
                <a:gd name="T11" fmla="*/ 0 60000 65536"/>
                <a:gd name="T12" fmla="*/ 0 w 55"/>
                <a:gd name="T13" fmla="*/ 0 h 66"/>
                <a:gd name="T14" fmla="*/ 55 w 55"/>
                <a:gd name="T15" fmla="*/ 66 h 66"/>
              </a:gdLst>
              <a:ahLst/>
              <a:cxnLst>
                <a:cxn ang="T8">
                  <a:pos x="T0" y="T1"/>
                </a:cxn>
                <a:cxn ang="T9">
                  <a:pos x="T2" y="T3"/>
                </a:cxn>
                <a:cxn ang="T10">
                  <a:pos x="T4" y="T5"/>
                </a:cxn>
                <a:cxn ang="T11">
                  <a:pos x="T6" y="T7"/>
                </a:cxn>
              </a:cxnLst>
              <a:rect l="T12" t="T13" r="T14" b="T15"/>
              <a:pathLst>
                <a:path w="55" h="66">
                  <a:moveTo>
                    <a:pt x="15" y="0"/>
                  </a:moveTo>
                  <a:lnTo>
                    <a:pt x="0" y="66"/>
                  </a:lnTo>
                  <a:lnTo>
                    <a:pt x="55" y="40"/>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7195" name="Group 1286"/>
          <p:cNvGrpSpPr>
            <a:grpSpLocks noChangeAspect="1"/>
          </p:cNvGrpSpPr>
          <p:nvPr/>
        </p:nvGrpSpPr>
        <p:grpSpPr bwMode="auto">
          <a:xfrm>
            <a:off x="3339467" y="2160952"/>
            <a:ext cx="541075" cy="942510"/>
            <a:chOff x="1781" y="1240"/>
            <a:chExt cx="326" cy="662"/>
          </a:xfrm>
        </p:grpSpPr>
        <p:grpSp>
          <p:nvGrpSpPr>
            <p:cNvPr id="7898" name="Group 37"/>
            <p:cNvGrpSpPr>
              <a:grpSpLocks noChangeAspect="1"/>
            </p:cNvGrpSpPr>
            <p:nvPr/>
          </p:nvGrpSpPr>
          <p:grpSpPr bwMode="auto">
            <a:xfrm>
              <a:off x="1781" y="1240"/>
              <a:ext cx="326" cy="662"/>
              <a:chOff x="1781" y="1240"/>
              <a:chExt cx="326" cy="662"/>
            </a:xfrm>
          </p:grpSpPr>
          <p:sp>
            <p:nvSpPr>
              <p:cNvPr id="7909" name="Freeform 38"/>
              <p:cNvSpPr>
                <a:spLocks noChangeAspect="1"/>
              </p:cNvSpPr>
              <p:nvPr/>
            </p:nvSpPr>
            <p:spPr bwMode="auto">
              <a:xfrm>
                <a:off x="1781" y="1382"/>
                <a:ext cx="326" cy="90"/>
              </a:xfrm>
              <a:custGeom>
                <a:avLst/>
                <a:gdLst>
                  <a:gd name="T0" fmla="*/ 242 w 326"/>
                  <a:gd name="T1" fmla="*/ 90 h 90"/>
                  <a:gd name="T2" fmla="*/ 326 w 326"/>
                  <a:gd name="T3" fmla="*/ 42 h 90"/>
                  <a:gd name="T4" fmla="*/ 91 w 326"/>
                  <a:gd name="T5" fmla="*/ 0 h 90"/>
                  <a:gd name="T6" fmla="*/ 0 w 326"/>
                  <a:gd name="T7" fmla="*/ 51 h 90"/>
                  <a:gd name="T8" fmla="*/ 242 w 326"/>
                  <a:gd name="T9" fmla="*/ 90 h 90"/>
                  <a:gd name="T10" fmla="*/ 0 60000 65536"/>
                  <a:gd name="T11" fmla="*/ 0 60000 65536"/>
                  <a:gd name="T12" fmla="*/ 0 60000 65536"/>
                  <a:gd name="T13" fmla="*/ 0 60000 65536"/>
                  <a:gd name="T14" fmla="*/ 0 60000 65536"/>
                  <a:gd name="T15" fmla="*/ 0 w 326"/>
                  <a:gd name="T16" fmla="*/ 0 h 90"/>
                  <a:gd name="T17" fmla="*/ 326 w 326"/>
                  <a:gd name="T18" fmla="*/ 90 h 90"/>
                </a:gdLst>
                <a:ahLst/>
                <a:cxnLst>
                  <a:cxn ang="T10">
                    <a:pos x="T0" y="T1"/>
                  </a:cxn>
                  <a:cxn ang="T11">
                    <a:pos x="T2" y="T3"/>
                  </a:cxn>
                  <a:cxn ang="T12">
                    <a:pos x="T4" y="T5"/>
                  </a:cxn>
                  <a:cxn ang="T13">
                    <a:pos x="T6" y="T7"/>
                  </a:cxn>
                  <a:cxn ang="T14">
                    <a:pos x="T8" y="T9"/>
                  </a:cxn>
                </a:cxnLst>
                <a:rect l="T15" t="T16" r="T17" b="T18"/>
                <a:pathLst>
                  <a:path w="326" h="90">
                    <a:moveTo>
                      <a:pt x="242" y="90"/>
                    </a:moveTo>
                    <a:lnTo>
                      <a:pt x="326" y="42"/>
                    </a:lnTo>
                    <a:lnTo>
                      <a:pt x="91" y="0"/>
                    </a:lnTo>
                    <a:lnTo>
                      <a:pt x="0" y="51"/>
                    </a:lnTo>
                    <a:lnTo>
                      <a:pt x="242" y="90"/>
                    </a:lnTo>
                    <a:close/>
                  </a:path>
                </a:pathLst>
              </a:custGeom>
              <a:solidFill>
                <a:srgbClr val="5FB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910" name="Freeform 39"/>
              <p:cNvSpPr>
                <a:spLocks noChangeAspect="1"/>
              </p:cNvSpPr>
              <p:nvPr/>
            </p:nvSpPr>
            <p:spPr bwMode="auto">
              <a:xfrm>
                <a:off x="1798" y="1240"/>
                <a:ext cx="271" cy="42"/>
              </a:xfrm>
              <a:custGeom>
                <a:avLst/>
                <a:gdLst>
                  <a:gd name="T0" fmla="*/ 0 w 271"/>
                  <a:gd name="T1" fmla="*/ 21 h 42"/>
                  <a:gd name="T2" fmla="*/ 212 w 271"/>
                  <a:gd name="T3" fmla="*/ 42 h 42"/>
                  <a:gd name="T4" fmla="*/ 271 w 271"/>
                  <a:gd name="T5" fmla="*/ 23 h 42"/>
                  <a:gd name="T6" fmla="*/ 64 w 271"/>
                  <a:gd name="T7" fmla="*/ 0 h 42"/>
                  <a:gd name="T8" fmla="*/ 0 w 271"/>
                  <a:gd name="T9" fmla="*/ 21 h 42"/>
                  <a:gd name="T10" fmla="*/ 0 60000 65536"/>
                  <a:gd name="T11" fmla="*/ 0 60000 65536"/>
                  <a:gd name="T12" fmla="*/ 0 60000 65536"/>
                  <a:gd name="T13" fmla="*/ 0 60000 65536"/>
                  <a:gd name="T14" fmla="*/ 0 60000 65536"/>
                  <a:gd name="T15" fmla="*/ 0 w 271"/>
                  <a:gd name="T16" fmla="*/ 0 h 42"/>
                  <a:gd name="T17" fmla="*/ 271 w 271"/>
                  <a:gd name="T18" fmla="*/ 42 h 42"/>
                </a:gdLst>
                <a:ahLst/>
                <a:cxnLst>
                  <a:cxn ang="T10">
                    <a:pos x="T0" y="T1"/>
                  </a:cxn>
                  <a:cxn ang="T11">
                    <a:pos x="T2" y="T3"/>
                  </a:cxn>
                  <a:cxn ang="T12">
                    <a:pos x="T4" y="T5"/>
                  </a:cxn>
                  <a:cxn ang="T13">
                    <a:pos x="T6" y="T7"/>
                  </a:cxn>
                  <a:cxn ang="T14">
                    <a:pos x="T8" y="T9"/>
                  </a:cxn>
                </a:cxnLst>
                <a:rect l="T15" t="T16" r="T17" b="T18"/>
                <a:pathLst>
                  <a:path w="271" h="42">
                    <a:moveTo>
                      <a:pt x="0" y="21"/>
                    </a:moveTo>
                    <a:lnTo>
                      <a:pt x="212" y="42"/>
                    </a:lnTo>
                    <a:lnTo>
                      <a:pt x="271" y="23"/>
                    </a:lnTo>
                    <a:lnTo>
                      <a:pt x="64" y="0"/>
                    </a:lnTo>
                    <a:lnTo>
                      <a:pt x="0" y="21"/>
                    </a:lnTo>
                    <a:close/>
                  </a:path>
                </a:pathLst>
              </a:custGeom>
              <a:solidFill>
                <a:srgbClr val="5FB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911" name="Freeform 40"/>
              <p:cNvSpPr>
                <a:spLocks noChangeAspect="1"/>
              </p:cNvSpPr>
              <p:nvPr/>
            </p:nvSpPr>
            <p:spPr bwMode="auto">
              <a:xfrm>
                <a:off x="2013" y="1266"/>
                <a:ext cx="56" cy="189"/>
              </a:xfrm>
              <a:custGeom>
                <a:avLst/>
                <a:gdLst>
                  <a:gd name="T0" fmla="*/ 0 w 56"/>
                  <a:gd name="T1" fmla="*/ 19 h 189"/>
                  <a:gd name="T2" fmla="*/ 56 w 56"/>
                  <a:gd name="T3" fmla="*/ 0 h 189"/>
                  <a:gd name="T4" fmla="*/ 56 w 56"/>
                  <a:gd name="T5" fmla="*/ 158 h 189"/>
                  <a:gd name="T6" fmla="*/ 0 w 56"/>
                  <a:gd name="T7" fmla="*/ 189 h 189"/>
                  <a:gd name="T8" fmla="*/ 0 w 56"/>
                  <a:gd name="T9" fmla="*/ 19 h 189"/>
                  <a:gd name="T10" fmla="*/ 0 60000 65536"/>
                  <a:gd name="T11" fmla="*/ 0 60000 65536"/>
                  <a:gd name="T12" fmla="*/ 0 60000 65536"/>
                  <a:gd name="T13" fmla="*/ 0 60000 65536"/>
                  <a:gd name="T14" fmla="*/ 0 60000 65536"/>
                  <a:gd name="T15" fmla="*/ 0 w 56"/>
                  <a:gd name="T16" fmla="*/ 0 h 189"/>
                  <a:gd name="T17" fmla="*/ 56 w 56"/>
                  <a:gd name="T18" fmla="*/ 189 h 189"/>
                </a:gdLst>
                <a:ahLst/>
                <a:cxnLst>
                  <a:cxn ang="T10">
                    <a:pos x="T0" y="T1"/>
                  </a:cxn>
                  <a:cxn ang="T11">
                    <a:pos x="T2" y="T3"/>
                  </a:cxn>
                  <a:cxn ang="T12">
                    <a:pos x="T4" y="T5"/>
                  </a:cxn>
                  <a:cxn ang="T13">
                    <a:pos x="T6" y="T7"/>
                  </a:cxn>
                  <a:cxn ang="T14">
                    <a:pos x="T8" y="T9"/>
                  </a:cxn>
                </a:cxnLst>
                <a:rect l="T15" t="T16" r="T17" b="T18"/>
                <a:pathLst>
                  <a:path w="56" h="189">
                    <a:moveTo>
                      <a:pt x="0" y="19"/>
                    </a:moveTo>
                    <a:lnTo>
                      <a:pt x="56" y="0"/>
                    </a:lnTo>
                    <a:lnTo>
                      <a:pt x="56" y="158"/>
                    </a:lnTo>
                    <a:lnTo>
                      <a:pt x="0" y="189"/>
                    </a:lnTo>
                    <a:lnTo>
                      <a:pt x="0" y="19"/>
                    </a:lnTo>
                    <a:close/>
                  </a:path>
                </a:pathLst>
              </a:custGeom>
              <a:solidFill>
                <a:srgbClr val="00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912" name="Freeform 41"/>
              <p:cNvSpPr>
                <a:spLocks noChangeAspect="1"/>
              </p:cNvSpPr>
              <p:nvPr/>
            </p:nvSpPr>
            <p:spPr bwMode="auto">
              <a:xfrm>
                <a:off x="1796" y="1264"/>
                <a:ext cx="212" cy="189"/>
              </a:xfrm>
              <a:custGeom>
                <a:avLst/>
                <a:gdLst>
                  <a:gd name="T0" fmla="*/ 2 w 212"/>
                  <a:gd name="T1" fmla="*/ 0 h 189"/>
                  <a:gd name="T2" fmla="*/ 212 w 212"/>
                  <a:gd name="T3" fmla="*/ 23 h 189"/>
                  <a:gd name="T4" fmla="*/ 212 w 212"/>
                  <a:gd name="T5" fmla="*/ 189 h 189"/>
                  <a:gd name="T6" fmla="*/ 0 w 212"/>
                  <a:gd name="T7" fmla="*/ 151 h 189"/>
                  <a:gd name="T8" fmla="*/ 2 w 212"/>
                  <a:gd name="T9" fmla="*/ 0 h 189"/>
                  <a:gd name="T10" fmla="*/ 0 60000 65536"/>
                  <a:gd name="T11" fmla="*/ 0 60000 65536"/>
                  <a:gd name="T12" fmla="*/ 0 60000 65536"/>
                  <a:gd name="T13" fmla="*/ 0 60000 65536"/>
                  <a:gd name="T14" fmla="*/ 0 60000 65536"/>
                  <a:gd name="T15" fmla="*/ 0 w 212"/>
                  <a:gd name="T16" fmla="*/ 0 h 189"/>
                  <a:gd name="T17" fmla="*/ 212 w 212"/>
                  <a:gd name="T18" fmla="*/ 189 h 189"/>
                </a:gdLst>
                <a:ahLst/>
                <a:cxnLst>
                  <a:cxn ang="T10">
                    <a:pos x="T0" y="T1"/>
                  </a:cxn>
                  <a:cxn ang="T11">
                    <a:pos x="T2" y="T3"/>
                  </a:cxn>
                  <a:cxn ang="T12">
                    <a:pos x="T4" y="T5"/>
                  </a:cxn>
                  <a:cxn ang="T13">
                    <a:pos x="T6" y="T7"/>
                  </a:cxn>
                  <a:cxn ang="T14">
                    <a:pos x="T8" y="T9"/>
                  </a:cxn>
                </a:cxnLst>
                <a:rect l="T15" t="T16" r="T17" b="T18"/>
                <a:pathLst>
                  <a:path w="212" h="189">
                    <a:moveTo>
                      <a:pt x="2" y="0"/>
                    </a:moveTo>
                    <a:lnTo>
                      <a:pt x="212" y="23"/>
                    </a:lnTo>
                    <a:lnTo>
                      <a:pt x="212" y="189"/>
                    </a:lnTo>
                    <a:lnTo>
                      <a:pt x="0" y="151"/>
                    </a:lnTo>
                    <a:lnTo>
                      <a:pt x="2" y="0"/>
                    </a:lnTo>
                    <a:close/>
                  </a:path>
                </a:pathLst>
              </a:custGeom>
              <a:solidFill>
                <a:srgbClr val="7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913" name="Freeform 42"/>
              <p:cNvSpPr>
                <a:spLocks noChangeAspect="1"/>
              </p:cNvSpPr>
              <p:nvPr/>
            </p:nvSpPr>
            <p:spPr bwMode="auto">
              <a:xfrm>
                <a:off x="2026" y="1427"/>
                <a:ext cx="81" cy="475"/>
              </a:xfrm>
              <a:custGeom>
                <a:avLst/>
                <a:gdLst>
                  <a:gd name="T0" fmla="*/ 81 w 81"/>
                  <a:gd name="T1" fmla="*/ 0 h 475"/>
                  <a:gd name="T2" fmla="*/ 0 w 81"/>
                  <a:gd name="T3" fmla="*/ 51 h 475"/>
                  <a:gd name="T4" fmla="*/ 0 w 81"/>
                  <a:gd name="T5" fmla="*/ 475 h 475"/>
                  <a:gd name="T6" fmla="*/ 81 w 81"/>
                  <a:gd name="T7" fmla="*/ 415 h 475"/>
                  <a:gd name="T8" fmla="*/ 81 w 81"/>
                  <a:gd name="T9" fmla="*/ 0 h 475"/>
                  <a:gd name="T10" fmla="*/ 0 60000 65536"/>
                  <a:gd name="T11" fmla="*/ 0 60000 65536"/>
                  <a:gd name="T12" fmla="*/ 0 60000 65536"/>
                  <a:gd name="T13" fmla="*/ 0 60000 65536"/>
                  <a:gd name="T14" fmla="*/ 0 60000 65536"/>
                  <a:gd name="T15" fmla="*/ 0 w 81"/>
                  <a:gd name="T16" fmla="*/ 0 h 475"/>
                  <a:gd name="T17" fmla="*/ 81 w 81"/>
                  <a:gd name="T18" fmla="*/ 475 h 475"/>
                </a:gdLst>
                <a:ahLst/>
                <a:cxnLst>
                  <a:cxn ang="T10">
                    <a:pos x="T0" y="T1"/>
                  </a:cxn>
                  <a:cxn ang="T11">
                    <a:pos x="T2" y="T3"/>
                  </a:cxn>
                  <a:cxn ang="T12">
                    <a:pos x="T4" y="T5"/>
                  </a:cxn>
                  <a:cxn ang="T13">
                    <a:pos x="T6" y="T7"/>
                  </a:cxn>
                  <a:cxn ang="T14">
                    <a:pos x="T8" y="T9"/>
                  </a:cxn>
                </a:cxnLst>
                <a:rect l="T15" t="T16" r="T17" b="T18"/>
                <a:pathLst>
                  <a:path w="81" h="475">
                    <a:moveTo>
                      <a:pt x="81" y="0"/>
                    </a:moveTo>
                    <a:lnTo>
                      <a:pt x="0" y="51"/>
                    </a:lnTo>
                    <a:lnTo>
                      <a:pt x="0" y="475"/>
                    </a:lnTo>
                    <a:lnTo>
                      <a:pt x="81" y="415"/>
                    </a:lnTo>
                    <a:lnTo>
                      <a:pt x="81" y="0"/>
                    </a:lnTo>
                    <a:close/>
                  </a:path>
                </a:pathLst>
              </a:custGeom>
              <a:solidFill>
                <a:srgbClr val="00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914" name="Freeform 43"/>
              <p:cNvSpPr>
                <a:spLocks noChangeAspect="1"/>
              </p:cNvSpPr>
              <p:nvPr/>
            </p:nvSpPr>
            <p:spPr bwMode="auto">
              <a:xfrm>
                <a:off x="1781" y="1434"/>
                <a:ext cx="241" cy="468"/>
              </a:xfrm>
              <a:custGeom>
                <a:avLst/>
                <a:gdLst>
                  <a:gd name="T0" fmla="*/ 0 w 241"/>
                  <a:gd name="T1" fmla="*/ 0 h 468"/>
                  <a:gd name="T2" fmla="*/ 241 w 241"/>
                  <a:gd name="T3" fmla="*/ 44 h 468"/>
                  <a:gd name="T4" fmla="*/ 241 w 241"/>
                  <a:gd name="T5" fmla="*/ 468 h 468"/>
                  <a:gd name="T6" fmla="*/ 0 w 241"/>
                  <a:gd name="T7" fmla="*/ 411 h 468"/>
                  <a:gd name="T8" fmla="*/ 0 w 241"/>
                  <a:gd name="T9" fmla="*/ 0 h 468"/>
                  <a:gd name="T10" fmla="*/ 0 60000 65536"/>
                  <a:gd name="T11" fmla="*/ 0 60000 65536"/>
                  <a:gd name="T12" fmla="*/ 0 60000 65536"/>
                  <a:gd name="T13" fmla="*/ 0 60000 65536"/>
                  <a:gd name="T14" fmla="*/ 0 60000 65536"/>
                  <a:gd name="T15" fmla="*/ 0 w 241"/>
                  <a:gd name="T16" fmla="*/ 0 h 468"/>
                  <a:gd name="T17" fmla="*/ 241 w 241"/>
                  <a:gd name="T18" fmla="*/ 468 h 468"/>
                </a:gdLst>
                <a:ahLst/>
                <a:cxnLst>
                  <a:cxn ang="T10">
                    <a:pos x="T0" y="T1"/>
                  </a:cxn>
                  <a:cxn ang="T11">
                    <a:pos x="T2" y="T3"/>
                  </a:cxn>
                  <a:cxn ang="T12">
                    <a:pos x="T4" y="T5"/>
                  </a:cxn>
                  <a:cxn ang="T13">
                    <a:pos x="T6" y="T7"/>
                  </a:cxn>
                  <a:cxn ang="T14">
                    <a:pos x="T8" y="T9"/>
                  </a:cxn>
                </a:cxnLst>
                <a:rect l="T15" t="T16" r="T17" b="T18"/>
                <a:pathLst>
                  <a:path w="241" h="468">
                    <a:moveTo>
                      <a:pt x="0" y="0"/>
                    </a:moveTo>
                    <a:lnTo>
                      <a:pt x="241" y="44"/>
                    </a:lnTo>
                    <a:lnTo>
                      <a:pt x="241" y="468"/>
                    </a:lnTo>
                    <a:lnTo>
                      <a:pt x="0" y="411"/>
                    </a:lnTo>
                    <a:lnTo>
                      <a:pt x="0" y="0"/>
                    </a:lnTo>
                    <a:close/>
                  </a:path>
                </a:pathLst>
              </a:custGeom>
              <a:solidFill>
                <a:srgbClr val="7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7899" name="Group 44"/>
            <p:cNvGrpSpPr>
              <a:grpSpLocks noChangeAspect="1"/>
            </p:cNvGrpSpPr>
            <p:nvPr/>
          </p:nvGrpSpPr>
          <p:grpSpPr bwMode="auto">
            <a:xfrm>
              <a:off x="1807" y="1271"/>
              <a:ext cx="204" cy="278"/>
              <a:chOff x="1807" y="1271"/>
              <a:chExt cx="204" cy="278"/>
            </a:xfrm>
          </p:grpSpPr>
          <p:sp>
            <p:nvSpPr>
              <p:cNvPr id="7900" name="Freeform 45"/>
              <p:cNvSpPr>
                <a:spLocks noChangeAspect="1"/>
              </p:cNvSpPr>
              <p:nvPr/>
            </p:nvSpPr>
            <p:spPr bwMode="auto">
              <a:xfrm>
                <a:off x="1807" y="1271"/>
                <a:ext cx="27" cy="13"/>
              </a:xfrm>
              <a:custGeom>
                <a:avLst/>
                <a:gdLst>
                  <a:gd name="T0" fmla="*/ 0 w 27"/>
                  <a:gd name="T1" fmla="*/ 0 h 13"/>
                  <a:gd name="T2" fmla="*/ 27 w 27"/>
                  <a:gd name="T3" fmla="*/ 4 h 13"/>
                  <a:gd name="T4" fmla="*/ 27 w 27"/>
                  <a:gd name="T5" fmla="*/ 13 h 13"/>
                  <a:gd name="T6" fmla="*/ 0 w 27"/>
                  <a:gd name="T7" fmla="*/ 9 h 13"/>
                  <a:gd name="T8" fmla="*/ 0 w 27"/>
                  <a:gd name="T9" fmla="*/ 0 h 13"/>
                  <a:gd name="T10" fmla="*/ 0 60000 65536"/>
                  <a:gd name="T11" fmla="*/ 0 60000 65536"/>
                  <a:gd name="T12" fmla="*/ 0 60000 65536"/>
                  <a:gd name="T13" fmla="*/ 0 60000 65536"/>
                  <a:gd name="T14" fmla="*/ 0 60000 65536"/>
                  <a:gd name="T15" fmla="*/ 0 w 27"/>
                  <a:gd name="T16" fmla="*/ 0 h 13"/>
                  <a:gd name="T17" fmla="*/ 27 w 27"/>
                  <a:gd name="T18" fmla="*/ 13 h 13"/>
                </a:gdLst>
                <a:ahLst/>
                <a:cxnLst>
                  <a:cxn ang="T10">
                    <a:pos x="T0" y="T1"/>
                  </a:cxn>
                  <a:cxn ang="T11">
                    <a:pos x="T2" y="T3"/>
                  </a:cxn>
                  <a:cxn ang="T12">
                    <a:pos x="T4" y="T5"/>
                  </a:cxn>
                  <a:cxn ang="T13">
                    <a:pos x="T6" y="T7"/>
                  </a:cxn>
                  <a:cxn ang="T14">
                    <a:pos x="T8" y="T9"/>
                  </a:cxn>
                </a:cxnLst>
                <a:rect l="T15" t="T16" r="T17" b="T18"/>
                <a:pathLst>
                  <a:path w="27" h="13">
                    <a:moveTo>
                      <a:pt x="0" y="0"/>
                    </a:moveTo>
                    <a:lnTo>
                      <a:pt x="27" y="4"/>
                    </a:lnTo>
                    <a:lnTo>
                      <a:pt x="27" y="13"/>
                    </a:lnTo>
                    <a:lnTo>
                      <a:pt x="0" y="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901" name="Freeform 46"/>
              <p:cNvSpPr>
                <a:spLocks noChangeAspect="1"/>
              </p:cNvSpPr>
              <p:nvPr/>
            </p:nvSpPr>
            <p:spPr bwMode="auto">
              <a:xfrm>
                <a:off x="1848" y="1301"/>
                <a:ext cx="27" cy="10"/>
              </a:xfrm>
              <a:custGeom>
                <a:avLst/>
                <a:gdLst>
                  <a:gd name="T0" fmla="*/ 0 w 27"/>
                  <a:gd name="T1" fmla="*/ 0 h 10"/>
                  <a:gd name="T2" fmla="*/ 27 w 27"/>
                  <a:gd name="T3" fmla="*/ 2 h 10"/>
                  <a:gd name="T4" fmla="*/ 27 w 27"/>
                  <a:gd name="T5" fmla="*/ 10 h 10"/>
                  <a:gd name="T6" fmla="*/ 0 w 27"/>
                  <a:gd name="T7" fmla="*/ 9 h 10"/>
                  <a:gd name="T8" fmla="*/ 0 w 27"/>
                  <a:gd name="T9" fmla="*/ 0 h 10"/>
                  <a:gd name="T10" fmla="*/ 0 60000 65536"/>
                  <a:gd name="T11" fmla="*/ 0 60000 65536"/>
                  <a:gd name="T12" fmla="*/ 0 60000 65536"/>
                  <a:gd name="T13" fmla="*/ 0 60000 65536"/>
                  <a:gd name="T14" fmla="*/ 0 60000 65536"/>
                  <a:gd name="T15" fmla="*/ 0 w 27"/>
                  <a:gd name="T16" fmla="*/ 0 h 10"/>
                  <a:gd name="T17" fmla="*/ 27 w 27"/>
                  <a:gd name="T18" fmla="*/ 10 h 10"/>
                </a:gdLst>
                <a:ahLst/>
                <a:cxnLst>
                  <a:cxn ang="T10">
                    <a:pos x="T0" y="T1"/>
                  </a:cxn>
                  <a:cxn ang="T11">
                    <a:pos x="T2" y="T3"/>
                  </a:cxn>
                  <a:cxn ang="T12">
                    <a:pos x="T4" y="T5"/>
                  </a:cxn>
                  <a:cxn ang="T13">
                    <a:pos x="T6" y="T7"/>
                  </a:cxn>
                  <a:cxn ang="T14">
                    <a:pos x="T8" y="T9"/>
                  </a:cxn>
                </a:cxnLst>
                <a:rect l="T15" t="T16" r="T17" b="T18"/>
                <a:pathLst>
                  <a:path w="27" h="10">
                    <a:moveTo>
                      <a:pt x="0" y="0"/>
                    </a:moveTo>
                    <a:lnTo>
                      <a:pt x="27" y="2"/>
                    </a:lnTo>
                    <a:lnTo>
                      <a:pt x="27" y="10"/>
                    </a:lnTo>
                    <a:lnTo>
                      <a:pt x="0" y="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902" name="Freeform 47"/>
              <p:cNvSpPr>
                <a:spLocks noChangeAspect="1"/>
              </p:cNvSpPr>
              <p:nvPr/>
            </p:nvSpPr>
            <p:spPr bwMode="auto">
              <a:xfrm>
                <a:off x="1894" y="1282"/>
                <a:ext cx="27" cy="10"/>
              </a:xfrm>
              <a:custGeom>
                <a:avLst/>
                <a:gdLst>
                  <a:gd name="T0" fmla="*/ 0 w 27"/>
                  <a:gd name="T1" fmla="*/ 0 h 10"/>
                  <a:gd name="T2" fmla="*/ 27 w 27"/>
                  <a:gd name="T3" fmla="*/ 2 h 10"/>
                  <a:gd name="T4" fmla="*/ 27 w 27"/>
                  <a:gd name="T5" fmla="*/ 10 h 10"/>
                  <a:gd name="T6" fmla="*/ 0 w 27"/>
                  <a:gd name="T7" fmla="*/ 8 h 10"/>
                  <a:gd name="T8" fmla="*/ 0 w 27"/>
                  <a:gd name="T9" fmla="*/ 0 h 10"/>
                  <a:gd name="T10" fmla="*/ 0 60000 65536"/>
                  <a:gd name="T11" fmla="*/ 0 60000 65536"/>
                  <a:gd name="T12" fmla="*/ 0 60000 65536"/>
                  <a:gd name="T13" fmla="*/ 0 60000 65536"/>
                  <a:gd name="T14" fmla="*/ 0 60000 65536"/>
                  <a:gd name="T15" fmla="*/ 0 w 27"/>
                  <a:gd name="T16" fmla="*/ 0 h 10"/>
                  <a:gd name="T17" fmla="*/ 27 w 27"/>
                  <a:gd name="T18" fmla="*/ 10 h 10"/>
                </a:gdLst>
                <a:ahLst/>
                <a:cxnLst>
                  <a:cxn ang="T10">
                    <a:pos x="T0" y="T1"/>
                  </a:cxn>
                  <a:cxn ang="T11">
                    <a:pos x="T2" y="T3"/>
                  </a:cxn>
                  <a:cxn ang="T12">
                    <a:pos x="T4" y="T5"/>
                  </a:cxn>
                  <a:cxn ang="T13">
                    <a:pos x="T6" y="T7"/>
                  </a:cxn>
                  <a:cxn ang="T14">
                    <a:pos x="T8" y="T9"/>
                  </a:cxn>
                </a:cxnLst>
                <a:rect l="T15" t="T16" r="T17" b="T18"/>
                <a:pathLst>
                  <a:path w="27" h="10">
                    <a:moveTo>
                      <a:pt x="0" y="0"/>
                    </a:moveTo>
                    <a:lnTo>
                      <a:pt x="27" y="2"/>
                    </a:lnTo>
                    <a:lnTo>
                      <a:pt x="27" y="10"/>
                    </a:lnTo>
                    <a:lnTo>
                      <a:pt x="0" y="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903" name="Freeform 48"/>
              <p:cNvSpPr>
                <a:spLocks noChangeAspect="1"/>
              </p:cNvSpPr>
              <p:nvPr/>
            </p:nvSpPr>
            <p:spPr bwMode="auto">
              <a:xfrm>
                <a:off x="1941" y="1287"/>
                <a:ext cx="27" cy="10"/>
              </a:xfrm>
              <a:custGeom>
                <a:avLst/>
                <a:gdLst>
                  <a:gd name="T0" fmla="*/ 0 w 27"/>
                  <a:gd name="T1" fmla="*/ 0 h 10"/>
                  <a:gd name="T2" fmla="*/ 27 w 27"/>
                  <a:gd name="T3" fmla="*/ 2 h 10"/>
                  <a:gd name="T4" fmla="*/ 27 w 27"/>
                  <a:gd name="T5" fmla="*/ 10 h 10"/>
                  <a:gd name="T6" fmla="*/ 0 w 27"/>
                  <a:gd name="T7" fmla="*/ 9 h 10"/>
                  <a:gd name="T8" fmla="*/ 0 w 27"/>
                  <a:gd name="T9" fmla="*/ 0 h 10"/>
                  <a:gd name="T10" fmla="*/ 0 60000 65536"/>
                  <a:gd name="T11" fmla="*/ 0 60000 65536"/>
                  <a:gd name="T12" fmla="*/ 0 60000 65536"/>
                  <a:gd name="T13" fmla="*/ 0 60000 65536"/>
                  <a:gd name="T14" fmla="*/ 0 60000 65536"/>
                  <a:gd name="T15" fmla="*/ 0 w 27"/>
                  <a:gd name="T16" fmla="*/ 0 h 10"/>
                  <a:gd name="T17" fmla="*/ 27 w 27"/>
                  <a:gd name="T18" fmla="*/ 10 h 10"/>
                </a:gdLst>
                <a:ahLst/>
                <a:cxnLst>
                  <a:cxn ang="T10">
                    <a:pos x="T0" y="T1"/>
                  </a:cxn>
                  <a:cxn ang="T11">
                    <a:pos x="T2" y="T3"/>
                  </a:cxn>
                  <a:cxn ang="T12">
                    <a:pos x="T4" y="T5"/>
                  </a:cxn>
                  <a:cxn ang="T13">
                    <a:pos x="T6" y="T7"/>
                  </a:cxn>
                  <a:cxn ang="T14">
                    <a:pos x="T8" y="T9"/>
                  </a:cxn>
                </a:cxnLst>
                <a:rect l="T15" t="T16" r="T17" b="T18"/>
                <a:pathLst>
                  <a:path w="27" h="10">
                    <a:moveTo>
                      <a:pt x="0" y="0"/>
                    </a:moveTo>
                    <a:lnTo>
                      <a:pt x="27" y="2"/>
                    </a:lnTo>
                    <a:lnTo>
                      <a:pt x="27" y="10"/>
                    </a:lnTo>
                    <a:lnTo>
                      <a:pt x="0" y="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904" name="Freeform 49"/>
              <p:cNvSpPr>
                <a:spLocks noChangeAspect="1"/>
              </p:cNvSpPr>
              <p:nvPr/>
            </p:nvSpPr>
            <p:spPr bwMode="auto">
              <a:xfrm>
                <a:off x="1941" y="1313"/>
                <a:ext cx="27" cy="12"/>
              </a:xfrm>
              <a:custGeom>
                <a:avLst/>
                <a:gdLst>
                  <a:gd name="T0" fmla="*/ 0 w 27"/>
                  <a:gd name="T1" fmla="*/ 0 h 12"/>
                  <a:gd name="T2" fmla="*/ 27 w 27"/>
                  <a:gd name="T3" fmla="*/ 2 h 12"/>
                  <a:gd name="T4" fmla="*/ 27 w 27"/>
                  <a:gd name="T5" fmla="*/ 12 h 12"/>
                  <a:gd name="T6" fmla="*/ 0 w 27"/>
                  <a:gd name="T7" fmla="*/ 9 h 12"/>
                  <a:gd name="T8" fmla="*/ 0 w 27"/>
                  <a:gd name="T9" fmla="*/ 0 h 12"/>
                  <a:gd name="T10" fmla="*/ 0 60000 65536"/>
                  <a:gd name="T11" fmla="*/ 0 60000 65536"/>
                  <a:gd name="T12" fmla="*/ 0 60000 65536"/>
                  <a:gd name="T13" fmla="*/ 0 60000 65536"/>
                  <a:gd name="T14" fmla="*/ 0 60000 65536"/>
                  <a:gd name="T15" fmla="*/ 0 w 27"/>
                  <a:gd name="T16" fmla="*/ 0 h 12"/>
                  <a:gd name="T17" fmla="*/ 27 w 27"/>
                  <a:gd name="T18" fmla="*/ 12 h 12"/>
                </a:gdLst>
                <a:ahLst/>
                <a:cxnLst>
                  <a:cxn ang="T10">
                    <a:pos x="T0" y="T1"/>
                  </a:cxn>
                  <a:cxn ang="T11">
                    <a:pos x="T2" y="T3"/>
                  </a:cxn>
                  <a:cxn ang="T12">
                    <a:pos x="T4" y="T5"/>
                  </a:cxn>
                  <a:cxn ang="T13">
                    <a:pos x="T6" y="T7"/>
                  </a:cxn>
                  <a:cxn ang="T14">
                    <a:pos x="T8" y="T9"/>
                  </a:cxn>
                </a:cxnLst>
                <a:rect l="T15" t="T16" r="T17" b="T18"/>
                <a:pathLst>
                  <a:path w="27" h="12">
                    <a:moveTo>
                      <a:pt x="0" y="0"/>
                    </a:moveTo>
                    <a:lnTo>
                      <a:pt x="27" y="2"/>
                    </a:lnTo>
                    <a:lnTo>
                      <a:pt x="27" y="12"/>
                    </a:lnTo>
                    <a:lnTo>
                      <a:pt x="0" y="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905" name="Freeform 50"/>
              <p:cNvSpPr>
                <a:spLocks noChangeAspect="1"/>
              </p:cNvSpPr>
              <p:nvPr/>
            </p:nvSpPr>
            <p:spPr bwMode="auto">
              <a:xfrm>
                <a:off x="1892" y="1337"/>
                <a:ext cx="28" cy="12"/>
              </a:xfrm>
              <a:custGeom>
                <a:avLst/>
                <a:gdLst>
                  <a:gd name="T0" fmla="*/ 0 w 28"/>
                  <a:gd name="T1" fmla="*/ 0 h 12"/>
                  <a:gd name="T2" fmla="*/ 28 w 28"/>
                  <a:gd name="T3" fmla="*/ 4 h 12"/>
                  <a:gd name="T4" fmla="*/ 28 w 28"/>
                  <a:gd name="T5" fmla="*/ 12 h 12"/>
                  <a:gd name="T6" fmla="*/ 0 w 28"/>
                  <a:gd name="T7" fmla="*/ 11 h 12"/>
                  <a:gd name="T8" fmla="*/ 0 w 28"/>
                  <a:gd name="T9" fmla="*/ 0 h 12"/>
                  <a:gd name="T10" fmla="*/ 0 60000 65536"/>
                  <a:gd name="T11" fmla="*/ 0 60000 65536"/>
                  <a:gd name="T12" fmla="*/ 0 60000 65536"/>
                  <a:gd name="T13" fmla="*/ 0 60000 65536"/>
                  <a:gd name="T14" fmla="*/ 0 60000 65536"/>
                  <a:gd name="T15" fmla="*/ 0 w 28"/>
                  <a:gd name="T16" fmla="*/ 0 h 12"/>
                  <a:gd name="T17" fmla="*/ 28 w 28"/>
                  <a:gd name="T18" fmla="*/ 12 h 12"/>
                </a:gdLst>
                <a:ahLst/>
                <a:cxnLst>
                  <a:cxn ang="T10">
                    <a:pos x="T0" y="T1"/>
                  </a:cxn>
                  <a:cxn ang="T11">
                    <a:pos x="T2" y="T3"/>
                  </a:cxn>
                  <a:cxn ang="T12">
                    <a:pos x="T4" y="T5"/>
                  </a:cxn>
                  <a:cxn ang="T13">
                    <a:pos x="T6" y="T7"/>
                  </a:cxn>
                  <a:cxn ang="T14">
                    <a:pos x="T8" y="T9"/>
                  </a:cxn>
                </a:cxnLst>
                <a:rect l="T15" t="T16" r="T17" b="T18"/>
                <a:pathLst>
                  <a:path w="28" h="12">
                    <a:moveTo>
                      <a:pt x="0" y="0"/>
                    </a:moveTo>
                    <a:lnTo>
                      <a:pt x="28" y="4"/>
                    </a:lnTo>
                    <a:lnTo>
                      <a:pt x="28" y="12"/>
                    </a:lnTo>
                    <a:lnTo>
                      <a:pt x="0" y="1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906" name="Freeform 51"/>
              <p:cNvSpPr>
                <a:spLocks noChangeAspect="1"/>
              </p:cNvSpPr>
              <p:nvPr/>
            </p:nvSpPr>
            <p:spPr bwMode="auto">
              <a:xfrm>
                <a:off x="1941" y="1370"/>
                <a:ext cx="27" cy="11"/>
              </a:xfrm>
              <a:custGeom>
                <a:avLst/>
                <a:gdLst>
                  <a:gd name="T0" fmla="*/ 0 w 27"/>
                  <a:gd name="T1" fmla="*/ 0 h 11"/>
                  <a:gd name="T2" fmla="*/ 27 w 27"/>
                  <a:gd name="T3" fmla="*/ 2 h 11"/>
                  <a:gd name="T4" fmla="*/ 27 w 27"/>
                  <a:gd name="T5" fmla="*/ 11 h 11"/>
                  <a:gd name="T6" fmla="*/ 0 w 27"/>
                  <a:gd name="T7" fmla="*/ 9 h 11"/>
                  <a:gd name="T8" fmla="*/ 0 w 27"/>
                  <a:gd name="T9" fmla="*/ 0 h 11"/>
                  <a:gd name="T10" fmla="*/ 0 60000 65536"/>
                  <a:gd name="T11" fmla="*/ 0 60000 65536"/>
                  <a:gd name="T12" fmla="*/ 0 60000 65536"/>
                  <a:gd name="T13" fmla="*/ 0 60000 65536"/>
                  <a:gd name="T14" fmla="*/ 0 60000 65536"/>
                  <a:gd name="T15" fmla="*/ 0 w 27"/>
                  <a:gd name="T16" fmla="*/ 0 h 11"/>
                  <a:gd name="T17" fmla="*/ 27 w 27"/>
                  <a:gd name="T18" fmla="*/ 11 h 11"/>
                </a:gdLst>
                <a:ahLst/>
                <a:cxnLst>
                  <a:cxn ang="T10">
                    <a:pos x="T0" y="T1"/>
                  </a:cxn>
                  <a:cxn ang="T11">
                    <a:pos x="T2" y="T3"/>
                  </a:cxn>
                  <a:cxn ang="T12">
                    <a:pos x="T4" y="T5"/>
                  </a:cxn>
                  <a:cxn ang="T13">
                    <a:pos x="T6" y="T7"/>
                  </a:cxn>
                  <a:cxn ang="T14">
                    <a:pos x="T8" y="T9"/>
                  </a:cxn>
                </a:cxnLst>
                <a:rect l="T15" t="T16" r="T17" b="T18"/>
                <a:pathLst>
                  <a:path w="27" h="11">
                    <a:moveTo>
                      <a:pt x="0" y="0"/>
                    </a:moveTo>
                    <a:lnTo>
                      <a:pt x="27" y="2"/>
                    </a:lnTo>
                    <a:lnTo>
                      <a:pt x="27" y="11"/>
                    </a:lnTo>
                    <a:lnTo>
                      <a:pt x="0" y="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907" name="Freeform 52"/>
              <p:cNvSpPr>
                <a:spLocks noChangeAspect="1"/>
              </p:cNvSpPr>
              <p:nvPr/>
            </p:nvSpPr>
            <p:spPr bwMode="auto">
              <a:xfrm>
                <a:off x="1984" y="1485"/>
                <a:ext cx="27" cy="12"/>
              </a:xfrm>
              <a:custGeom>
                <a:avLst/>
                <a:gdLst>
                  <a:gd name="T0" fmla="*/ 0 w 27"/>
                  <a:gd name="T1" fmla="*/ 0 h 12"/>
                  <a:gd name="T2" fmla="*/ 27 w 27"/>
                  <a:gd name="T3" fmla="*/ 3 h 12"/>
                  <a:gd name="T4" fmla="*/ 27 w 27"/>
                  <a:gd name="T5" fmla="*/ 12 h 12"/>
                  <a:gd name="T6" fmla="*/ 0 w 27"/>
                  <a:gd name="T7" fmla="*/ 8 h 12"/>
                  <a:gd name="T8" fmla="*/ 0 w 27"/>
                  <a:gd name="T9" fmla="*/ 0 h 12"/>
                  <a:gd name="T10" fmla="*/ 0 60000 65536"/>
                  <a:gd name="T11" fmla="*/ 0 60000 65536"/>
                  <a:gd name="T12" fmla="*/ 0 60000 65536"/>
                  <a:gd name="T13" fmla="*/ 0 60000 65536"/>
                  <a:gd name="T14" fmla="*/ 0 60000 65536"/>
                  <a:gd name="T15" fmla="*/ 0 w 27"/>
                  <a:gd name="T16" fmla="*/ 0 h 12"/>
                  <a:gd name="T17" fmla="*/ 27 w 27"/>
                  <a:gd name="T18" fmla="*/ 12 h 12"/>
                </a:gdLst>
                <a:ahLst/>
                <a:cxnLst>
                  <a:cxn ang="T10">
                    <a:pos x="T0" y="T1"/>
                  </a:cxn>
                  <a:cxn ang="T11">
                    <a:pos x="T2" y="T3"/>
                  </a:cxn>
                  <a:cxn ang="T12">
                    <a:pos x="T4" y="T5"/>
                  </a:cxn>
                  <a:cxn ang="T13">
                    <a:pos x="T6" y="T7"/>
                  </a:cxn>
                  <a:cxn ang="T14">
                    <a:pos x="T8" y="T9"/>
                  </a:cxn>
                </a:cxnLst>
                <a:rect l="T15" t="T16" r="T17" b="T18"/>
                <a:pathLst>
                  <a:path w="27" h="12">
                    <a:moveTo>
                      <a:pt x="0" y="0"/>
                    </a:moveTo>
                    <a:lnTo>
                      <a:pt x="27" y="3"/>
                    </a:lnTo>
                    <a:lnTo>
                      <a:pt x="27" y="12"/>
                    </a:lnTo>
                    <a:lnTo>
                      <a:pt x="0" y="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908" name="Freeform 53"/>
              <p:cNvSpPr>
                <a:spLocks noChangeAspect="1"/>
              </p:cNvSpPr>
              <p:nvPr/>
            </p:nvSpPr>
            <p:spPr bwMode="auto">
              <a:xfrm>
                <a:off x="1985" y="1537"/>
                <a:ext cx="26" cy="12"/>
              </a:xfrm>
              <a:custGeom>
                <a:avLst/>
                <a:gdLst>
                  <a:gd name="T0" fmla="*/ 0 w 26"/>
                  <a:gd name="T1" fmla="*/ 0 h 12"/>
                  <a:gd name="T2" fmla="*/ 26 w 26"/>
                  <a:gd name="T3" fmla="*/ 3 h 12"/>
                  <a:gd name="T4" fmla="*/ 26 w 26"/>
                  <a:gd name="T5" fmla="*/ 12 h 12"/>
                  <a:gd name="T6" fmla="*/ 0 w 26"/>
                  <a:gd name="T7" fmla="*/ 10 h 12"/>
                  <a:gd name="T8" fmla="*/ 0 w 26"/>
                  <a:gd name="T9" fmla="*/ 0 h 12"/>
                  <a:gd name="T10" fmla="*/ 0 60000 65536"/>
                  <a:gd name="T11" fmla="*/ 0 60000 65536"/>
                  <a:gd name="T12" fmla="*/ 0 60000 65536"/>
                  <a:gd name="T13" fmla="*/ 0 60000 65536"/>
                  <a:gd name="T14" fmla="*/ 0 60000 65536"/>
                  <a:gd name="T15" fmla="*/ 0 w 26"/>
                  <a:gd name="T16" fmla="*/ 0 h 12"/>
                  <a:gd name="T17" fmla="*/ 26 w 26"/>
                  <a:gd name="T18" fmla="*/ 12 h 12"/>
                </a:gdLst>
                <a:ahLst/>
                <a:cxnLst>
                  <a:cxn ang="T10">
                    <a:pos x="T0" y="T1"/>
                  </a:cxn>
                  <a:cxn ang="T11">
                    <a:pos x="T2" y="T3"/>
                  </a:cxn>
                  <a:cxn ang="T12">
                    <a:pos x="T4" y="T5"/>
                  </a:cxn>
                  <a:cxn ang="T13">
                    <a:pos x="T6" y="T7"/>
                  </a:cxn>
                  <a:cxn ang="T14">
                    <a:pos x="T8" y="T9"/>
                  </a:cxn>
                </a:cxnLst>
                <a:rect l="T15" t="T16" r="T17" b="T18"/>
                <a:pathLst>
                  <a:path w="26" h="12">
                    <a:moveTo>
                      <a:pt x="0" y="0"/>
                    </a:moveTo>
                    <a:lnTo>
                      <a:pt x="26" y="3"/>
                    </a:lnTo>
                    <a:lnTo>
                      <a:pt x="26" y="12"/>
                    </a:lnTo>
                    <a:lnTo>
                      <a:pt x="0" y="1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grpSp>
        <p:nvGrpSpPr>
          <p:cNvPr id="7196" name="Group 54"/>
          <p:cNvGrpSpPr>
            <a:grpSpLocks noChangeAspect="1"/>
          </p:cNvGrpSpPr>
          <p:nvPr/>
        </p:nvGrpSpPr>
        <p:grpSpPr bwMode="auto">
          <a:xfrm>
            <a:off x="4010772" y="2408981"/>
            <a:ext cx="674404" cy="1320754"/>
            <a:chOff x="2185" y="1414"/>
            <a:chExt cx="406" cy="927"/>
          </a:xfrm>
        </p:grpSpPr>
        <p:grpSp>
          <p:nvGrpSpPr>
            <p:cNvPr id="7866" name="Group 55"/>
            <p:cNvGrpSpPr>
              <a:grpSpLocks noChangeAspect="1"/>
            </p:cNvGrpSpPr>
            <p:nvPr/>
          </p:nvGrpSpPr>
          <p:grpSpPr bwMode="auto">
            <a:xfrm>
              <a:off x="2185" y="1414"/>
              <a:ext cx="406" cy="927"/>
              <a:chOff x="2185" y="1414"/>
              <a:chExt cx="406" cy="927"/>
            </a:xfrm>
          </p:grpSpPr>
          <p:sp>
            <p:nvSpPr>
              <p:cNvPr id="7889" name="Freeform 56"/>
              <p:cNvSpPr>
                <a:spLocks noChangeAspect="1"/>
              </p:cNvSpPr>
              <p:nvPr/>
            </p:nvSpPr>
            <p:spPr bwMode="auto">
              <a:xfrm>
                <a:off x="2187" y="1680"/>
                <a:ext cx="404" cy="174"/>
              </a:xfrm>
              <a:custGeom>
                <a:avLst/>
                <a:gdLst>
                  <a:gd name="T0" fmla="*/ 0 w 404"/>
                  <a:gd name="T1" fmla="*/ 127 h 174"/>
                  <a:gd name="T2" fmla="*/ 227 w 404"/>
                  <a:gd name="T3" fmla="*/ 174 h 174"/>
                  <a:gd name="T4" fmla="*/ 404 w 404"/>
                  <a:gd name="T5" fmla="*/ 33 h 174"/>
                  <a:gd name="T6" fmla="*/ 183 w 404"/>
                  <a:gd name="T7" fmla="*/ 0 h 174"/>
                  <a:gd name="T8" fmla="*/ 0 w 404"/>
                  <a:gd name="T9" fmla="*/ 127 h 174"/>
                  <a:gd name="T10" fmla="*/ 0 60000 65536"/>
                  <a:gd name="T11" fmla="*/ 0 60000 65536"/>
                  <a:gd name="T12" fmla="*/ 0 60000 65536"/>
                  <a:gd name="T13" fmla="*/ 0 60000 65536"/>
                  <a:gd name="T14" fmla="*/ 0 60000 65536"/>
                  <a:gd name="T15" fmla="*/ 0 w 404"/>
                  <a:gd name="T16" fmla="*/ 0 h 174"/>
                  <a:gd name="T17" fmla="*/ 404 w 404"/>
                  <a:gd name="T18" fmla="*/ 174 h 174"/>
                </a:gdLst>
                <a:ahLst/>
                <a:cxnLst>
                  <a:cxn ang="T10">
                    <a:pos x="T0" y="T1"/>
                  </a:cxn>
                  <a:cxn ang="T11">
                    <a:pos x="T2" y="T3"/>
                  </a:cxn>
                  <a:cxn ang="T12">
                    <a:pos x="T4" y="T5"/>
                  </a:cxn>
                  <a:cxn ang="T13">
                    <a:pos x="T6" y="T7"/>
                  </a:cxn>
                  <a:cxn ang="T14">
                    <a:pos x="T8" y="T9"/>
                  </a:cxn>
                </a:cxnLst>
                <a:rect l="T15" t="T16" r="T17" b="T18"/>
                <a:pathLst>
                  <a:path w="404" h="174">
                    <a:moveTo>
                      <a:pt x="0" y="127"/>
                    </a:moveTo>
                    <a:lnTo>
                      <a:pt x="227" y="174"/>
                    </a:lnTo>
                    <a:lnTo>
                      <a:pt x="404" y="33"/>
                    </a:lnTo>
                    <a:lnTo>
                      <a:pt x="183" y="0"/>
                    </a:lnTo>
                    <a:lnTo>
                      <a:pt x="0" y="127"/>
                    </a:lnTo>
                    <a:close/>
                  </a:path>
                </a:pathLst>
              </a:custGeom>
              <a:solidFill>
                <a:srgbClr val="FF5F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90" name="Freeform 57"/>
              <p:cNvSpPr>
                <a:spLocks noChangeAspect="1"/>
              </p:cNvSpPr>
              <p:nvPr/>
            </p:nvSpPr>
            <p:spPr bwMode="auto">
              <a:xfrm>
                <a:off x="2243" y="1528"/>
                <a:ext cx="165" cy="300"/>
              </a:xfrm>
              <a:custGeom>
                <a:avLst/>
                <a:gdLst>
                  <a:gd name="T0" fmla="*/ 0 w 165"/>
                  <a:gd name="T1" fmla="*/ 0 h 300"/>
                  <a:gd name="T2" fmla="*/ 165 w 165"/>
                  <a:gd name="T3" fmla="*/ 16 h 300"/>
                  <a:gd name="T4" fmla="*/ 165 w 165"/>
                  <a:gd name="T5" fmla="*/ 300 h 300"/>
                  <a:gd name="T6" fmla="*/ 0 w 165"/>
                  <a:gd name="T7" fmla="*/ 260 h 300"/>
                  <a:gd name="T8" fmla="*/ 0 w 165"/>
                  <a:gd name="T9" fmla="*/ 0 h 300"/>
                  <a:gd name="T10" fmla="*/ 0 60000 65536"/>
                  <a:gd name="T11" fmla="*/ 0 60000 65536"/>
                  <a:gd name="T12" fmla="*/ 0 60000 65536"/>
                  <a:gd name="T13" fmla="*/ 0 60000 65536"/>
                  <a:gd name="T14" fmla="*/ 0 60000 65536"/>
                  <a:gd name="T15" fmla="*/ 0 w 165"/>
                  <a:gd name="T16" fmla="*/ 0 h 300"/>
                  <a:gd name="T17" fmla="*/ 165 w 165"/>
                  <a:gd name="T18" fmla="*/ 300 h 300"/>
                </a:gdLst>
                <a:ahLst/>
                <a:cxnLst>
                  <a:cxn ang="T10">
                    <a:pos x="T0" y="T1"/>
                  </a:cxn>
                  <a:cxn ang="T11">
                    <a:pos x="T2" y="T3"/>
                  </a:cxn>
                  <a:cxn ang="T12">
                    <a:pos x="T4" y="T5"/>
                  </a:cxn>
                  <a:cxn ang="T13">
                    <a:pos x="T6" y="T7"/>
                  </a:cxn>
                  <a:cxn ang="T14">
                    <a:pos x="T8" y="T9"/>
                  </a:cxn>
                </a:cxnLst>
                <a:rect l="T15" t="T16" r="T17" b="T18"/>
                <a:pathLst>
                  <a:path w="165" h="300">
                    <a:moveTo>
                      <a:pt x="0" y="0"/>
                    </a:moveTo>
                    <a:lnTo>
                      <a:pt x="165" y="16"/>
                    </a:lnTo>
                    <a:lnTo>
                      <a:pt x="165" y="300"/>
                    </a:lnTo>
                    <a:lnTo>
                      <a:pt x="0" y="260"/>
                    </a:lnTo>
                    <a:lnTo>
                      <a:pt x="0" y="0"/>
                    </a:lnTo>
                    <a:close/>
                  </a:path>
                </a:pathLst>
              </a:custGeom>
              <a:solidFill>
                <a:srgbClr val="FF5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91" name="Freeform 58"/>
              <p:cNvSpPr>
                <a:spLocks noChangeAspect="1"/>
              </p:cNvSpPr>
              <p:nvPr/>
            </p:nvSpPr>
            <p:spPr bwMode="auto">
              <a:xfrm>
                <a:off x="2411" y="1478"/>
                <a:ext cx="142" cy="348"/>
              </a:xfrm>
              <a:custGeom>
                <a:avLst/>
                <a:gdLst>
                  <a:gd name="T0" fmla="*/ 0 w 142"/>
                  <a:gd name="T1" fmla="*/ 64 h 348"/>
                  <a:gd name="T2" fmla="*/ 0 w 142"/>
                  <a:gd name="T3" fmla="*/ 348 h 348"/>
                  <a:gd name="T4" fmla="*/ 142 w 142"/>
                  <a:gd name="T5" fmla="*/ 234 h 348"/>
                  <a:gd name="T6" fmla="*/ 142 w 142"/>
                  <a:gd name="T7" fmla="*/ 0 h 348"/>
                  <a:gd name="T8" fmla="*/ 0 w 142"/>
                  <a:gd name="T9" fmla="*/ 64 h 348"/>
                  <a:gd name="T10" fmla="*/ 0 60000 65536"/>
                  <a:gd name="T11" fmla="*/ 0 60000 65536"/>
                  <a:gd name="T12" fmla="*/ 0 60000 65536"/>
                  <a:gd name="T13" fmla="*/ 0 60000 65536"/>
                  <a:gd name="T14" fmla="*/ 0 60000 65536"/>
                  <a:gd name="T15" fmla="*/ 0 w 142"/>
                  <a:gd name="T16" fmla="*/ 0 h 348"/>
                  <a:gd name="T17" fmla="*/ 142 w 142"/>
                  <a:gd name="T18" fmla="*/ 348 h 348"/>
                </a:gdLst>
                <a:ahLst/>
                <a:cxnLst>
                  <a:cxn ang="T10">
                    <a:pos x="T0" y="T1"/>
                  </a:cxn>
                  <a:cxn ang="T11">
                    <a:pos x="T2" y="T3"/>
                  </a:cxn>
                  <a:cxn ang="T12">
                    <a:pos x="T4" y="T5"/>
                  </a:cxn>
                  <a:cxn ang="T13">
                    <a:pos x="T6" y="T7"/>
                  </a:cxn>
                  <a:cxn ang="T14">
                    <a:pos x="T8" y="T9"/>
                  </a:cxn>
                </a:cxnLst>
                <a:rect l="T15" t="T16" r="T17" b="T18"/>
                <a:pathLst>
                  <a:path w="142" h="348">
                    <a:moveTo>
                      <a:pt x="0" y="64"/>
                    </a:moveTo>
                    <a:lnTo>
                      <a:pt x="0" y="348"/>
                    </a:lnTo>
                    <a:lnTo>
                      <a:pt x="142" y="234"/>
                    </a:lnTo>
                    <a:lnTo>
                      <a:pt x="142" y="0"/>
                    </a:lnTo>
                    <a:lnTo>
                      <a:pt x="0" y="64"/>
                    </a:lnTo>
                    <a:close/>
                  </a:path>
                </a:pathLst>
              </a:custGeom>
              <a:solidFill>
                <a:srgbClr val="BF3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92" name="Freeform 59"/>
              <p:cNvSpPr>
                <a:spLocks noChangeAspect="1"/>
              </p:cNvSpPr>
              <p:nvPr/>
            </p:nvSpPr>
            <p:spPr bwMode="auto">
              <a:xfrm>
                <a:off x="2243" y="1466"/>
                <a:ext cx="310" cy="72"/>
              </a:xfrm>
              <a:custGeom>
                <a:avLst/>
                <a:gdLst>
                  <a:gd name="T0" fmla="*/ 0 w 310"/>
                  <a:gd name="T1" fmla="*/ 58 h 72"/>
                  <a:gd name="T2" fmla="*/ 165 w 310"/>
                  <a:gd name="T3" fmla="*/ 72 h 72"/>
                  <a:gd name="T4" fmla="*/ 310 w 310"/>
                  <a:gd name="T5" fmla="*/ 12 h 72"/>
                  <a:gd name="T6" fmla="*/ 165 w 310"/>
                  <a:gd name="T7" fmla="*/ 0 h 72"/>
                  <a:gd name="T8" fmla="*/ 0 w 310"/>
                  <a:gd name="T9" fmla="*/ 58 h 72"/>
                  <a:gd name="T10" fmla="*/ 0 60000 65536"/>
                  <a:gd name="T11" fmla="*/ 0 60000 65536"/>
                  <a:gd name="T12" fmla="*/ 0 60000 65536"/>
                  <a:gd name="T13" fmla="*/ 0 60000 65536"/>
                  <a:gd name="T14" fmla="*/ 0 60000 65536"/>
                  <a:gd name="T15" fmla="*/ 0 w 310"/>
                  <a:gd name="T16" fmla="*/ 0 h 72"/>
                  <a:gd name="T17" fmla="*/ 310 w 310"/>
                  <a:gd name="T18" fmla="*/ 72 h 72"/>
                </a:gdLst>
                <a:ahLst/>
                <a:cxnLst>
                  <a:cxn ang="T10">
                    <a:pos x="T0" y="T1"/>
                  </a:cxn>
                  <a:cxn ang="T11">
                    <a:pos x="T2" y="T3"/>
                  </a:cxn>
                  <a:cxn ang="T12">
                    <a:pos x="T4" y="T5"/>
                  </a:cxn>
                  <a:cxn ang="T13">
                    <a:pos x="T6" y="T7"/>
                  </a:cxn>
                  <a:cxn ang="T14">
                    <a:pos x="T8" y="T9"/>
                  </a:cxn>
                </a:cxnLst>
                <a:rect l="T15" t="T16" r="T17" b="T18"/>
                <a:pathLst>
                  <a:path w="310" h="72">
                    <a:moveTo>
                      <a:pt x="0" y="58"/>
                    </a:moveTo>
                    <a:lnTo>
                      <a:pt x="165" y="72"/>
                    </a:lnTo>
                    <a:lnTo>
                      <a:pt x="310" y="12"/>
                    </a:lnTo>
                    <a:lnTo>
                      <a:pt x="165" y="0"/>
                    </a:lnTo>
                    <a:lnTo>
                      <a:pt x="0" y="58"/>
                    </a:lnTo>
                    <a:close/>
                  </a:path>
                </a:pathLst>
              </a:custGeom>
              <a:solidFill>
                <a:srgbClr val="FF5F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93" name="Freeform 60"/>
              <p:cNvSpPr>
                <a:spLocks noChangeAspect="1"/>
              </p:cNvSpPr>
              <p:nvPr/>
            </p:nvSpPr>
            <p:spPr bwMode="auto">
              <a:xfrm>
                <a:off x="2283" y="1414"/>
                <a:ext cx="226" cy="41"/>
              </a:xfrm>
              <a:custGeom>
                <a:avLst/>
                <a:gdLst>
                  <a:gd name="T0" fmla="*/ 0 w 226"/>
                  <a:gd name="T1" fmla="*/ 32 h 41"/>
                  <a:gd name="T2" fmla="*/ 120 w 226"/>
                  <a:gd name="T3" fmla="*/ 41 h 41"/>
                  <a:gd name="T4" fmla="*/ 226 w 226"/>
                  <a:gd name="T5" fmla="*/ 10 h 41"/>
                  <a:gd name="T6" fmla="*/ 113 w 226"/>
                  <a:gd name="T7" fmla="*/ 0 h 41"/>
                  <a:gd name="T8" fmla="*/ 0 w 226"/>
                  <a:gd name="T9" fmla="*/ 32 h 41"/>
                  <a:gd name="T10" fmla="*/ 0 60000 65536"/>
                  <a:gd name="T11" fmla="*/ 0 60000 65536"/>
                  <a:gd name="T12" fmla="*/ 0 60000 65536"/>
                  <a:gd name="T13" fmla="*/ 0 60000 65536"/>
                  <a:gd name="T14" fmla="*/ 0 60000 65536"/>
                  <a:gd name="T15" fmla="*/ 0 w 226"/>
                  <a:gd name="T16" fmla="*/ 0 h 41"/>
                  <a:gd name="T17" fmla="*/ 226 w 226"/>
                  <a:gd name="T18" fmla="*/ 41 h 41"/>
                </a:gdLst>
                <a:ahLst/>
                <a:cxnLst>
                  <a:cxn ang="T10">
                    <a:pos x="T0" y="T1"/>
                  </a:cxn>
                  <a:cxn ang="T11">
                    <a:pos x="T2" y="T3"/>
                  </a:cxn>
                  <a:cxn ang="T12">
                    <a:pos x="T4" y="T5"/>
                  </a:cxn>
                  <a:cxn ang="T13">
                    <a:pos x="T6" y="T7"/>
                  </a:cxn>
                  <a:cxn ang="T14">
                    <a:pos x="T8" y="T9"/>
                  </a:cxn>
                </a:cxnLst>
                <a:rect l="T15" t="T16" r="T17" b="T18"/>
                <a:pathLst>
                  <a:path w="226" h="41">
                    <a:moveTo>
                      <a:pt x="0" y="32"/>
                    </a:moveTo>
                    <a:lnTo>
                      <a:pt x="120" y="41"/>
                    </a:lnTo>
                    <a:lnTo>
                      <a:pt x="226" y="10"/>
                    </a:lnTo>
                    <a:lnTo>
                      <a:pt x="113" y="0"/>
                    </a:lnTo>
                    <a:lnTo>
                      <a:pt x="0" y="32"/>
                    </a:lnTo>
                    <a:close/>
                  </a:path>
                </a:pathLst>
              </a:custGeom>
              <a:solidFill>
                <a:srgbClr val="FF5F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94" name="Freeform 61"/>
              <p:cNvSpPr>
                <a:spLocks noChangeAspect="1"/>
              </p:cNvSpPr>
              <p:nvPr/>
            </p:nvSpPr>
            <p:spPr bwMode="auto">
              <a:xfrm>
                <a:off x="2283" y="1452"/>
                <a:ext cx="116" cy="67"/>
              </a:xfrm>
              <a:custGeom>
                <a:avLst/>
                <a:gdLst>
                  <a:gd name="T0" fmla="*/ 0 w 116"/>
                  <a:gd name="T1" fmla="*/ 0 h 67"/>
                  <a:gd name="T2" fmla="*/ 116 w 116"/>
                  <a:gd name="T3" fmla="*/ 7 h 67"/>
                  <a:gd name="T4" fmla="*/ 116 w 116"/>
                  <a:gd name="T5" fmla="*/ 67 h 67"/>
                  <a:gd name="T6" fmla="*/ 0 w 116"/>
                  <a:gd name="T7" fmla="*/ 57 h 67"/>
                  <a:gd name="T8" fmla="*/ 0 w 116"/>
                  <a:gd name="T9" fmla="*/ 0 h 67"/>
                  <a:gd name="T10" fmla="*/ 0 60000 65536"/>
                  <a:gd name="T11" fmla="*/ 0 60000 65536"/>
                  <a:gd name="T12" fmla="*/ 0 60000 65536"/>
                  <a:gd name="T13" fmla="*/ 0 60000 65536"/>
                  <a:gd name="T14" fmla="*/ 0 60000 65536"/>
                  <a:gd name="T15" fmla="*/ 0 w 116"/>
                  <a:gd name="T16" fmla="*/ 0 h 67"/>
                  <a:gd name="T17" fmla="*/ 116 w 116"/>
                  <a:gd name="T18" fmla="*/ 67 h 67"/>
                </a:gdLst>
                <a:ahLst/>
                <a:cxnLst>
                  <a:cxn ang="T10">
                    <a:pos x="T0" y="T1"/>
                  </a:cxn>
                  <a:cxn ang="T11">
                    <a:pos x="T2" y="T3"/>
                  </a:cxn>
                  <a:cxn ang="T12">
                    <a:pos x="T4" y="T5"/>
                  </a:cxn>
                  <a:cxn ang="T13">
                    <a:pos x="T6" y="T7"/>
                  </a:cxn>
                  <a:cxn ang="T14">
                    <a:pos x="T8" y="T9"/>
                  </a:cxn>
                </a:cxnLst>
                <a:rect l="T15" t="T16" r="T17" b="T18"/>
                <a:pathLst>
                  <a:path w="116" h="67">
                    <a:moveTo>
                      <a:pt x="0" y="0"/>
                    </a:moveTo>
                    <a:lnTo>
                      <a:pt x="116" y="7"/>
                    </a:lnTo>
                    <a:lnTo>
                      <a:pt x="116" y="67"/>
                    </a:lnTo>
                    <a:lnTo>
                      <a:pt x="0" y="57"/>
                    </a:lnTo>
                    <a:lnTo>
                      <a:pt x="0" y="0"/>
                    </a:lnTo>
                    <a:close/>
                  </a:path>
                </a:pathLst>
              </a:custGeom>
              <a:solidFill>
                <a:srgbClr val="FF5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95" name="Freeform 62"/>
              <p:cNvSpPr>
                <a:spLocks noChangeAspect="1"/>
              </p:cNvSpPr>
              <p:nvPr/>
            </p:nvSpPr>
            <p:spPr bwMode="auto">
              <a:xfrm>
                <a:off x="2403" y="1424"/>
                <a:ext cx="106" cy="95"/>
              </a:xfrm>
              <a:custGeom>
                <a:avLst/>
                <a:gdLst>
                  <a:gd name="T0" fmla="*/ 0 w 106"/>
                  <a:gd name="T1" fmla="*/ 35 h 95"/>
                  <a:gd name="T2" fmla="*/ 0 w 106"/>
                  <a:gd name="T3" fmla="*/ 95 h 95"/>
                  <a:gd name="T4" fmla="*/ 106 w 106"/>
                  <a:gd name="T5" fmla="*/ 50 h 95"/>
                  <a:gd name="T6" fmla="*/ 106 w 106"/>
                  <a:gd name="T7" fmla="*/ 0 h 95"/>
                  <a:gd name="T8" fmla="*/ 0 w 106"/>
                  <a:gd name="T9" fmla="*/ 35 h 95"/>
                  <a:gd name="T10" fmla="*/ 0 60000 65536"/>
                  <a:gd name="T11" fmla="*/ 0 60000 65536"/>
                  <a:gd name="T12" fmla="*/ 0 60000 65536"/>
                  <a:gd name="T13" fmla="*/ 0 60000 65536"/>
                  <a:gd name="T14" fmla="*/ 0 60000 65536"/>
                  <a:gd name="T15" fmla="*/ 0 w 106"/>
                  <a:gd name="T16" fmla="*/ 0 h 95"/>
                  <a:gd name="T17" fmla="*/ 106 w 106"/>
                  <a:gd name="T18" fmla="*/ 95 h 95"/>
                </a:gdLst>
                <a:ahLst/>
                <a:cxnLst>
                  <a:cxn ang="T10">
                    <a:pos x="T0" y="T1"/>
                  </a:cxn>
                  <a:cxn ang="T11">
                    <a:pos x="T2" y="T3"/>
                  </a:cxn>
                  <a:cxn ang="T12">
                    <a:pos x="T4" y="T5"/>
                  </a:cxn>
                  <a:cxn ang="T13">
                    <a:pos x="T6" y="T7"/>
                  </a:cxn>
                  <a:cxn ang="T14">
                    <a:pos x="T8" y="T9"/>
                  </a:cxn>
                </a:cxnLst>
                <a:rect l="T15" t="T16" r="T17" b="T18"/>
                <a:pathLst>
                  <a:path w="106" h="95">
                    <a:moveTo>
                      <a:pt x="0" y="35"/>
                    </a:moveTo>
                    <a:lnTo>
                      <a:pt x="0" y="95"/>
                    </a:lnTo>
                    <a:lnTo>
                      <a:pt x="106" y="50"/>
                    </a:lnTo>
                    <a:lnTo>
                      <a:pt x="106" y="0"/>
                    </a:lnTo>
                    <a:lnTo>
                      <a:pt x="0" y="35"/>
                    </a:lnTo>
                    <a:close/>
                  </a:path>
                </a:pathLst>
              </a:custGeom>
              <a:solidFill>
                <a:srgbClr val="BF3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96" name="Freeform 63"/>
              <p:cNvSpPr>
                <a:spLocks noChangeAspect="1"/>
              </p:cNvSpPr>
              <p:nvPr/>
            </p:nvSpPr>
            <p:spPr bwMode="auto">
              <a:xfrm>
                <a:off x="2416" y="1713"/>
                <a:ext cx="175" cy="628"/>
              </a:xfrm>
              <a:custGeom>
                <a:avLst/>
                <a:gdLst>
                  <a:gd name="T0" fmla="*/ 175 w 175"/>
                  <a:gd name="T1" fmla="*/ 0 h 628"/>
                  <a:gd name="T2" fmla="*/ 1 w 175"/>
                  <a:gd name="T3" fmla="*/ 146 h 628"/>
                  <a:gd name="T4" fmla="*/ 0 w 175"/>
                  <a:gd name="T5" fmla="*/ 628 h 628"/>
                  <a:gd name="T6" fmla="*/ 175 w 175"/>
                  <a:gd name="T7" fmla="*/ 439 h 628"/>
                  <a:gd name="T8" fmla="*/ 175 w 175"/>
                  <a:gd name="T9" fmla="*/ 0 h 628"/>
                  <a:gd name="T10" fmla="*/ 0 60000 65536"/>
                  <a:gd name="T11" fmla="*/ 0 60000 65536"/>
                  <a:gd name="T12" fmla="*/ 0 60000 65536"/>
                  <a:gd name="T13" fmla="*/ 0 60000 65536"/>
                  <a:gd name="T14" fmla="*/ 0 60000 65536"/>
                  <a:gd name="T15" fmla="*/ 0 w 175"/>
                  <a:gd name="T16" fmla="*/ 0 h 628"/>
                  <a:gd name="T17" fmla="*/ 175 w 175"/>
                  <a:gd name="T18" fmla="*/ 628 h 628"/>
                </a:gdLst>
                <a:ahLst/>
                <a:cxnLst>
                  <a:cxn ang="T10">
                    <a:pos x="T0" y="T1"/>
                  </a:cxn>
                  <a:cxn ang="T11">
                    <a:pos x="T2" y="T3"/>
                  </a:cxn>
                  <a:cxn ang="T12">
                    <a:pos x="T4" y="T5"/>
                  </a:cxn>
                  <a:cxn ang="T13">
                    <a:pos x="T6" y="T7"/>
                  </a:cxn>
                  <a:cxn ang="T14">
                    <a:pos x="T8" y="T9"/>
                  </a:cxn>
                </a:cxnLst>
                <a:rect l="T15" t="T16" r="T17" b="T18"/>
                <a:pathLst>
                  <a:path w="175" h="628">
                    <a:moveTo>
                      <a:pt x="175" y="0"/>
                    </a:moveTo>
                    <a:lnTo>
                      <a:pt x="1" y="146"/>
                    </a:lnTo>
                    <a:lnTo>
                      <a:pt x="0" y="628"/>
                    </a:lnTo>
                    <a:lnTo>
                      <a:pt x="175" y="439"/>
                    </a:lnTo>
                    <a:lnTo>
                      <a:pt x="175" y="0"/>
                    </a:lnTo>
                    <a:close/>
                  </a:path>
                </a:pathLst>
              </a:custGeom>
              <a:solidFill>
                <a:srgbClr val="BF3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97" name="Freeform 64"/>
              <p:cNvSpPr>
                <a:spLocks noChangeAspect="1"/>
              </p:cNvSpPr>
              <p:nvPr/>
            </p:nvSpPr>
            <p:spPr bwMode="auto">
              <a:xfrm>
                <a:off x="2185" y="1812"/>
                <a:ext cx="228" cy="529"/>
              </a:xfrm>
              <a:custGeom>
                <a:avLst/>
                <a:gdLst>
                  <a:gd name="T0" fmla="*/ 2 w 228"/>
                  <a:gd name="T1" fmla="*/ 0 h 529"/>
                  <a:gd name="T2" fmla="*/ 228 w 228"/>
                  <a:gd name="T3" fmla="*/ 47 h 529"/>
                  <a:gd name="T4" fmla="*/ 228 w 228"/>
                  <a:gd name="T5" fmla="*/ 529 h 529"/>
                  <a:gd name="T6" fmla="*/ 0 w 228"/>
                  <a:gd name="T7" fmla="*/ 442 h 529"/>
                  <a:gd name="T8" fmla="*/ 2 w 228"/>
                  <a:gd name="T9" fmla="*/ 0 h 529"/>
                  <a:gd name="T10" fmla="*/ 0 60000 65536"/>
                  <a:gd name="T11" fmla="*/ 0 60000 65536"/>
                  <a:gd name="T12" fmla="*/ 0 60000 65536"/>
                  <a:gd name="T13" fmla="*/ 0 60000 65536"/>
                  <a:gd name="T14" fmla="*/ 0 60000 65536"/>
                  <a:gd name="T15" fmla="*/ 0 w 228"/>
                  <a:gd name="T16" fmla="*/ 0 h 529"/>
                  <a:gd name="T17" fmla="*/ 228 w 228"/>
                  <a:gd name="T18" fmla="*/ 529 h 529"/>
                </a:gdLst>
                <a:ahLst/>
                <a:cxnLst>
                  <a:cxn ang="T10">
                    <a:pos x="T0" y="T1"/>
                  </a:cxn>
                  <a:cxn ang="T11">
                    <a:pos x="T2" y="T3"/>
                  </a:cxn>
                  <a:cxn ang="T12">
                    <a:pos x="T4" y="T5"/>
                  </a:cxn>
                  <a:cxn ang="T13">
                    <a:pos x="T6" y="T7"/>
                  </a:cxn>
                  <a:cxn ang="T14">
                    <a:pos x="T8" y="T9"/>
                  </a:cxn>
                </a:cxnLst>
                <a:rect l="T15" t="T16" r="T17" b="T18"/>
                <a:pathLst>
                  <a:path w="228" h="529">
                    <a:moveTo>
                      <a:pt x="2" y="0"/>
                    </a:moveTo>
                    <a:lnTo>
                      <a:pt x="228" y="47"/>
                    </a:lnTo>
                    <a:lnTo>
                      <a:pt x="228" y="529"/>
                    </a:lnTo>
                    <a:lnTo>
                      <a:pt x="0" y="442"/>
                    </a:lnTo>
                    <a:lnTo>
                      <a:pt x="2" y="0"/>
                    </a:lnTo>
                    <a:close/>
                  </a:path>
                </a:pathLst>
              </a:custGeom>
              <a:solidFill>
                <a:srgbClr val="FF5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7867" name="Group 65"/>
            <p:cNvGrpSpPr>
              <a:grpSpLocks noChangeAspect="1"/>
            </p:cNvGrpSpPr>
            <p:nvPr/>
          </p:nvGrpSpPr>
          <p:grpSpPr bwMode="auto">
            <a:xfrm>
              <a:off x="2211" y="1537"/>
              <a:ext cx="179" cy="391"/>
              <a:chOff x="2211" y="1537"/>
              <a:chExt cx="179" cy="391"/>
            </a:xfrm>
          </p:grpSpPr>
          <p:grpSp>
            <p:nvGrpSpPr>
              <p:cNvPr id="7868" name="Group 66"/>
              <p:cNvGrpSpPr>
                <a:grpSpLocks noChangeAspect="1"/>
              </p:cNvGrpSpPr>
              <p:nvPr/>
            </p:nvGrpSpPr>
            <p:grpSpPr bwMode="auto">
              <a:xfrm>
                <a:off x="2254" y="1537"/>
                <a:ext cx="136" cy="85"/>
                <a:chOff x="2254" y="1537"/>
                <a:chExt cx="136" cy="85"/>
              </a:xfrm>
            </p:grpSpPr>
            <p:sp>
              <p:nvSpPr>
                <p:cNvPr id="7885" name="Freeform 67"/>
                <p:cNvSpPr>
                  <a:spLocks noChangeAspect="1"/>
                </p:cNvSpPr>
                <p:nvPr/>
              </p:nvSpPr>
              <p:spPr bwMode="auto">
                <a:xfrm>
                  <a:off x="2254" y="1537"/>
                  <a:ext cx="24" cy="65"/>
                </a:xfrm>
                <a:custGeom>
                  <a:avLst/>
                  <a:gdLst>
                    <a:gd name="T0" fmla="*/ 0 w 24"/>
                    <a:gd name="T1" fmla="*/ 0 h 65"/>
                    <a:gd name="T2" fmla="*/ 24 w 24"/>
                    <a:gd name="T3" fmla="*/ 3 h 65"/>
                    <a:gd name="T4" fmla="*/ 24 w 24"/>
                    <a:gd name="T5" fmla="*/ 65 h 65"/>
                    <a:gd name="T6" fmla="*/ 1 w 24"/>
                    <a:gd name="T7" fmla="*/ 62 h 65"/>
                    <a:gd name="T8" fmla="*/ 0 w 24"/>
                    <a:gd name="T9" fmla="*/ 0 h 65"/>
                    <a:gd name="T10" fmla="*/ 0 60000 65536"/>
                    <a:gd name="T11" fmla="*/ 0 60000 65536"/>
                    <a:gd name="T12" fmla="*/ 0 60000 65536"/>
                    <a:gd name="T13" fmla="*/ 0 60000 65536"/>
                    <a:gd name="T14" fmla="*/ 0 60000 65536"/>
                    <a:gd name="T15" fmla="*/ 0 w 24"/>
                    <a:gd name="T16" fmla="*/ 0 h 65"/>
                    <a:gd name="T17" fmla="*/ 24 w 24"/>
                    <a:gd name="T18" fmla="*/ 65 h 65"/>
                  </a:gdLst>
                  <a:ahLst/>
                  <a:cxnLst>
                    <a:cxn ang="T10">
                      <a:pos x="T0" y="T1"/>
                    </a:cxn>
                    <a:cxn ang="T11">
                      <a:pos x="T2" y="T3"/>
                    </a:cxn>
                    <a:cxn ang="T12">
                      <a:pos x="T4" y="T5"/>
                    </a:cxn>
                    <a:cxn ang="T13">
                      <a:pos x="T6" y="T7"/>
                    </a:cxn>
                    <a:cxn ang="T14">
                      <a:pos x="T8" y="T9"/>
                    </a:cxn>
                  </a:cxnLst>
                  <a:rect l="T15" t="T16" r="T17" b="T18"/>
                  <a:pathLst>
                    <a:path w="24" h="65">
                      <a:moveTo>
                        <a:pt x="0" y="0"/>
                      </a:moveTo>
                      <a:lnTo>
                        <a:pt x="24" y="3"/>
                      </a:lnTo>
                      <a:lnTo>
                        <a:pt x="24" y="65"/>
                      </a:lnTo>
                      <a:lnTo>
                        <a:pt x="1" y="6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86" name="Freeform 68"/>
                <p:cNvSpPr>
                  <a:spLocks noChangeAspect="1"/>
                </p:cNvSpPr>
                <p:nvPr/>
              </p:nvSpPr>
              <p:spPr bwMode="auto">
                <a:xfrm>
                  <a:off x="2290" y="1542"/>
                  <a:ext cx="25" cy="67"/>
                </a:xfrm>
                <a:custGeom>
                  <a:avLst/>
                  <a:gdLst>
                    <a:gd name="T0" fmla="*/ 0 w 25"/>
                    <a:gd name="T1" fmla="*/ 0 h 67"/>
                    <a:gd name="T2" fmla="*/ 25 w 25"/>
                    <a:gd name="T3" fmla="*/ 3 h 67"/>
                    <a:gd name="T4" fmla="*/ 25 w 25"/>
                    <a:gd name="T5" fmla="*/ 67 h 67"/>
                    <a:gd name="T6" fmla="*/ 0 w 25"/>
                    <a:gd name="T7" fmla="*/ 64 h 67"/>
                    <a:gd name="T8" fmla="*/ 0 w 25"/>
                    <a:gd name="T9" fmla="*/ 0 h 67"/>
                    <a:gd name="T10" fmla="*/ 0 60000 65536"/>
                    <a:gd name="T11" fmla="*/ 0 60000 65536"/>
                    <a:gd name="T12" fmla="*/ 0 60000 65536"/>
                    <a:gd name="T13" fmla="*/ 0 60000 65536"/>
                    <a:gd name="T14" fmla="*/ 0 60000 65536"/>
                    <a:gd name="T15" fmla="*/ 0 w 25"/>
                    <a:gd name="T16" fmla="*/ 0 h 67"/>
                    <a:gd name="T17" fmla="*/ 25 w 25"/>
                    <a:gd name="T18" fmla="*/ 67 h 67"/>
                  </a:gdLst>
                  <a:ahLst/>
                  <a:cxnLst>
                    <a:cxn ang="T10">
                      <a:pos x="T0" y="T1"/>
                    </a:cxn>
                    <a:cxn ang="T11">
                      <a:pos x="T2" y="T3"/>
                    </a:cxn>
                    <a:cxn ang="T12">
                      <a:pos x="T4" y="T5"/>
                    </a:cxn>
                    <a:cxn ang="T13">
                      <a:pos x="T6" y="T7"/>
                    </a:cxn>
                    <a:cxn ang="T14">
                      <a:pos x="T8" y="T9"/>
                    </a:cxn>
                  </a:cxnLst>
                  <a:rect l="T15" t="T16" r="T17" b="T18"/>
                  <a:pathLst>
                    <a:path w="25" h="67">
                      <a:moveTo>
                        <a:pt x="0" y="0"/>
                      </a:moveTo>
                      <a:lnTo>
                        <a:pt x="25" y="3"/>
                      </a:lnTo>
                      <a:lnTo>
                        <a:pt x="25" y="67"/>
                      </a:lnTo>
                      <a:lnTo>
                        <a:pt x="0" y="6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87" name="Freeform 69"/>
                <p:cNvSpPr>
                  <a:spLocks noChangeAspect="1"/>
                </p:cNvSpPr>
                <p:nvPr/>
              </p:nvSpPr>
              <p:spPr bwMode="auto">
                <a:xfrm>
                  <a:off x="2329" y="1545"/>
                  <a:ext cx="24" cy="70"/>
                </a:xfrm>
                <a:custGeom>
                  <a:avLst/>
                  <a:gdLst>
                    <a:gd name="T0" fmla="*/ 0 w 24"/>
                    <a:gd name="T1" fmla="*/ 0 h 70"/>
                    <a:gd name="T2" fmla="*/ 24 w 24"/>
                    <a:gd name="T3" fmla="*/ 4 h 70"/>
                    <a:gd name="T4" fmla="*/ 22 w 24"/>
                    <a:gd name="T5" fmla="*/ 70 h 70"/>
                    <a:gd name="T6" fmla="*/ 0 w 24"/>
                    <a:gd name="T7" fmla="*/ 66 h 70"/>
                    <a:gd name="T8" fmla="*/ 0 w 24"/>
                    <a:gd name="T9" fmla="*/ 0 h 70"/>
                    <a:gd name="T10" fmla="*/ 0 60000 65536"/>
                    <a:gd name="T11" fmla="*/ 0 60000 65536"/>
                    <a:gd name="T12" fmla="*/ 0 60000 65536"/>
                    <a:gd name="T13" fmla="*/ 0 60000 65536"/>
                    <a:gd name="T14" fmla="*/ 0 60000 65536"/>
                    <a:gd name="T15" fmla="*/ 0 w 24"/>
                    <a:gd name="T16" fmla="*/ 0 h 70"/>
                    <a:gd name="T17" fmla="*/ 24 w 24"/>
                    <a:gd name="T18" fmla="*/ 70 h 70"/>
                  </a:gdLst>
                  <a:ahLst/>
                  <a:cxnLst>
                    <a:cxn ang="T10">
                      <a:pos x="T0" y="T1"/>
                    </a:cxn>
                    <a:cxn ang="T11">
                      <a:pos x="T2" y="T3"/>
                    </a:cxn>
                    <a:cxn ang="T12">
                      <a:pos x="T4" y="T5"/>
                    </a:cxn>
                    <a:cxn ang="T13">
                      <a:pos x="T6" y="T7"/>
                    </a:cxn>
                    <a:cxn ang="T14">
                      <a:pos x="T8" y="T9"/>
                    </a:cxn>
                  </a:cxnLst>
                  <a:rect l="T15" t="T16" r="T17" b="T18"/>
                  <a:pathLst>
                    <a:path w="24" h="70">
                      <a:moveTo>
                        <a:pt x="0" y="0"/>
                      </a:moveTo>
                      <a:lnTo>
                        <a:pt x="24" y="4"/>
                      </a:lnTo>
                      <a:lnTo>
                        <a:pt x="22" y="70"/>
                      </a:lnTo>
                      <a:lnTo>
                        <a:pt x="0" y="66"/>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88" name="Freeform 70"/>
                <p:cNvSpPr>
                  <a:spLocks noChangeAspect="1"/>
                </p:cNvSpPr>
                <p:nvPr/>
              </p:nvSpPr>
              <p:spPr bwMode="auto">
                <a:xfrm>
                  <a:off x="2367" y="1550"/>
                  <a:ext cx="23" cy="72"/>
                </a:xfrm>
                <a:custGeom>
                  <a:avLst/>
                  <a:gdLst>
                    <a:gd name="T0" fmla="*/ 0 w 23"/>
                    <a:gd name="T1" fmla="*/ 0 h 72"/>
                    <a:gd name="T2" fmla="*/ 23 w 23"/>
                    <a:gd name="T3" fmla="*/ 4 h 72"/>
                    <a:gd name="T4" fmla="*/ 23 w 23"/>
                    <a:gd name="T5" fmla="*/ 72 h 72"/>
                    <a:gd name="T6" fmla="*/ 0 w 23"/>
                    <a:gd name="T7" fmla="*/ 68 h 72"/>
                    <a:gd name="T8" fmla="*/ 0 w 23"/>
                    <a:gd name="T9" fmla="*/ 0 h 72"/>
                    <a:gd name="T10" fmla="*/ 0 60000 65536"/>
                    <a:gd name="T11" fmla="*/ 0 60000 65536"/>
                    <a:gd name="T12" fmla="*/ 0 60000 65536"/>
                    <a:gd name="T13" fmla="*/ 0 60000 65536"/>
                    <a:gd name="T14" fmla="*/ 0 60000 65536"/>
                    <a:gd name="T15" fmla="*/ 0 w 23"/>
                    <a:gd name="T16" fmla="*/ 0 h 72"/>
                    <a:gd name="T17" fmla="*/ 23 w 23"/>
                    <a:gd name="T18" fmla="*/ 72 h 72"/>
                  </a:gdLst>
                  <a:ahLst/>
                  <a:cxnLst>
                    <a:cxn ang="T10">
                      <a:pos x="T0" y="T1"/>
                    </a:cxn>
                    <a:cxn ang="T11">
                      <a:pos x="T2" y="T3"/>
                    </a:cxn>
                    <a:cxn ang="T12">
                      <a:pos x="T4" y="T5"/>
                    </a:cxn>
                    <a:cxn ang="T13">
                      <a:pos x="T6" y="T7"/>
                    </a:cxn>
                    <a:cxn ang="T14">
                      <a:pos x="T8" y="T9"/>
                    </a:cxn>
                  </a:cxnLst>
                  <a:rect l="T15" t="T16" r="T17" b="T18"/>
                  <a:pathLst>
                    <a:path w="23" h="72">
                      <a:moveTo>
                        <a:pt x="0" y="0"/>
                      </a:moveTo>
                      <a:lnTo>
                        <a:pt x="23" y="4"/>
                      </a:lnTo>
                      <a:lnTo>
                        <a:pt x="23" y="72"/>
                      </a:lnTo>
                      <a:lnTo>
                        <a:pt x="0" y="6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7869" name="Group 71"/>
              <p:cNvGrpSpPr>
                <a:grpSpLocks noChangeAspect="1"/>
              </p:cNvGrpSpPr>
              <p:nvPr/>
            </p:nvGrpSpPr>
            <p:grpSpPr bwMode="auto">
              <a:xfrm>
                <a:off x="2254" y="1622"/>
                <a:ext cx="136" cy="88"/>
                <a:chOff x="2254" y="1622"/>
                <a:chExt cx="136" cy="88"/>
              </a:xfrm>
            </p:grpSpPr>
            <p:sp>
              <p:nvSpPr>
                <p:cNvPr id="7881" name="Freeform 72"/>
                <p:cNvSpPr>
                  <a:spLocks noChangeAspect="1"/>
                </p:cNvSpPr>
                <p:nvPr/>
              </p:nvSpPr>
              <p:spPr bwMode="auto">
                <a:xfrm>
                  <a:off x="2254" y="1622"/>
                  <a:ext cx="23" cy="69"/>
                </a:xfrm>
                <a:custGeom>
                  <a:avLst/>
                  <a:gdLst>
                    <a:gd name="T0" fmla="*/ 0 w 23"/>
                    <a:gd name="T1" fmla="*/ 0 h 69"/>
                    <a:gd name="T2" fmla="*/ 23 w 23"/>
                    <a:gd name="T3" fmla="*/ 5 h 69"/>
                    <a:gd name="T4" fmla="*/ 23 w 23"/>
                    <a:gd name="T5" fmla="*/ 69 h 69"/>
                    <a:gd name="T6" fmla="*/ 0 w 23"/>
                    <a:gd name="T7" fmla="*/ 64 h 69"/>
                    <a:gd name="T8" fmla="*/ 0 w 23"/>
                    <a:gd name="T9" fmla="*/ 0 h 69"/>
                    <a:gd name="T10" fmla="*/ 0 60000 65536"/>
                    <a:gd name="T11" fmla="*/ 0 60000 65536"/>
                    <a:gd name="T12" fmla="*/ 0 60000 65536"/>
                    <a:gd name="T13" fmla="*/ 0 60000 65536"/>
                    <a:gd name="T14" fmla="*/ 0 60000 65536"/>
                    <a:gd name="T15" fmla="*/ 0 w 23"/>
                    <a:gd name="T16" fmla="*/ 0 h 69"/>
                    <a:gd name="T17" fmla="*/ 23 w 23"/>
                    <a:gd name="T18" fmla="*/ 69 h 69"/>
                  </a:gdLst>
                  <a:ahLst/>
                  <a:cxnLst>
                    <a:cxn ang="T10">
                      <a:pos x="T0" y="T1"/>
                    </a:cxn>
                    <a:cxn ang="T11">
                      <a:pos x="T2" y="T3"/>
                    </a:cxn>
                    <a:cxn ang="T12">
                      <a:pos x="T4" y="T5"/>
                    </a:cxn>
                    <a:cxn ang="T13">
                      <a:pos x="T6" y="T7"/>
                    </a:cxn>
                    <a:cxn ang="T14">
                      <a:pos x="T8" y="T9"/>
                    </a:cxn>
                  </a:cxnLst>
                  <a:rect l="T15" t="T16" r="T17" b="T18"/>
                  <a:pathLst>
                    <a:path w="23" h="69">
                      <a:moveTo>
                        <a:pt x="0" y="0"/>
                      </a:moveTo>
                      <a:lnTo>
                        <a:pt x="23" y="5"/>
                      </a:lnTo>
                      <a:lnTo>
                        <a:pt x="23" y="69"/>
                      </a:lnTo>
                      <a:lnTo>
                        <a:pt x="0" y="6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82" name="Freeform 73"/>
                <p:cNvSpPr>
                  <a:spLocks noChangeAspect="1"/>
                </p:cNvSpPr>
                <p:nvPr/>
              </p:nvSpPr>
              <p:spPr bwMode="auto">
                <a:xfrm>
                  <a:off x="2290" y="1628"/>
                  <a:ext cx="25" cy="70"/>
                </a:xfrm>
                <a:custGeom>
                  <a:avLst/>
                  <a:gdLst>
                    <a:gd name="T0" fmla="*/ 0 w 25"/>
                    <a:gd name="T1" fmla="*/ 0 h 70"/>
                    <a:gd name="T2" fmla="*/ 25 w 25"/>
                    <a:gd name="T3" fmla="*/ 6 h 70"/>
                    <a:gd name="T4" fmla="*/ 23 w 25"/>
                    <a:gd name="T5" fmla="*/ 70 h 70"/>
                    <a:gd name="T6" fmla="*/ 0 w 25"/>
                    <a:gd name="T7" fmla="*/ 65 h 70"/>
                    <a:gd name="T8" fmla="*/ 0 w 25"/>
                    <a:gd name="T9" fmla="*/ 0 h 70"/>
                    <a:gd name="T10" fmla="*/ 0 60000 65536"/>
                    <a:gd name="T11" fmla="*/ 0 60000 65536"/>
                    <a:gd name="T12" fmla="*/ 0 60000 65536"/>
                    <a:gd name="T13" fmla="*/ 0 60000 65536"/>
                    <a:gd name="T14" fmla="*/ 0 60000 65536"/>
                    <a:gd name="T15" fmla="*/ 0 w 25"/>
                    <a:gd name="T16" fmla="*/ 0 h 70"/>
                    <a:gd name="T17" fmla="*/ 25 w 25"/>
                    <a:gd name="T18" fmla="*/ 70 h 70"/>
                  </a:gdLst>
                  <a:ahLst/>
                  <a:cxnLst>
                    <a:cxn ang="T10">
                      <a:pos x="T0" y="T1"/>
                    </a:cxn>
                    <a:cxn ang="T11">
                      <a:pos x="T2" y="T3"/>
                    </a:cxn>
                    <a:cxn ang="T12">
                      <a:pos x="T4" y="T5"/>
                    </a:cxn>
                    <a:cxn ang="T13">
                      <a:pos x="T6" y="T7"/>
                    </a:cxn>
                    <a:cxn ang="T14">
                      <a:pos x="T8" y="T9"/>
                    </a:cxn>
                  </a:cxnLst>
                  <a:rect l="T15" t="T16" r="T17" b="T18"/>
                  <a:pathLst>
                    <a:path w="25" h="70">
                      <a:moveTo>
                        <a:pt x="0" y="0"/>
                      </a:moveTo>
                      <a:lnTo>
                        <a:pt x="25" y="6"/>
                      </a:lnTo>
                      <a:lnTo>
                        <a:pt x="23" y="70"/>
                      </a:lnTo>
                      <a:lnTo>
                        <a:pt x="0" y="6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83" name="Freeform 74"/>
                <p:cNvSpPr>
                  <a:spLocks noChangeAspect="1"/>
                </p:cNvSpPr>
                <p:nvPr/>
              </p:nvSpPr>
              <p:spPr bwMode="auto">
                <a:xfrm>
                  <a:off x="2327" y="1635"/>
                  <a:ext cx="26" cy="68"/>
                </a:xfrm>
                <a:custGeom>
                  <a:avLst/>
                  <a:gdLst>
                    <a:gd name="T0" fmla="*/ 0 w 26"/>
                    <a:gd name="T1" fmla="*/ 0 h 68"/>
                    <a:gd name="T2" fmla="*/ 26 w 26"/>
                    <a:gd name="T3" fmla="*/ 4 h 68"/>
                    <a:gd name="T4" fmla="*/ 24 w 26"/>
                    <a:gd name="T5" fmla="*/ 68 h 68"/>
                    <a:gd name="T6" fmla="*/ 0 w 26"/>
                    <a:gd name="T7" fmla="*/ 65 h 68"/>
                    <a:gd name="T8" fmla="*/ 0 w 26"/>
                    <a:gd name="T9" fmla="*/ 0 h 68"/>
                    <a:gd name="T10" fmla="*/ 0 60000 65536"/>
                    <a:gd name="T11" fmla="*/ 0 60000 65536"/>
                    <a:gd name="T12" fmla="*/ 0 60000 65536"/>
                    <a:gd name="T13" fmla="*/ 0 60000 65536"/>
                    <a:gd name="T14" fmla="*/ 0 60000 65536"/>
                    <a:gd name="T15" fmla="*/ 0 w 26"/>
                    <a:gd name="T16" fmla="*/ 0 h 68"/>
                    <a:gd name="T17" fmla="*/ 26 w 26"/>
                    <a:gd name="T18" fmla="*/ 68 h 68"/>
                  </a:gdLst>
                  <a:ahLst/>
                  <a:cxnLst>
                    <a:cxn ang="T10">
                      <a:pos x="T0" y="T1"/>
                    </a:cxn>
                    <a:cxn ang="T11">
                      <a:pos x="T2" y="T3"/>
                    </a:cxn>
                    <a:cxn ang="T12">
                      <a:pos x="T4" y="T5"/>
                    </a:cxn>
                    <a:cxn ang="T13">
                      <a:pos x="T6" y="T7"/>
                    </a:cxn>
                    <a:cxn ang="T14">
                      <a:pos x="T8" y="T9"/>
                    </a:cxn>
                  </a:cxnLst>
                  <a:rect l="T15" t="T16" r="T17" b="T18"/>
                  <a:pathLst>
                    <a:path w="26" h="68">
                      <a:moveTo>
                        <a:pt x="0" y="0"/>
                      </a:moveTo>
                      <a:lnTo>
                        <a:pt x="26" y="4"/>
                      </a:lnTo>
                      <a:lnTo>
                        <a:pt x="24" y="68"/>
                      </a:lnTo>
                      <a:lnTo>
                        <a:pt x="0" y="6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84" name="Freeform 75"/>
                <p:cNvSpPr>
                  <a:spLocks noChangeAspect="1"/>
                </p:cNvSpPr>
                <p:nvPr/>
              </p:nvSpPr>
              <p:spPr bwMode="auto">
                <a:xfrm>
                  <a:off x="2365" y="1641"/>
                  <a:ext cx="25" cy="69"/>
                </a:xfrm>
                <a:custGeom>
                  <a:avLst/>
                  <a:gdLst>
                    <a:gd name="T0" fmla="*/ 0 w 25"/>
                    <a:gd name="T1" fmla="*/ 0 h 69"/>
                    <a:gd name="T2" fmla="*/ 25 w 25"/>
                    <a:gd name="T3" fmla="*/ 5 h 69"/>
                    <a:gd name="T4" fmla="*/ 25 w 25"/>
                    <a:gd name="T5" fmla="*/ 69 h 69"/>
                    <a:gd name="T6" fmla="*/ 0 w 25"/>
                    <a:gd name="T7" fmla="*/ 65 h 69"/>
                    <a:gd name="T8" fmla="*/ 0 w 25"/>
                    <a:gd name="T9" fmla="*/ 0 h 69"/>
                    <a:gd name="T10" fmla="*/ 0 60000 65536"/>
                    <a:gd name="T11" fmla="*/ 0 60000 65536"/>
                    <a:gd name="T12" fmla="*/ 0 60000 65536"/>
                    <a:gd name="T13" fmla="*/ 0 60000 65536"/>
                    <a:gd name="T14" fmla="*/ 0 60000 65536"/>
                    <a:gd name="T15" fmla="*/ 0 w 25"/>
                    <a:gd name="T16" fmla="*/ 0 h 69"/>
                    <a:gd name="T17" fmla="*/ 25 w 25"/>
                    <a:gd name="T18" fmla="*/ 69 h 69"/>
                  </a:gdLst>
                  <a:ahLst/>
                  <a:cxnLst>
                    <a:cxn ang="T10">
                      <a:pos x="T0" y="T1"/>
                    </a:cxn>
                    <a:cxn ang="T11">
                      <a:pos x="T2" y="T3"/>
                    </a:cxn>
                    <a:cxn ang="T12">
                      <a:pos x="T4" y="T5"/>
                    </a:cxn>
                    <a:cxn ang="T13">
                      <a:pos x="T6" y="T7"/>
                    </a:cxn>
                    <a:cxn ang="T14">
                      <a:pos x="T8" y="T9"/>
                    </a:cxn>
                  </a:cxnLst>
                  <a:rect l="T15" t="T16" r="T17" b="T18"/>
                  <a:pathLst>
                    <a:path w="25" h="69">
                      <a:moveTo>
                        <a:pt x="0" y="0"/>
                      </a:moveTo>
                      <a:lnTo>
                        <a:pt x="25" y="5"/>
                      </a:lnTo>
                      <a:lnTo>
                        <a:pt x="25" y="69"/>
                      </a:lnTo>
                      <a:lnTo>
                        <a:pt x="0" y="6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7870" name="Group 76"/>
              <p:cNvGrpSpPr>
                <a:grpSpLocks noChangeAspect="1"/>
              </p:cNvGrpSpPr>
              <p:nvPr/>
            </p:nvGrpSpPr>
            <p:grpSpPr bwMode="auto">
              <a:xfrm>
                <a:off x="2211" y="1829"/>
                <a:ext cx="171" cy="99"/>
                <a:chOff x="2211" y="1829"/>
                <a:chExt cx="171" cy="99"/>
              </a:xfrm>
            </p:grpSpPr>
            <p:grpSp>
              <p:nvGrpSpPr>
                <p:cNvPr id="7871" name="Group 77"/>
                <p:cNvGrpSpPr>
                  <a:grpSpLocks noChangeAspect="1"/>
                </p:cNvGrpSpPr>
                <p:nvPr/>
              </p:nvGrpSpPr>
              <p:grpSpPr bwMode="auto">
                <a:xfrm>
                  <a:off x="2211" y="1829"/>
                  <a:ext cx="171" cy="63"/>
                  <a:chOff x="2211" y="1829"/>
                  <a:chExt cx="171" cy="63"/>
                </a:xfrm>
              </p:grpSpPr>
              <p:sp>
                <p:nvSpPr>
                  <p:cNvPr id="7877" name="Freeform 78"/>
                  <p:cNvSpPr>
                    <a:spLocks noChangeAspect="1"/>
                  </p:cNvSpPr>
                  <p:nvPr/>
                </p:nvSpPr>
                <p:spPr bwMode="auto">
                  <a:xfrm>
                    <a:off x="2255" y="1840"/>
                    <a:ext cx="34" cy="29"/>
                  </a:xfrm>
                  <a:custGeom>
                    <a:avLst/>
                    <a:gdLst>
                      <a:gd name="T0" fmla="*/ 0 w 34"/>
                      <a:gd name="T1" fmla="*/ 0 h 29"/>
                      <a:gd name="T2" fmla="*/ 34 w 34"/>
                      <a:gd name="T3" fmla="*/ 7 h 29"/>
                      <a:gd name="T4" fmla="*/ 34 w 34"/>
                      <a:gd name="T5" fmla="*/ 29 h 29"/>
                      <a:gd name="T6" fmla="*/ 0 w 34"/>
                      <a:gd name="T7" fmla="*/ 21 h 29"/>
                      <a:gd name="T8" fmla="*/ 0 w 34"/>
                      <a:gd name="T9" fmla="*/ 0 h 29"/>
                      <a:gd name="T10" fmla="*/ 0 60000 65536"/>
                      <a:gd name="T11" fmla="*/ 0 60000 65536"/>
                      <a:gd name="T12" fmla="*/ 0 60000 65536"/>
                      <a:gd name="T13" fmla="*/ 0 60000 65536"/>
                      <a:gd name="T14" fmla="*/ 0 60000 65536"/>
                      <a:gd name="T15" fmla="*/ 0 w 34"/>
                      <a:gd name="T16" fmla="*/ 0 h 29"/>
                      <a:gd name="T17" fmla="*/ 34 w 34"/>
                      <a:gd name="T18" fmla="*/ 29 h 29"/>
                    </a:gdLst>
                    <a:ahLst/>
                    <a:cxnLst>
                      <a:cxn ang="T10">
                        <a:pos x="T0" y="T1"/>
                      </a:cxn>
                      <a:cxn ang="T11">
                        <a:pos x="T2" y="T3"/>
                      </a:cxn>
                      <a:cxn ang="T12">
                        <a:pos x="T4" y="T5"/>
                      </a:cxn>
                      <a:cxn ang="T13">
                        <a:pos x="T6" y="T7"/>
                      </a:cxn>
                      <a:cxn ang="T14">
                        <a:pos x="T8" y="T9"/>
                      </a:cxn>
                    </a:cxnLst>
                    <a:rect l="T15" t="T16" r="T17" b="T18"/>
                    <a:pathLst>
                      <a:path w="34" h="29">
                        <a:moveTo>
                          <a:pt x="0" y="0"/>
                        </a:moveTo>
                        <a:lnTo>
                          <a:pt x="34" y="7"/>
                        </a:lnTo>
                        <a:lnTo>
                          <a:pt x="34" y="29"/>
                        </a:lnTo>
                        <a:lnTo>
                          <a:pt x="0" y="2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78" name="Freeform 79"/>
                  <p:cNvSpPr>
                    <a:spLocks noChangeAspect="1"/>
                  </p:cNvSpPr>
                  <p:nvPr/>
                </p:nvSpPr>
                <p:spPr bwMode="auto">
                  <a:xfrm>
                    <a:off x="2303" y="1850"/>
                    <a:ext cx="33" cy="30"/>
                  </a:xfrm>
                  <a:custGeom>
                    <a:avLst/>
                    <a:gdLst>
                      <a:gd name="T0" fmla="*/ 0 w 33"/>
                      <a:gd name="T1" fmla="*/ 0 h 30"/>
                      <a:gd name="T2" fmla="*/ 33 w 33"/>
                      <a:gd name="T3" fmla="*/ 7 h 30"/>
                      <a:gd name="T4" fmla="*/ 33 w 33"/>
                      <a:gd name="T5" fmla="*/ 30 h 30"/>
                      <a:gd name="T6" fmla="*/ 0 w 33"/>
                      <a:gd name="T7" fmla="*/ 23 h 30"/>
                      <a:gd name="T8" fmla="*/ 0 w 33"/>
                      <a:gd name="T9" fmla="*/ 0 h 30"/>
                      <a:gd name="T10" fmla="*/ 0 60000 65536"/>
                      <a:gd name="T11" fmla="*/ 0 60000 65536"/>
                      <a:gd name="T12" fmla="*/ 0 60000 65536"/>
                      <a:gd name="T13" fmla="*/ 0 60000 65536"/>
                      <a:gd name="T14" fmla="*/ 0 60000 65536"/>
                      <a:gd name="T15" fmla="*/ 0 w 33"/>
                      <a:gd name="T16" fmla="*/ 0 h 30"/>
                      <a:gd name="T17" fmla="*/ 33 w 33"/>
                      <a:gd name="T18" fmla="*/ 30 h 30"/>
                    </a:gdLst>
                    <a:ahLst/>
                    <a:cxnLst>
                      <a:cxn ang="T10">
                        <a:pos x="T0" y="T1"/>
                      </a:cxn>
                      <a:cxn ang="T11">
                        <a:pos x="T2" y="T3"/>
                      </a:cxn>
                      <a:cxn ang="T12">
                        <a:pos x="T4" y="T5"/>
                      </a:cxn>
                      <a:cxn ang="T13">
                        <a:pos x="T6" y="T7"/>
                      </a:cxn>
                      <a:cxn ang="T14">
                        <a:pos x="T8" y="T9"/>
                      </a:cxn>
                    </a:cxnLst>
                    <a:rect l="T15" t="T16" r="T17" b="T18"/>
                    <a:pathLst>
                      <a:path w="33" h="30">
                        <a:moveTo>
                          <a:pt x="0" y="0"/>
                        </a:moveTo>
                        <a:lnTo>
                          <a:pt x="33" y="7"/>
                        </a:lnTo>
                        <a:lnTo>
                          <a:pt x="33" y="30"/>
                        </a:lnTo>
                        <a:lnTo>
                          <a:pt x="0" y="2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79" name="Freeform 80"/>
                  <p:cNvSpPr>
                    <a:spLocks noChangeAspect="1"/>
                  </p:cNvSpPr>
                  <p:nvPr/>
                </p:nvSpPr>
                <p:spPr bwMode="auto">
                  <a:xfrm>
                    <a:off x="2348" y="1861"/>
                    <a:ext cx="34" cy="31"/>
                  </a:xfrm>
                  <a:custGeom>
                    <a:avLst/>
                    <a:gdLst>
                      <a:gd name="T0" fmla="*/ 0 w 34"/>
                      <a:gd name="T1" fmla="*/ 0 h 31"/>
                      <a:gd name="T2" fmla="*/ 34 w 34"/>
                      <a:gd name="T3" fmla="*/ 7 h 31"/>
                      <a:gd name="T4" fmla="*/ 34 w 34"/>
                      <a:gd name="T5" fmla="*/ 31 h 31"/>
                      <a:gd name="T6" fmla="*/ 0 w 34"/>
                      <a:gd name="T7" fmla="*/ 22 h 31"/>
                      <a:gd name="T8" fmla="*/ 0 w 34"/>
                      <a:gd name="T9" fmla="*/ 0 h 31"/>
                      <a:gd name="T10" fmla="*/ 0 60000 65536"/>
                      <a:gd name="T11" fmla="*/ 0 60000 65536"/>
                      <a:gd name="T12" fmla="*/ 0 60000 65536"/>
                      <a:gd name="T13" fmla="*/ 0 60000 65536"/>
                      <a:gd name="T14" fmla="*/ 0 60000 65536"/>
                      <a:gd name="T15" fmla="*/ 0 w 34"/>
                      <a:gd name="T16" fmla="*/ 0 h 31"/>
                      <a:gd name="T17" fmla="*/ 34 w 34"/>
                      <a:gd name="T18" fmla="*/ 31 h 31"/>
                    </a:gdLst>
                    <a:ahLst/>
                    <a:cxnLst>
                      <a:cxn ang="T10">
                        <a:pos x="T0" y="T1"/>
                      </a:cxn>
                      <a:cxn ang="T11">
                        <a:pos x="T2" y="T3"/>
                      </a:cxn>
                      <a:cxn ang="T12">
                        <a:pos x="T4" y="T5"/>
                      </a:cxn>
                      <a:cxn ang="T13">
                        <a:pos x="T6" y="T7"/>
                      </a:cxn>
                      <a:cxn ang="T14">
                        <a:pos x="T8" y="T9"/>
                      </a:cxn>
                    </a:cxnLst>
                    <a:rect l="T15" t="T16" r="T17" b="T18"/>
                    <a:pathLst>
                      <a:path w="34" h="31">
                        <a:moveTo>
                          <a:pt x="0" y="0"/>
                        </a:moveTo>
                        <a:lnTo>
                          <a:pt x="34" y="7"/>
                        </a:lnTo>
                        <a:lnTo>
                          <a:pt x="34" y="31"/>
                        </a:lnTo>
                        <a:lnTo>
                          <a:pt x="0" y="2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80" name="Freeform 81"/>
                  <p:cNvSpPr>
                    <a:spLocks noChangeAspect="1"/>
                  </p:cNvSpPr>
                  <p:nvPr/>
                </p:nvSpPr>
                <p:spPr bwMode="auto">
                  <a:xfrm>
                    <a:off x="2211" y="1829"/>
                    <a:ext cx="34" cy="30"/>
                  </a:xfrm>
                  <a:custGeom>
                    <a:avLst/>
                    <a:gdLst>
                      <a:gd name="T0" fmla="*/ 0 w 34"/>
                      <a:gd name="T1" fmla="*/ 0 h 30"/>
                      <a:gd name="T2" fmla="*/ 34 w 34"/>
                      <a:gd name="T3" fmla="*/ 7 h 30"/>
                      <a:gd name="T4" fmla="*/ 34 w 34"/>
                      <a:gd name="T5" fmla="*/ 30 h 30"/>
                      <a:gd name="T6" fmla="*/ 0 w 34"/>
                      <a:gd name="T7" fmla="*/ 23 h 30"/>
                      <a:gd name="T8" fmla="*/ 0 w 34"/>
                      <a:gd name="T9" fmla="*/ 0 h 30"/>
                      <a:gd name="T10" fmla="*/ 0 60000 65536"/>
                      <a:gd name="T11" fmla="*/ 0 60000 65536"/>
                      <a:gd name="T12" fmla="*/ 0 60000 65536"/>
                      <a:gd name="T13" fmla="*/ 0 60000 65536"/>
                      <a:gd name="T14" fmla="*/ 0 60000 65536"/>
                      <a:gd name="T15" fmla="*/ 0 w 34"/>
                      <a:gd name="T16" fmla="*/ 0 h 30"/>
                      <a:gd name="T17" fmla="*/ 34 w 34"/>
                      <a:gd name="T18" fmla="*/ 30 h 30"/>
                    </a:gdLst>
                    <a:ahLst/>
                    <a:cxnLst>
                      <a:cxn ang="T10">
                        <a:pos x="T0" y="T1"/>
                      </a:cxn>
                      <a:cxn ang="T11">
                        <a:pos x="T2" y="T3"/>
                      </a:cxn>
                      <a:cxn ang="T12">
                        <a:pos x="T4" y="T5"/>
                      </a:cxn>
                      <a:cxn ang="T13">
                        <a:pos x="T6" y="T7"/>
                      </a:cxn>
                      <a:cxn ang="T14">
                        <a:pos x="T8" y="T9"/>
                      </a:cxn>
                    </a:cxnLst>
                    <a:rect l="T15" t="T16" r="T17" b="T18"/>
                    <a:pathLst>
                      <a:path w="34" h="30">
                        <a:moveTo>
                          <a:pt x="0" y="0"/>
                        </a:moveTo>
                        <a:lnTo>
                          <a:pt x="34" y="7"/>
                        </a:lnTo>
                        <a:lnTo>
                          <a:pt x="34" y="30"/>
                        </a:lnTo>
                        <a:lnTo>
                          <a:pt x="0" y="2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7872" name="Group 82"/>
                <p:cNvGrpSpPr>
                  <a:grpSpLocks noChangeAspect="1"/>
                </p:cNvGrpSpPr>
                <p:nvPr/>
              </p:nvGrpSpPr>
              <p:grpSpPr bwMode="auto">
                <a:xfrm>
                  <a:off x="2211" y="1868"/>
                  <a:ext cx="171" cy="60"/>
                  <a:chOff x="2211" y="1868"/>
                  <a:chExt cx="171" cy="60"/>
                </a:xfrm>
              </p:grpSpPr>
              <p:sp>
                <p:nvSpPr>
                  <p:cNvPr id="7873" name="Freeform 83"/>
                  <p:cNvSpPr>
                    <a:spLocks noChangeAspect="1"/>
                  </p:cNvSpPr>
                  <p:nvPr/>
                </p:nvSpPr>
                <p:spPr bwMode="auto">
                  <a:xfrm>
                    <a:off x="2255" y="1878"/>
                    <a:ext cx="34" cy="29"/>
                  </a:xfrm>
                  <a:custGeom>
                    <a:avLst/>
                    <a:gdLst>
                      <a:gd name="T0" fmla="*/ 2 w 34"/>
                      <a:gd name="T1" fmla="*/ 0 h 29"/>
                      <a:gd name="T2" fmla="*/ 34 w 34"/>
                      <a:gd name="T3" fmla="*/ 7 h 29"/>
                      <a:gd name="T4" fmla="*/ 34 w 34"/>
                      <a:gd name="T5" fmla="*/ 29 h 29"/>
                      <a:gd name="T6" fmla="*/ 0 w 34"/>
                      <a:gd name="T7" fmla="*/ 23 h 29"/>
                      <a:gd name="T8" fmla="*/ 2 w 34"/>
                      <a:gd name="T9" fmla="*/ 0 h 29"/>
                      <a:gd name="T10" fmla="*/ 0 60000 65536"/>
                      <a:gd name="T11" fmla="*/ 0 60000 65536"/>
                      <a:gd name="T12" fmla="*/ 0 60000 65536"/>
                      <a:gd name="T13" fmla="*/ 0 60000 65536"/>
                      <a:gd name="T14" fmla="*/ 0 60000 65536"/>
                      <a:gd name="T15" fmla="*/ 0 w 34"/>
                      <a:gd name="T16" fmla="*/ 0 h 29"/>
                      <a:gd name="T17" fmla="*/ 34 w 34"/>
                      <a:gd name="T18" fmla="*/ 29 h 29"/>
                    </a:gdLst>
                    <a:ahLst/>
                    <a:cxnLst>
                      <a:cxn ang="T10">
                        <a:pos x="T0" y="T1"/>
                      </a:cxn>
                      <a:cxn ang="T11">
                        <a:pos x="T2" y="T3"/>
                      </a:cxn>
                      <a:cxn ang="T12">
                        <a:pos x="T4" y="T5"/>
                      </a:cxn>
                      <a:cxn ang="T13">
                        <a:pos x="T6" y="T7"/>
                      </a:cxn>
                      <a:cxn ang="T14">
                        <a:pos x="T8" y="T9"/>
                      </a:cxn>
                    </a:cxnLst>
                    <a:rect l="T15" t="T16" r="T17" b="T18"/>
                    <a:pathLst>
                      <a:path w="34" h="29">
                        <a:moveTo>
                          <a:pt x="2" y="0"/>
                        </a:moveTo>
                        <a:lnTo>
                          <a:pt x="34" y="7"/>
                        </a:lnTo>
                        <a:lnTo>
                          <a:pt x="34" y="29"/>
                        </a:lnTo>
                        <a:lnTo>
                          <a:pt x="0" y="23"/>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74" name="Freeform 84"/>
                  <p:cNvSpPr>
                    <a:spLocks noChangeAspect="1"/>
                  </p:cNvSpPr>
                  <p:nvPr/>
                </p:nvSpPr>
                <p:spPr bwMode="auto">
                  <a:xfrm>
                    <a:off x="2301" y="1888"/>
                    <a:ext cx="34" cy="28"/>
                  </a:xfrm>
                  <a:custGeom>
                    <a:avLst/>
                    <a:gdLst>
                      <a:gd name="T0" fmla="*/ 0 w 34"/>
                      <a:gd name="T1" fmla="*/ 0 h 28"/>
                      <a:gd name="T2" fmla="*/ 34 w 34"/>
                      <a:gd name="T3" fmla="*/ 7 h 28"/>
                      <a:gd name="T4" fmla="*/ 34 w 34"/>
                      <a:gd name="T5" fmla="*/ 28 h 28"/>
                      <a:gd name="T6" fmla="*/ 0 w 34"/>
                      <a:gd name="T7" fmla="*/ 23 h 28"/>
                      <a:gd name="T8" fmla="*/ 0 w 34"/>
                      <a:gd name="T9" fmla="*/ 0 h 28"/>
                      <a:gd name="T10" fmla="*/ 0 60000 65536"/>
                      <a:gd name="T11" fmla="*/ 0 60000 65536"/>
                      <a:gd name="T12" fmla="*/ 0 60000 65536"/>
                      <a:gd name="T13" fmla="*/ 0 60000 65536"/>
                      <a:gd name="T14" fmla="*/ 0 60000 65536"/>
                      <a:gd name="T15" fmla="*/ 0 w 34"/>
                      <a:gd name="T16" fmla="*/ 0 h 28"/>
                      <a:gd name="T17" fmla="*/ 34 w 34"/>
                      <a:gd name="T18" fmla="*/ 28 h 28"/>
                    </a:gdLst>
                    <a:ahLst/>
                    <a:cxnLst>
                      <a:cxn ang="T10">
                        <a:pos x="T0" y="T1"/>
                      </a:cxn>
                      <a:cxn ang="T11">
                        <a:pos x="T2" y="T3"/>
                      </a:cxn>
                      <a:cxn ang="T12">
                        <a:pos x="T4" y="T5"/>
                      </a:cxn>
                      <a:cxn ang="T13">
                        <a:pos x="T6" y="T7"/>
                      </a:cxn>
                      <a:cxn ang="T14">
                        <a:pos x="T8" y="T9"/>
                      </a:cxn>
                    </a:cxnLst>
                    <a:rect l="T15" t="T16" r="T17" b="T18"/>
                    <a:pathLst>
                      <a:path w="34" h="28">
                        <a:moveTo>
                          <a:pt x="0" y="0"/>
                        </a:moveTo>
                        <a:lnTo>
                          <a:pt x="34" y="7"/>
                        </a:lnTo>
                        <a:lnTo>
                          <a:pt x="34" y="28"/>
                        </a:lnTo>
                        <a:lnTo>
                          <a:pt x="0" y="2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75" name="Freeform 85"/>
                  <p:cNvSpPr>
                    <a:spLocks noChangeAspect="1"/>
                  </p:cNvSpPr>
                  <p:nvPr/>
                </p:nvSpPr>
                <p:spPr bwMode="auto">
                  <a:xfrm>
                    <a:off x="2348" y="1899"/>
                    <a:ext cx="34" cy="29"/>
                  </a:xfrm>
                  <a:custGeom>
                    <a:avLst/>
                    <a:gdLst>
                      <a:gd name="T0" fmla="*/ 0 w 34"/>
                      <a:gd name="T1" fmla="*/ 0 h 29"/>
                      <a:gd name="T2" fmla="*/ 34 w 34"/>
                      <a:gd name="T3" fmla="*/ 8 h 29"/>
                      <a:gd name="T4" fmla="*/ 34 w 34"/>
                      <a:gd name="T5" fmla="*/ 29 h 29"/>
                      <a:gd name="T6" fmla="*/ 0 w 34"/>
                      <a:gd name="T7" fmla="*/ 21 h 29"/>
                      <a:gd name="T8" fmla="*/ 0 w 34"/>
                      <a:gd name="T9" fmla="*/ 0 h 29"/>
                      <a:gd name="T10" fmla="*/ 0 60000 65536"/>
                      <a:gd name="T11" fmla="*/ 0 60000 65536"/>
                      <a:gd name="T12" fmla="*/ 0 60000 65536"/>
                      <a:gd name="T13" fmla="*/ 0 60000 65536"/>
                      <a:gd name="T14" fmla="*/ 0 60000 65536"/>
                      <a:gd name="T15" fmla="*/ 0 w 34"/>
                      <a:gd name="T16" fmla="*/ 0 h 29"/>
                      <a:gd name="T17" fmla="*/ 34 w 34"/>
                      <a:gd name="T18" fmla="*/ 29 h 29"/>
                    </a:gdLst>
                    <a:ahLst/>
                    <a:cxnLst>
                      <a:cxn ang="T10">
                        <a:pos x="T0" y="T1"/>
                      </a:cxn>
                      <a:cxn ang="T11">
                        <a:pos x="T2" y="T3"/>
                      </a:cxn>
                      <a:cxn ang="T12">
                        <a:pos x="T4" y="T5"/>
                      </a:cxn>
                      <a:cxn ang="T13">
                        <a:pos x="T6" y="T7"/>
                      </a:cxn>
                      <a:cxn ang="T14">
                        <a:pos x="T8" y="T9"/>
                      </a:cxn>
                    </a:cxnLst>
                    <a:rect l="T15" t="T16" r="T17" b="T18"/>
                    <a:pathLst>
                      <a:path w="34" h="29">
                        <a:moveTo>
                          <a:pt x="0" y="0"/>
                        </a:moveTo>
                        <a:lnTo>
                          <a:pt x="34" y="8"/>
                        </a:lnTo>
                        <a:lnTo>
                          <a:pt x="34" y="29"/>
                        </a:lnTo>
                        <a:lnTo>
                          <a:pt x="0" y="2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76" name="Freeform 86"/>
                  <p:cNvSpPr>
                    <a:spLocks noChangeAspect="1"/>
                  </p:cNvSpPr>
                  <p:nvPr/>
                </p:nvSpPr>
                <p:spPr bwMode="auto">
                  <a:xfrm>
                    <a:off x="2211" y="1868"/>
                    <a:ext cx="34" cy="29"/>
                  </a:xfrm>
                  <a:custGeom>
                    <a:avLst/>
                    <a:gdLst>
                      <a:gd name="T0" fmla="*/ 0 w 34"/>
                      <a:gd name="T1" fmla="*/ 0 h 29"/>
                      <a:gd name="T2" fmla="*/ 34 w 34"/>
                      <a:gd name="T3" fmla="*/ 7 h 29"/>
                      <a:gd name="T4" fmla="*/ 34 w 34"/>
                      <a:gd name="T5" fmla="*/ 29 h 29"/>
                      <a:gd name="T6" fmla="*/ 0 w 34"/>
                      <a:gd name="T7" fmla="*/ 22 h 29"/>
                      <a:gd name="T8" fmla="*/ 0 w 34"/>
                      <a:gd name="T9" fmla="*/ 0 h 29"/>
                      <a:gd name="T10" fmla="*/ 0 60000 65536"/>
                      <a:gd name="T11" fmla="*/ 0 60000 65536"/>
                      <a:gd name="T12" fmla="*/ 0 60000 65536"/>
                      <a:gd name="T13" fmla="*/ 0 60000 65536"/>
                      <a:gd name="T14" fmla="*/ 0 60000 65536"/>
                      <a:gd name="T15" fmla="*/ 0 w 34"/>
                      <a:gd name="T16" fmla="*/ 0 h 29"/>
                      <a:gd name="T17" fmla="*/ 34 w 34"/>
                      <a:gd name="T18" fmla="*/ 29 h 29"/>
                    </a:gdLst>
                    <a:ahLst/>
                    <a:cxnLst>
                      <a:cxn ang="T10">
                        <a:pos x="T0" y="T1"/>
                      </a:cxn>
                      <a:cxn ang="T11">
                        <a:pos x="T2" y="T3"/>
                      </a:cxn>
                      <a:cxn ang="T12">
                        <a:pos x="T4" y="T5"/>
                      </a:cxn>
                      <a:cxn ang="T13">
                        <a:pos x="T6" y="T7"/>
                      </a:cxn>
                      <a:cxn ang="T14">
                        <a:pos x="T8" y="T9"/>
                      </a:cxn>
                    </a:cxnLst>
                    <a:rect l="T15" t="T16" r="T17" b="T18"/>
                    <a:pathLst>
                      <a:path w="34" h="29">
                        <a:moveTo>
                          <a:pt x="0" y="0"/>
                        </a:moveTo>
                        <a:lnTo>
                          <a:pt x="34" y="7"/>
                        </a:lnTo>
                        <a:lnTo>
                          <a:pt x="34" y="29"/>
                        </a:lnTo>
                        <a:lnTo>
                          <a:pt x="0" y="2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grpSp>
      </p:grpSp>
      <p:sp>
        <p:nvSpPr>
          <p:cNvPr id="7197" name="Line 213"/>
          <p:cNvSpPr>
            <a:spLocks noChangeAspect="1" noChangeShapeType="1"/>
          </p:cNvSpPr>
          <p:nvPr/>
        </p:nvSpPr>
        <p:spPr bwMode="auto">
          <a:xfrm>
            <a:off x="3207687" y="1765657"/>
            <a:ext cx="888354" cy="96421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91430" tIns="45715" rIns="91430" bIns="45715"/>
          <a:lstStyle/>
          <a:p>
            <a:endParaRPr lang="en-US"/>
          </a:p>
        </p:txBody>
      </p:sp>
      <p:grpSp>
        <p:nvGrpSpPr>
          <p:cNvPr id="7198" name="Group 214"/>
          <p:cNvGrpSpPr>
            <a:grpSpLocks noChangeAspect="1"/>
          </p:cNvGrpSpPr>
          <p:nvPr/>
        </p:nvGrpSpPr>
        <p:grpSpPr bwMode="auto">
          <a:xfrm rot="-446425">
            <a:off x="3630934" y="3229028"/>
            <a:ext cx="1679036" cy="243378"/>
            <a:chOff x="1950" y="1871"/>
            <a:chExt cx="1059" cy="342"/>
          </a:xfrm>
        </p:grpSpPr>
        <p:sp>
          <p:nvSpPr>
            <p:cNvPr id="7864" name="Line 215"/>
            <p:cNvSpPr>
              <a:spLocks noChangeAspect="1" noChangeShapeType="1"/>
            </p:cNvSpPr>
            <p:nvPr/>
          </p:nvSpPr>
          <p:spPr bwMode="auto">
            <a:xfrm flipH="1">
              <a:off x="1999" y="1871"/>
              <a:ext cx="1010" cy="31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65" name="Freeform 216"/>
            <p:cNvSpPr>
              <a:spLocks noChangeAspect="1"/>
            </p:cNvSpPr>
            <p:nvPr/>
          </p:nvSpPr>
          <p:spPr bwMode="auto">
            <a:xfrm>
              <a:off x="1950" y="2155"/>
              <a:ext cx="58" cy="58"/>
            </a:xfrm>
            <a:custGeom>
              <a:avLst/>
              <a:gdLst>
                <a:gd name="T0" fmla="*/ 44 w 58"/>
                <a:gd name="T1" fmla="*/ 0 h 58"/>
                <a:gd name="T2" fmla="*/ 0 w 58"/>
                <a:gd name="T3" fmla="*/ 45 h 58"/>
                <a:gd name="T4" fmla="*/ 58 w 58"/>
                <a:gd name="T5" fmla="*/ 58 h 58"/>
                <a:gd name="T6" fmla="*/ 44 w 58"/>
                <a:gd name="T7" fmla="*/ 0 h 58"/>
                <a:gd name="T8" fmla="*/ 0 60000 65536"/>
                <a:gd name="T9" fmla="*/ 0 60000 65536"/>
                <a:gd name="T10" fmla="*/ 0 60000 65536"/>
                <a:gd name="T11" fmla="*/ 0 60000 65536"/>
                <a:gd name="T12" fmla="*/ 0 w 58"/>
                <a:gd name="T13" fmla="*/ 0 h 58"/>
                <a:gd name="T14" fmla="*/ 58 w 58"/>
                <a:gd name="T15" fmla="*/ 58 h 58"/>
              </a:gdLst>
              <a:ahLst/>
              <a:cxnLst>
                <a:cxn ang="T8">
                  <a:pos x="T0" y="T1"/>
                </a:cxn>
                <a:cxn ang="T9">
                  <a:pos x="T2" y="T3"/>
                </a:cxn>
                <a:cxn ang="T10">
                  <a:pos x="T4" y="T5"/>
                </a:cxn>
                <a:cxn ang="T11">
                  <a:pos x="T6" y="T7"/>
                </a:cxn>
              </a:cxnLst>
              <a:rect l="T12" t="T13" r="T14" b="T15"/>
              <a:pathLst>
                <a:path w="58" h="58">
                  <a:moveTo>
                    <a:pt x="44" y="0"/>
                  </a:moveTo>
                  <a:lnTo>
                    <a:pt x="0" y="45"/>
                  </a:lnTo>
                  <a:lnTo>
                    <a:pt x="58" y="58"/>
                  </a:lnTo>
                  <a:lnTo>
                    <a:pt x="4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7199" name="Group 217"/>
          <p:cNvGrpSpPr>
            <a:grpSpLocks noChangeAspect="1"/>
          </p:cNvGrpSpPr>
          <p:nvPr/>
        </p:nvGrpSpPr>
        <p:grpSpPr bwMode="auto">
          <a:xfrm>
            <a:off x="2843353" y="1974931"/>
            <a:ext cx="713164" cy="1461821"/>
            <a:chOff x="1482" y="1110"/>
            <a:chExt cx="430" cy="1026"/>
          </a:xfrm>
        </p:grpSpPr>
        <p:sp>
          <p:nvSpPr>
            <p:cNvPr id="7836" name="Freeform 218"/>
            <p:cNvSpPr>
              <a:spLocks noChangeAspect="1"/>
            </p:cNvSpPr>
            <p:nvPr/>
          </p:nvSpPr>
          <p:spPr bwMode="auto">
            <a:xfrm>
              <a:off x="1482" y="1171"/>
              <a:ext cx="430" cy="107"/>
            </a:xfrm>
            <a:custGeom>
              <a:avLst/>
              <a:gdLst>
                <a:gd name="T0" fmla="*/ 0 w 430"/>
                <a:gd name="T1" fmla="*/ 64 h 107"/>
                <a:gd name="T2" fmla="*/ 245 w 430"/>
                <a:gd name="T3" fmla="*/ 107 h 107"/>
                <a:gd name="T4" fmla="*/ 430 w 430"/>
                <a:gd name="T5" fmla="*/ 33 h 107"/>
                <a:gd name="T6" fmla="*/ 204 w 430"/>
                <a:gd name="T7" fmla="*/ 0 h 107"/>
                <a:gd name="T8" fmla="*/ 0 w 430"/>
                <a:gd name="T9" fmla="*/ 64 h 107"/>
                <a:gd name="T10" fmla="*/ 0 60000 65536"/>
                <a:gd name="T11" fmla="*/ 0 60000 65536"/>
                <a:gd name="T12" fmla="*/ 0 60000 65536"/>
                <a:gd name="T13" fmla="*/ 0 60000 65536"/>
                <a:gd name="T14" fmla="*/ 0 60000 65536"/>
                <a:gd name="T15" fmla="*/ 0 w 430"/>
                <a:gd name="T16" fmla="*/ 0 h 107"/>
                <a:gd name="T17" fmla="*/ 430 w 430"/>
                <a:gd name="T18" fmla="*/ 107 h 107"/>
              </a:gdLst>
              <a:ahLst/>
              <a:cxnLst>
                <a:cxn ang="T10">
                  <a:pos x="T0" y="T1"/>
                </a:cxn>
                <a:cxn ang="T11">
                  <a:pos x="T2" y="T3"/>
                </a:cxn>
                <a:cxn ang="T12">
                  <a:pos x="T4" y="T5"/>
                </a:cxn>
                <a:cxn ang="T13">
                  <a:pos x="T6" y="T7"/>
                </a:cxn>
                <a:cxn ang="T14">
                  <a:pos x="T8" y="T9"/>
                </a:cxn>
              </a:cxnLst>
              <a:rect l="T15" t="T16" r="T17" b="T18"/>
              <a:pathLst>
                <a:path w="430" h="107">
                  <a:moveTo>
                    <a:pt x="0" y="64"/>
                  </a:moveTo>
                  <a:lnTo>
                    <a:pt x="245" y="107"/>
                  </a:lnTo>
                  <a:lnTo>
                    <a:pt x="430" y="33"/>
                  </a:lnTo>
                  <a:lnTo>
                    <a:pt x="204" y="0"/>
                  </a:lnTo>
                  <a:lnTo>
                    <a:pt x="0" y="64"/>
                  </a:lnTo>
                  <a:close/>
                </a:path>
              </a:pathLst>
            </a:custGeom>
            <a:solidFill>
              <a:srgbClr val="DF3F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37" name="Freeform 219"/>
            <p:cNvSpPr>
              <a:spLocks noChangeAspect="1"/>
            </p:cNvSpPr>
            <p:nvPr/>
          </p:nvSpPr>
          <p:spPr bwMode="auto">
            <a:xfrm>
              <a:off x="1482" y="1237"/>
              <a:ext cx="244" cy="898"/>
            </a:xfrm>
            <a:custGeom>
              <a:avLst/>
              <a:gdLst>
                <a:gd name="T0" fmla="*/ 0 w 244"/>
                <a:gd name="T1" fmla="*/ 0 h 898"/>
                <a:gd name="T2" fmla="*/ 244 w 244"/>
                <a:gd name="T3" fmla="*/ 47 h 898"/>
                <a:gd name="T4" fmla="*/ 244 w 244"/>
                <a:gd name="T5" fmla="*/ 898 h 898"/>
                <a:gd name="T6" fmla="*/ 192 w 244"/>
                <a:gd name="T7" fmla="*/ 878 h 898"/>
                <a:gd name="T8" fmla="*/ 192 w 244"/>
                <a:gd name="T9" fmla="*/ 771 h 898"/>
                <a:gd name="T10" fmla="*/ 123 w 244"/>
                <a:gd name="T11" fmla="*/ 740 h 898"/>
                <a:gd name="T12" fmla="*/ 123 w 244"/>
                <a:gd name="T13" fmla="*/ 837 h 898"/>
                <a:gd name="T14" fmla="*/ 85 w 244"/>
                <a:gd name="T15" fmla="*/ 816 h 898"/>
                <a:gd name="T16" fmla="*/ 85 w 244"/>
                <a:gd name="T17" fmla="*/ 721 h 898"/>
                <a:gd name="T18" fmla="*/ 30 w 244"/>
                <a:gd name="T19" fmla="*/ 693 h 898"/>
                <a:gd name="T20" fmla="*/ 30 w 244"/>
                <a:gd name="T21" fmla="*/ 788 h 898"/>
                <a:gd name="T22" fmla="*/ 0 w 244"/>
                <a:gd name="T23" fmla="*/ 774 h 898"/>
                <a:gd name="T24" fmla="*/ 0 w 244"/>
                <a:gd name="T25" fmla="*/ 0 h 89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44"/>
                <a:gd name="T40" fmla="*/ 0 h 898"/>
                <a:gd name="T41" fmla="*/ 244 w 244"/>
                <a:gd name="T42" fmla="*/ 898 h 89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44" h="898">
                  <a:moveTo>
                    <a:pt x="0" y="0"/>
                  </a:moveTo>
                  <a:lnTo>
                    <a:pt x="244" y="47"/>
                  </a:lnTo>
                  <a:lnTo>
                    <a:pt x="244" y="898"/>
                  </a:lnTo>
                  <a:lnTo>
                    <a:pt x="192" y="878"/>
                  </a:lnTo>
                  <a:lnTo>
                    <a:pt x="192" y="771"/>
                  </a:lnTo>
                  <a:lnTo>
                    <a:pt x="123" y="740"/>
                  </a:lnTo>
                  <a:lnTo>
                    <a:pt x="123" y="837"/>
                  </a:lnTo>
                  <a:lnTo>
                    <a:pt x="85" y="816"/>
                  </a:lnTo>
                  <a:lnTo>
                    <a:pt x="85" y="721"/>
                  </a:lnTo>
                  <a:lnTo>
                    <a:pt x="30" y="693"/>
                  </a:lnTo>
                  <a:lnTo>
                    <a:pt x="30" y="788"/>
                  </a:lnTo>
                  <a:lnTo>
                    <a:pt x="0" y="774"/>
                  </a:lnTo>
                  <a:lnTo>
                    <a:pt x="0" y="0"/>
                  </a:lnTo>
                  <a:close/>
                </a:path>
              </a:pathLst>
            </a:custGeom>
            <a:solidFill>
              <a:srgbClr val="FF5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7838" name="Group 220"/>
            <p:cNvGrpSpPr>
              <a:grpSpLocks noChangeAspect="1"/>
            </p:cNvGrpSpPr>
            <p:nvPr/>
          </p:nvGrpSpPr>
          <p:grpSpPr bwMode="auto">
            <a:xfrm>
              <a:off x="1492" y="1110"/>
              <a:ext cx="420" cy="1026"/>
              <a:chOff x="1492" y="1110"/>
              <a:chExt cx="420" cy="1026"/>
            </a:xfrm>
          </p:grpSpPr>
          <p:sp>
            <p:nvSpPr>
              <p:cNvPr id="7839" name="Freeform 221"/>
              <p:cNvSpPr>
                <a:spLocks noChangeAspect="1"/>
              </p:cNvSpPr>
              <p:nvPr/>
            </p:nvSpPr>
            <p:spPr bwMode="auto">
              <a:xfrm>
                <a:off x="1730" y="1204"/>
                <a:ext cx="182" cy="932"/>
              </a:xfrm>
              <a:custGeom>
                <a:avLst/>
                <a:gdLst>
                  <a:gd name="T0" fmla="*/ 0 w 182"/>
                  <a:gd name="T1" fmla="*/ 78 h 932"/>
                  <a:gd name="T2" fmla="*/ 180 w 182"/>
                  <a:gd name="T3" fmla="*/ 0 h 932"/>
                  <a:gd name="T4" fmla="*/ 182 w 182"/>
                  <a:gd name="T5" fmla="*/ 721 h 932"/>
                  <a:gd name="T6" fmla="*/ 0 w 182"/>
                  <a:gd name="T7" fmla="*/ 932 h 932"/>
                  <a:gd name="T8" fmla="*/ 0 w 182"/>
                  <a:gd name="T9" fmla="*/ 78 h 932"/>
                  <a:gd name="T10" fmla="*/ 0 60000 65536"/>
                  <a:gd name="T11" fmla="*/ 0 60000 65536"/>
                  <a:gd name="T12" fmla="*/ 0 60000 65536"/>
                  <a:gd name="T13" fmla="*/ 0 60000 65536"/>
                  <a:gd name="T14" fmla="*/ 0 60000 65536"/>
                  <a:gd name="T15" fmla="*/ 0 w 182"/>
                  <a:gd name="T16" fmla="*/ 0 h 932"/>
                  <a:gd name="T17" fmla="*/ 182 w 182"/>
                  <a:gd name="T18" fmla="*/ 932 h 932"/>
                </a:gdLst>
                <a:ahLst/>
                <a:cxnLst>
                  <a:cxn ang="T10">
                    <a:pos x="T0" y="T1"/>
                  </a:cxn>
                  <a:cxn ang="T11">
                    <a:pos x="T2" y="T3"/>
                  </a:cxn>
                  <a:cxn ang="T12">
                    <a:pos x="T4" y="T5"/>
                  </a:cxn>
                  <a:cxn ang="T13">
                    <a:pos x="T6" y="T7"/>
                  </a:cxn>
                  <a:cxn ang="T14">
                    <a:pos x="T8" y="T9"/>
                  </a:cxn>
                </a:cxnLst>
                <a:rect l="T15" t="T16" r="T17" b="T18"/>
                <a:pathLst>
                  <a:path w="182" h="932">
                    <a:moveTo>
                      <a:pt x="0" y="78"/>
                    </a:moveTo>
                    <a:lnTo>
                      <a:pt x="180" y="0"/>
                    </a:lnTo>
                    <a:lnTo>
                      <a:pt x="182" y="721"/>
                    </a:lnTo>
                    <a:lnTo>
                      <a:pt x="0" y="932"/>
                    </a:lnTo>
                    <a:lnTo>
                      <a:pt x="0" y="78"/>
                    </a:lnTo>
                    <a:close/>
                  </a:path>
                </a:pathLst>
              </a:custGeom>
              <a:solidFill>
                <a:srgbClr val="DF1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7840" name="Group 222"/>
              <p:cNvGrpSpPr>
                <a:grpSpLocks noChangeAspect="1"/>
              </p:cNvGrpSpPr>
              <p:nvPr/>
            </p:nvGrpSpPr>
            <p:grpSpPr bwMode="auto">
              <a:xfrm>
                <a:off x="1608" y="1979"/>
                <a:ext cx="67" cy="93"/>
                <a:chOff x="1608" y="1979"/>
                <a:chExt cx="67" cy="93"/>
              </a:xfrm>
            </p:grpSpPr>
            <p:sp>
              <p:nvSpPr>
                <p:cNvPr id="7862" name="Freeform 223"/>
                <p:cNvSpPr>
                  <a:spLocks noChangeAspect="1"/>
                </p:cNvSpPr>
                <p:nvPr/>
              </p:nvSpPr>
              <p:spPr bwMode="auto">
                <a:xfrm>
                  <a:off x="1648" y="1998"/>
                  <a:ext cx="27" cy="64"/>
                </a:xfrm>
                <a:custGeom>
                  <a:avLst/>
                  <a:gdLst>
                    <a:gd name="T0" fmla="*/ 0 w 27"/>
                    <a:gd name="T1" fmla="*/ 0 h 64"/>
                    <a:gd name="T2" fmla="*/ 0 w 27"/>
                    <a:gd name="T3" fmla="*/ 48 h 64"/>
                    <a:gd name="T4" fmla="*/ 27 w 27"/>
                    <a:gd name="T5" fmla="*/ 64 h 64"/>
                    <a:gd name="T6" fmla="*/ 27 w 27"/>
                    <a:gd name="T7" fmla="*/ 13 h 64"/>
                    <a:gd name="T8" fmla="*/ 0 w 27"/>
                    <a:gd name="T9" fmla="*/ 0 h 64"/>
                    <a:gd name="T10" fmla="*/ 0 60000 65536"/>
                    <a:gd name="T11" fmla="*/ 0 60000 65536"/>
                    <a:gd name="T12" fmla="*/ 0 60000 65536"/>
                    <a:gd name="T13" fmla="*/ 0 60000 65536"/>
                    <a:gd name="T14" fmla="*/ 0 60000 65536"/>
                    <a:gd name="T15" fmla="*/ 0 w 27"/>
                    <a:gd name="T16" fmla="*/ 0 h 64"/>
                    <a:gd name="T17" fmla="*/ 27 w 27"/>
                    <a:gd name="T18" fmla="*/ 64 h 64"/>
                  </a:gdLst>
                  <a:ahLst/>
                  <a:cxnLst>
                    <a:cxn ang="T10">
                      <a:pos x="T0" y="T1"/>
                    </a:cxn>
                    <a:cxn ang="T11">
                      <a:pos x="T2" y="T3"/>
                    </a:cxn>
                    <a:cxn ang="T12">
                      <a:pos x="T4" y="T5"/>
                    </a:cxn>
                    <a:cxn ang="T13">
                      <a:pos x="T6" y="T7"/>
                    </a:cxn>
                    <a:cxn ang="T14">
                      <a:pos x="T8" y="T9"/>
                    </a:cxn>
                  </a:cxnLst>
                  <a:rect l="T15" t="T16" r="T17" b="T18"/>
                  <a:pathLst>
                    <a:path w="27" h="64">
                      <a:moveTo>
                        <a:pt x="0" y="0"/>
                      </a:moveTo>
                      <a:lnTo>
                        <a:pt x="0" y="48"/>
                      </a:lnTo>
                      <a:lnTo>
                        <a:pt x="27" y="64"/>
                      </a:lnTo>
                      <a:lnTo>
                        <a:pt x="27" y="13"/>
                      </a:lnTo>
                      <a:lnTo>
                        <a:pt x="0" y="0"/>
                      </a:lnTo>
                      <a:close/>
                    </a:path>
                  </a:pathLst>
                </a:custGeom>
                <a:solidFill>
                  <a:srgbClr val="FF00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63" name="Freeform 224"/>
                <p:cNvSpPr>
                  <a:spLocks noChangeAspect="1"/>
                </p:cNvSpPr>
                <p:nvPr/>
              </p:nvSpPr>
              <p:spPr bwMode="auto">
                <a:xfrm>
                  <a:off x="1608" y="1979"/>
                  <a:ext cx="37" cy="93"/>
                </a:xfrm>
                <a:custGeom>
                  <a:avLst/>
                  <a:gdLst>
                    <a:gd name="T0" fmla="*/ 0 w 37"/>
                    <a:gd name="T1" fmla="*/ 0 h 93"/>
                    <a:gd name="T2" fmla="*/ 0 w 37"/>
                    <a:gd name="T3" fmla="*/ 93 h 93"/>
                    <a:gd name="T4" fmla="*/ 37 w 37"/>
                    <a:gd name="T5" fmla="*/ 65 h 93"/>
                    <a:gd name="T6" fmla="*/ 37 w 37"/>
                    <a:gd name="T7" fmla="*/ 19 h 93"/>
                    <a:gd name="T8" fmla="*/ 0 w 37"/>
                    <a:gd name="T9" fmla="*/ 0 h 93"/>
                    <a:gd name="T10" fmla="*/ 0 60000 65536"/>
                    <a:gd name="T11" fmla="*/ 0 60000 65536"/>
                    <a:gd name="T12" fmla="*/ 0 60000 65536"/>
                    <a:gd name="T13" fmla="*/ 0 60000 65536"/>
                    <a:gd name="T14" fmla="*/ 0 60000 65536"/>
                    <a:gd name="T15" fmla="*/ 0 w 37"/>
                    <a:gd name="T16" fmla="*/ 0 h 93"/>
                    <a:gd name="T17" fmla="*/ 37 w 37"/>
                    <a:gd name="T18" fmla="*/ 93 h 93"/>
                  </a:gdLst>
                  <a:ahLst/>
                  <a:cxnLst>
                    <a:cxn ang="T10">
                      <a:pos x="T0" y="T1"/>
                    </a:cxn>
                    <a:cxn ang="T11">
                      <a:pos x="T2" y="T3"/>
                    </a:cxn>
                    <a:cxn ang="T12">
                      <a:pos x="T4" y="T5"/>
                    </a:cxn>
                    <a:cxn ang="T13">
                      <a:pos x="T6" y="T7"/>
                    </a:cxn>
                    <a:cxn ang="T14">
                      <a:pos x="T8" y="T9"/>
                    </a:cxn>
                  </a:cxnLst>
                  <a:rect l="T15" t="T16" r="T17" b="T18"/>
                  <a:pathLst>
                    <a:path w="37" h="93">
                      <a:moveTo>
                        <a:pt x="0" y="0"/>
                      </a:moveTo>
                      <a:lnTo>
                        <a:pt x="0" y="93"/>
                      </a:lnTo>
                      <a:lnTo>
                        <a:pt x="37" y="65"/>
                      </a:lnTo>
                      <a:lnTo>
                        <a:pt x="37" y="19"/>
                      </a:lnTo>
                      <a:lnTo>
                        <a:pt x="0" y="0"/>
                      </a:lnTo>
                      <a:close/>
                    </a:path>
                  </a:pathLst>
                </a:custGeom>
                <a:solidFill>
                  <a:srgbClr val="DF1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7841" name="Group 225"/>
              <p:cNvGrpSpPr>
                <a:grpSpLocks noChangeAspect="1"/>
              </p:cNvGrpSpPr>
              <p:nvPr/>
            </p:nvGrpSpPr>
            <p:grpSpPr bwMode="auto">
              <a:xfrm>
                <a:off x="1512" y="1930"/>
                <a:ext cx="69" cy="97"/>
                <a:chOff x="1512" y="1930"/>
                <a:chExt cx="69" cy="97"/>
              </a:xfrm>
            </p:grpSpPr>
            <p:sp>
              <p:nvSpPr>
                <p:cNvPr id="7860" name="Freeform 226"/>
                <p:cNvSpPr>
                  <a:spLocks noChangeAspect="1"/>
                </p:cNvSpPr>
                <p:nvPr/>
              </p:nvSpPr>
              <p:spPr bwMode="auto">
                <a:xfrm>
                  <a:off x="1553" y="1949"/>
                  <a:ext cx="28" cy="64"/>
                </a:xfrm>
                <a:custGeom>
                  <a:avLst/>
                  <a:gdLst>
                    <a:gd name="T0" fmla="*/ 0 w 28"/>
                    <a:gd name="T1" fmla="*/ 0 h 64"/>
                    <a:gd name="T2" fmla="*/ 0 w 28"/>
                    <a:gd name="T3" fmla="*/ 50 h 64"/>
                    <a:gd name="T4" fmla="*/ 28 w 28"/>
                    <a:gd name="T5" fmla="*/ 64 h 64"/>
                    <a:gd name="T6" fmla="*/ 28 w 28"/>
                    <a:gd name="T7" fmla="*/ 14 h 64"/>
                    <a:gd name="T8" fmla="*/ 0 w 28"/>
                    <a:gd name="T9" fmla="*/ 0 h 64"/>
                    <a:gd name="T10" fmla="*/ 0 60000 65536"/>
                    <a:gd name="T11" fmla="*/ 0 60000 65536"/>
                    <a:gd name="T12" fmla="*/ 0 60000 65536"/>
                    <a:gd name="T13" fmla="*/ 0 60000 65536"/>
                    <a:gd name="T14" fmla="*/ 0 60000 65536"/>
                    <a:gd name="T15" fmla="*/ 0 w 28"/>
                    <a:gd name="T16" fmla="*/ 0 h 64"/>
                    <a:gd name="T17" fmla="*/ 28 w 28"/>
                    <a:gd name="T18" fmla="*/ 64 h 64"/>
                  </a:gdLst>
                  <a:ahLst/>
                  <a:cxnLst>
                    <a:cxn ang="T10">
                      <a:pos x="T0" y="T1"/>
                    </a:cxn>
                    <a:cxn ang="T11">
                      <a:pos x="T2" y="T3"/>
                    </a:cxn>
                    <a:cxn ang="T12">
                      <a:pos x="T4" y="T5"/>
                    </a:cxn>
                    <a:cxn ang="T13">
                      <a:pos x="T6" y="T7"/>
                    </a:cxn>
                    <a:cxn ang="T14">
                      <a:pos x="T8" y="T9"/>
                    </a:cxn>
                  </a:cxnLst>
                  <a:rect l="T15" t="T16" r="T17" b="T18"/>
                  <a:pathLst>
                    <a:path w="28" h="64">
                      <a:moveTo>
                        <a:pt x="0" y="0"/>
                      </a:moveTo>
                      <a:lnTo>
                        <a:pt x="0" y="50"/>
                      </a:lnTo>
                      <a:lnTo>
                        <a:pt x="28" y="64"/>
                      </a:lnTo>
                      <a:lnTo>
                        <a:pt x="28" y="14"/>
                      </a:lnTo>
                      <a:lnTo>
                        <a:pt x="0" y="0"/>
                      </a:lnTo>
                      <a:close/>
                    </a:path>
                  </a:pathLst>
                </a:custGeom>
                <a:solidFill>
                  <a:srgbClr val="FF00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61" name="Freeform 227"/>
                <p:cNvSpPr>
                  <a:spLocks noChangeAspect="1"/>
                </p:cNvSpPr>
                <p:nvPr/>
              </p:nvSpPr>
              <p:spPr bwMode="auto">
                <a:xfrm>
                  <a:off x="1512" y="1930"/>
                  <a:ext cx="38" cy="97"/>
                </a:xfrm>
                <a:custGeom>
                  <a:avLst/>
                  <a:gdLst>
                    <a:gd name="T0" fmla="*/ 0 w 38"/>
                    <a:gd name="T1" fmla="*/ 0 h 97"/>
                    <a:gd name="T2" fmla="*/ 0 w 38"/>
                    <a:gd name="T3" fmla="*/ 97 h 97"/>
                    <a:gd name="T4" fmla="*/ 38 w 38"/>
                    <a:gd name="T5" fmla="*/ 69 h 97"/>
                    <a:gd name="T6" fmla="*/ 38 w 38"/>
                    <a:gd name="T7" fmla="*/ 21 h 97"/>
                    <a:gd name="T8" fmla="*/ 0 w 38"/>
                    <a:gd name="T9" fmla="*/ 0 h 97"/>
                    <a:gd name="T10" fmla="*/ 0 60000 65536"/>
                    <a:gd name="T11" fmla="*/ 0 60000 65536"/>
                    <a:gd name="T12" fmla="*/ 0 60000 65536"/>
                    <a:gd name="T13" fmla="*/ 0 60000 65536"/>
                    <a:gd name="T14" fmla="*/ 0 60000 65536"/>
                    <a:gd name="T15" fmla="*/ 0 w 38"/>
                    <a:gd name="T16" fmla="*/ 0 h 97"/>
                    <a:gd name="T17" fmla="*/ 38 w 38"/>
                    <a:gd name="T18" fmla="*/ 97 h 97"/>
                  </a:gdLst>
                  <a:ahLst/>
                  <a:cxnLst>
                    <a:cxn ang="T10">
                      <a:pos x="T0" y="T1"/>
                    </a:cxn>
                    <a:cxn ang="T11">
                      <a:pos x="T2" y="T3"/>
                    </a:cxn>
                    <a:cxn ang="T12">
                      <a:pos x="T4" y="T5"/>
                    </a:cxn>
                    <a:cxn ang="T13">
                      <a:pos x="T6" y="T7"/>
                    </a:cxn>
                    <a:cxn ang="T14">
                      <a:pos x="T8" y="T9"/>
                    </a:cxn>
                  </a:cxnLst>
                  <a:rect l="T15" t="T16" r="T17" b="T18"/>
                  <a:pathLst>
                    <a:path w="38" h="97">
                      <a:moveTo>
                        <a:pt x="0" y="0"/>
                      </a:moveTo>
                      <a:lnTo>
                        <a:pt x="0" y="97"/>
                      </a:lnTo>
                      <a:lnTo>
                        <a:pt x="38" y="69"/>
                      </a:lnTo>
                      <a:lnTo>
                        <a:pt x="38" y="21"/>
                      </a:lnTo>
                      <a:lnTo>
                        <a:pt x="0" y="0"/>
                      </a:lnTo>
                      <a:close/>
                    </a:path>
                  </a:pathLst>
                </a:custGeom>
                <a:solidFill>
                  <a:srgbClr val="DF1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7842" name="Group 228"/>
              <p:cNvGrpSpPr>
                <a:grpSpLocks noChangeAspect="1"/>
              </p:cNvGrpSpPr>
              <p:nvPr/>
            </p:nvGrpSpPr>
            <p:grpSpPr bwMode="auto">
              <a:xfrm>
                <a:off x="1492" y="1259"/>
                <a:ext cx="220" cy="707"/>
                <a:chOff x="1492" y="1259"/>
                <a:chExt cx="220" cy="707"/>
              </a:xfrm>
            </p:grpSpPr>
            <p:sp>
              <p:nvSpPr>
                <p:cNvPr id="7849" name="Freeform 229"/>
                <p:cNvSpPr>
                  <a:spLocks noChangeAspect="1"/>
                </p:cNvSpPr>
                <p:nvPr/>
              </p:nvSpPr>
              <p:spPr bwMode="auto">
                <a:xfrm>
                  <a:off x="1500" y="1259"/>
                  <a:ext cx="197" cy="707"/>
                </a:xfrm>
                <a:custGeom>
                  <a:avLst/>
                  <a:gdLst>
                    <a:gd name="T0" fmla="*/ 0 w 197"/>
                    <a:gd name="T1" fmla="*/ 0 h 707"/>
                    <a:gd name="T2" fmla="*/ 197 w 197"/>
                    <a:gd name="T3" fmla="*/ 38 h 707"/>
                    <a:gd name="T4" fmla="*/ 197 w 197"/>
                    <a:gd name="T5" fmla="*/ 707 h 707"/>
                    <a:gd name="T6" fmla="*/ 1 w 197"/>
                    <a:gd name="T7" fmla="*/ 612 h 707"/>
                    <a:gd name="T8" fmla="*/ 0 w 197"/>
                    <a:gd name="T9" fmla="*/ 0 h 707"/>
                    <a:gd name="T10" fmla="*/ 0 60000 65536"/>
                    <a:gd name="T11" fmla="*/ 0 60000 65536"/>
                    <a:gd name="T12" fmla="*/ 0 60000 65536"/>
                    <a:gd name="T13" fmla="*/ 0 60000 65536"/>
                    <a:gd name="T14" fmla="*/ 0 60000 65536"/>
                    <a:gd name="T15" fmla="*/ 0 w 197"/>
                    <a:gd name="T16" fmla="*/ 0 h 707"/>
                    <a:gd name="T17" fmla="*/ 197 w 197"/>
                    <a:gd name="T18" fmla="*/ 707 h 707"/>
                  </a:gdLst>
                  <a:ahLst/>
                  <a:cxnLst>
                    <a:cxn ang="T10">
                      <a:pos x="T0" y="T1"/>
                    </a:cxn>
                    <a:cxn ang="T11">
                      <a:pos x="T2" y="T3"/>
                    </a:cxn>
                    <a:cxn ang="T12">
                      <a:pos x="T4" y="T5"/>
                    </a:cxn>
                    <a:cxn ang="T13">
                      <a:pos x="T6" y="T7"/>
                    </a:cxn>
                    <a:cxn ang="T14">
                      <a:pos x="T8" y="T9"/>
                    </a:cxn>
                  </a:cxnLst>
                  <a:rect l="T15" t="T16" r="T17" b="T18"/>
                  <a:pathLst>
                    <a:path w="197" h="707">
                      <a:moveTo>
                        <a:pt x="0" y="0"/>
                      </a:moveTo>
                      <a:lnTo>
                        <a:pt x="197" y="38"/>
                      </a:lnTo>
                      <a:lnTo>
                        <a:pt x="197" y="707"/>
                      </a:lnTo>
                      <a:lnTo>
                        <a:pt x="1" y="61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7850" name="Group 230"/>
                <p:cNvGrpSpPr>
                  <a:grpSpLocks noChangeAspect="1"/>
                </p:cNvGrpSpPr>
                <p:nvPr/>
              </p:nvGrpSpPr>
              <p:grpSpPr bwMode="auto">
                <a:xfrm>
                  <a:off x="1492" y="1261"/>
                  <a:ext cx="220" cy="693"/>
                  <a:chOff x="1492" y="1261"/>
                  <a:chExt cx="220" cy="693"/>
                </a:xfrm>
              </p:grpSpPr>
              <p:sp>
                <p:nvSpPr>
                  <p:cNvPr id="7851" name="Line 231"/>
                  <p:cNvSpPr>
                    <a:spLocks noChangeAspect="1" noChangeShapeType="1"/>
                  </p:cNvSpPr>
                  <p:nvPr/>
                </p:nvSpPr>
                <p:spPr bwMode="auto">
                  <a:xfrm>
                    <a:off x="1495" y="1797"/>
                    <a:ext cx="217" cy="78"/>
                  </a:xfrm>
                  <a:prstGeom prst="line">
                    <a:avLst/>
                  </a:prstGeom>
                  <a:noFill/>
                  <a:ln w="9525">
                    <a:solidFill>
                      <a:srgbClr val="FF5F7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52" name="Line 232"/>
                  <p:cNvSpPr>
                    <a:spLocks noChangeAspect="1" noChangeShapeType="1"/>
                  </p:cNvSpPr>
                  <p:nvPr/>
                </p:nvSpPr>
                <p:spPr bwMode="auto">
                  <a:xfrm>
                    <a:off x="1492" y="1706"/>
                    <a:ext cx="217" cy="68"/>
                  </a:xfrm>
                  <a:prstGeom prst="line">
                    <a:avLst/>
                  </a:prstGeom>
                  <a:noFill/>
                  <a:ln w="9525">
                    <a:solidFill>
                      <a:srgbClr val="FF5F7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53" name="Line 233"/>
                  <p:cNvSpPr>
                    <a:spLocks noChangeAspect="1" noChangeShapeType="1"/>
                  </p:cNvSpPr>
                  <p:nvPr/>
                </p:nvSpPr>
                <p:spPr bwMode="auto">
                  <a:xfrm>
                    <a:off x="1498" y="1615"/>
                    <a:ext cx="211" cy="59"/>
                  </a:xfrm>
                  <a:prstGeom prst="line">
                    <a:avLst/>
                  </a:prstGeom>
                  <a:noFill/>
                  <a:ln w="9525">
                    <a:solidFill>
                      <a:srgbClr val="FF5F7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54" name="Line 234"/>
                  <p:cNvSpPr>
                    <a:spLocks noChangeAspect="1" noChangeShapeType="1"/>
                  </p:cNvSpPr>
                  <p:nvPr/>
                </p:nvSpPr>
                <p:spPr bwMode="auto">
                  <a:xfrm>
                    <a:off x="1495" y="1518"/>
                    <a:ext cx="212" cy="55"/>
                  </a:xfrm>
                  <a:prstGeom prst="line">
                    <a:avLst/>
                  </a:prstGeom>
                  <a:noFill/>
                  <a:ln w="9525">
                    <a:solidFill>
                      <a:srgbClr val="FF5F7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55" name="Line 235"/>
                  <p:cNvSpPr>
                    <a:spLocks noChangeAspect="1" noChangeShapeType="1"/>
                  </p:cNvSpPr>
                  <p:nvPr/>
                </p:nvSpPr>
                <p:spPr bwMode="auto">
                  <a:xfrm>
                    <a:off x="1500" y="1426"/>
                    <a:ext cx="207" cy="45"/>
                  </a:xfrm>
                  <a:prstGeom prst="line">
                    <a:avLst/>
                  </a:prstGeom>
                  <a:noFill/>
                  <a:ln w="9525">
                    <a:solidFill>
                      <a:srgbClr val="FF5F7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56" name="Line 236"/>
                  <p:cNvSpPr>
                    <a:spLocks noChangeAspect="1" noChangeShapeType="1"/>
                  </p:cNvSpPr>
                  <p:nvPr/>
                </p:nvSpPr>
                <p:spPr bwMode="auto">
                  <a:xfrm>
                    <a:off x="1492" y="1341"/>
                    <a:ext cx="214" cy="38"/>
                  </a:xfrm>
                  <a:prstGeom prst="line">
                    <a:avLst/>
                  </a:prstGeom>
                  <a:noFill/>
                  <a:ln w="9525">
                    <a:solidFill>
                      <a:srgbClr val="FF5F7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57" name="Line 237"/>
                  <p:cNvSpPr>
                    <a:spLocks noChangeAspect="1" noChangeShapeType="1"/>
                  </p:cNvSpPr>
                  <p:nvPr/>
                </p:nvSpPr>
                <p:spPr bwMode="auto">
                  <a:xfrm>
                    <a:off x="1543" y="1261"/>
                    <a:ext cx="1" cy="646"/>
                  </a:xfrm>
                  <a:prstGeom prst="line">
                    <a:avLst/>
                  </a:prstGeom>
                  <a:noFill/>
                  <a:ln w="9525">
                    <a:solidFill>
                      <a:srgbClr val="FF5F7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58" name="Line 238"/>
                  <p:cNvSpPr>
                    <a:spLocks noChangeAspect="1" noChangeShapeType="1"/>
                  </p:cNvSpPr>
                  <p:nvPr/>
                </p:nvSpPr>
                <p:spPr bwMode="auto">
                  <a:xfrm>
                    <a:off x="1593" y="1273"/>
                    <a:ext cx="1" cy="660"/>
                  </a:xfrm>
                  <a:prstGeom prst="line">
                    <a:avLst/>
                  </a:prstGeom>
                  <a:noFill/>
                  <a:ln w="9525">
                    <a:solidFill>
                      <a:srgbClr val="FF5F7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59" name="Line 239"/>
                  <p:cNvSpPr>
                    <a:spLocks noChangeAspect="1" noChangeShapeType="1"/>
                  </p:cNvSpPr>
                  <p:nvPr/>
                </p:nvSpPr>
                <p:spPr bwMode="auto">
                  <a:xfrm>
                    <a:off x="1646" y="1282"/>
                    <a:ext cx="1" cy="672"/>
                  </a:xfrm>
                  <a:prstGeom prst="line">
                    <a:avLst/>
                  </a:prstGeom>
                  <a:noFill/>
                  <a:ln w="9525">
                    <a:solidFill>
                      <a:srgbClr val="FF5F7F"/>
                    </a:solidFill>
                    <a:round/>
                    <a:headEnd/>
                    <a:tailEnd/>
                  </a:ln>
                  <a:extLst>
                    <a:ext uri="{909E8E84-426E-40DD-AFC4-6F175D3DCCD1}">
                      <a14:hiddenFill xmlns:a14="http://schemas.microsoft.com/office/drawing/2010/main">
                        <a:noFill/>
                      </a14:hiddenFill>
                    </a:ext>
                  </a:extLst>
                </p:spPr>
                <p:txBody>
                  <a:bodyPr/>
                  <a:lstStyle/>
                  <a:p>
                    <a:endParaRPr lang="en-US"/>
                  </a:p>
                </p:txBody>
              </p:sp>
            </p:grpSp>
          </p:grpSp>
          <p:grpSp>
            <p:nvGrpSpPr>
              <p:cNvPr id="7843" name="Group 240"/>
              <p:cNvGrpSpPr>
                <a:grpSpLocks noChangeAspect="1"/>
              </p:cNvGrpSpPr>
              <p:nvPr/>
            </p:nvGrpSpPr>
            <p:grpSpPr bwMode="auto">
              <a:xfrm>
                <a:off x="1575" y="1110"/>
                <a:ext cx="255" cy="141"/>
                <a:chOff x="1575" y="1110"/>
                <a:chExt cx="255" cy="141"/>
              </a:xfrm>
            </p:grpSpPr>
            <p:grpSp>
              <p:nvGrpSpPr>
                <p:cNvPr id="7844" name="Group 241"/>
                <p:cNvGrpSpPr>
                  <a:grpSpLocks noChangeAspect="1"/>
                </p:cNvGrpSpPr>
                <p:nvPr/>
              </p:nvGrpSpPr>
              <p:grpSpPr bwMode="auto">
                <a:xfrm>
                  <a:off x="1575" y="1110"/>
                  <a:ext cx="255" cy="141"/>
                  <a:chOff x="1575" y="1110"/>
                  <a:chExt cx="255" cy="141"/>
                </a:xfrm>
              </p:grpSpPr>
              <p:sp>
                <p:nvSpPr>
                  <p:cNvPr id="7846" name="Freeform 242"/>
                  <p:cNvSpPr>
                    <a:spLocks noChangeAspect="1"/>
                  </p:cNvSpPr>
                  <p:nvPr/>
                </p:nvSpPr>
                <p:spPr bwMode="auto">
                  <a:xfrm>
                    <a:off x="1575" y="1110"/>
                    <a:ext cx="255" cy="52"/>
                  </a:xfrm>
                  <a:custGeom>
                    <a:avLst/>
                    <a:gdLst>
                      <a:gd name="T0" fmla="*/ 0 w 255"/>
                      <a:gd name="T1" fmla="*/ 35 h 52"/>
                      <a:gd name="T2" fmla="*/ 148 w 255"/>
                      <a:gd name="T3" fmla="*/ 52 h 52"/>
                      <a:gd name="T4" fmla="*/ 255 w 255"/>
                      <a:gd name="T5" fmla="*/ 18 h 52"/>
                      <a:gd name="T6" fmla="*/ 111 w 255"/>
                      <a:gd name="T7" fmla="*/ 0 h 52"/>
                      <a:gd name="T8" fmla="*/ 0 w 255"/>
                      <a:gd name="T9" fmla="*/ 35 h 52"/>
                      <a:gd name="T10" fmla="*/ 0 60000 65536"/>
                      <a:gd name="T11" fmla="*/ 0 60000 65536"/>
                      <a:gd name="T12" fmla="*/ 0 60000 65536"/>
                      <a:gd name="T13" fmla="*/ 0 60000 65536"/>
                      <a:gd name="T14" fmla="*/ 0 60000 65536"/>
                      <a:gd name="T15" fmla="*/ 0 w 255"/>
                      <a:gd name="T16" fmla="*/ 0 h 52"/>
                      <a:gd name="T17" fmla="*/ 255 w 255"/>
                      <a:gd name="T18" fmla="*/ 52 h 52"/>
                    </a:gdLst>
                    <a:ahLst/>
                    <a:cxnLst>
                      <a:cxn ang="T10">
                        <a:pos x="T0" y="T1"/>
                      </a:cxn>
                      <a:cxn ang="T11">
                        <a:pos x="T2" y="T3"/>
                      </a:cxn>
                      <a:cxn ang="T12">
                        <a:pos x="T4" y="T5"/>
                      </a:cxn>
                      <a:cxn ang="T13">
                        <a:pos x="T6" y="T7"/>
                      </a:cxn>
                      <a:cxn ang="T14">
                        <a:pos x="T8" y="T9"/>
                      </a:cxn>
                    </a:cxnLst>
                    <a:rect l="T15" t="T16" r="T17" b="T18"/>
                    <a:pathLst>
                      <a:path w="255" h="52">
                        <a:moveTo>
                          <a:pt x="0" y="35"/>
                        </a:moveTo>
                        <a:lnTo>
                          <a:pt x="148" y="52"/>
                        </a:lnTo>
                        <a:lnTo>
                          <a:pt x="255" y="18"/>
                        </a:lnTo>
                        <a:lnTo>
                          <a:pt x="111" y="0"/>
                        </a:lnTo>
                        <a:lnTo>
                          <a:pt x="0" y="35"/>
                        </a:lnTo>
                        <a:close/>
                      </a:path>
                    </a:pathLst>
                  </a:custGeom>
                  <a:solidFill>
                    <a:srgbClr val="DF3F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47" name="Freeform 243"/>
                  <p:cNvSpPr>
                    <a:spLocks noChangeAspect="1"/>
                  </p:cNvSpPr>
                  <p:nvPr/>
                </p:nvSpPr>
                <p:spPr bwMode="auto">
                  <a:xfrm>
                    <a:off x="1724" y="1129"/>
                    <a:ext cx="104" cy="122"/>
                  </a:xfrm>
                  <a:custGeom>
                    <a:avLst/>
                    <a:gdLst>
                      <a:gd name="T0" fmla="*/ 0 w 104"/>
                      <a:gd name="T1" fmla="*/ 38 h 122"/>
                      <a:gd name="T2" fmla="*/ 104 w 104"/>
                      <a:gd name="T3" fmla="*/ 0 h 122"/>
                      <a:gd name="T4" fmla="*/ 104 w 104"/>
                      <a:gd name="T5" fmla="*/ 77 h 122"/>
                      <a:gd name="T6" fmla="*/ 0 w 104"/>
                      <a:gd name="T7" fmla="*/ 122 h 122"/>
                      <a:gd name="T8" fmla="*/ 0 w 104"/>
                      <a:gd name="T9" fmla="*/ 38 h 122"/>
                      <a:gd name="T10" fmla="*/ 0 60000 65536"/>
                      <a:gd name="T11" fmla="*/ 0 60000 65536"/>
                      <a:gd name="T12" fmla="*/ 0 60000 65536"/>
                      <a:gd name="T13" fmla="*/ 0 60000 65536"/>
                      <a:gd name="T14" fmla="*/ 0 60000 65536"/>
                      <a:gd name="T15" fmla="*/ 0 w 104"/>
                      <a:gd name="T16" fmla="*/ 0 h 122"/>
                      <a:gd name="T17" fmla="*/ 104 w 104"/>
                      <a:gd name="T18" fmla="*/ 122 h 122"/>
                    </a:gdLst>
                    <a:ahLst/>
                    <a:cxnLst>
                      <a:cxn ang="T10">
                        <a:pos x="T0" y="T1"/>
                      </a:cxn>
                      <a:cxn ang="T11">
                        <a:pos x="T2" y="T3"/>
                      </a:cxn>
                      <a:cxn ang="T12">
                        <a:pos x="T4" y="T5"/>
                      </a:cxn>
                      <a:cxn ang="T13">
                        <a:pos x="T6" y="T7"/>
                      </a:cxn>
                      <a:cxn ang="T14">
                        <a:pos x="T8" y="T9"/>
                      </a:cxn>
                    </a:cxnLst>
                    <a:rect l="T15" t="T16" r="T17" b="T18"/>
                    <a:pathLst>
                      <a:path w="104" h="122">
                        <a:moveTo>
                          <a:pt x="0" y="38"/>
                        </a:moveTo>
                        <a:lnTo>
                          <a:pt x="104" y="0"/>
                        </a:lnTo>
                        <a:lnTo>
                          <a:pt x="104" y="77"/>
                        </a:lnTo>
                        <a:lnTo>
                          <a:pt x="0" y="122"/>
                        </a:lnTo>
                        <a:lnTo>
                          <a:pt x="0" y="38"/>
                        </a:lnTo>
                        <a:close/>
                      </a:path>
                    </a:pathLst>
                  </a:custGeom>
                  <a:solidFill>
                    <a:srgbClr val="DF1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48" name="Freeform 244"/>
                  <p:cNvSpPr>
                    <a:spLocks noChangeAspect="1"/>
                  </p:cNvSpPr>
                  <p:nvPr/>
                </p:nvSpPr>
                <p:spPr bwMode="auto">
                  <a:xfrm>
                    <a:off x="1575" y="1147"/>
                    <a:ext cx="145" cy="104"/>
                  </a:xfrm>
                  <a:custGeom>
                    <a:avLst/>
                    <a:gdLst>
                      <a:gd name="T0" fmla="*/ 145 w 145"/>
                      <a:gd name="T1" fmla="*/ 19 h 104"/>
                      <a:gd name="T2" fmla="*/ 145 w 145"/>
                      <a:gd name="T3" fmla="*/ 104 h 104"/>
                      <a:gd name="T4" fmla="*/ 0 w 145"/>
                      <a:gd name="T5" fmla="*/ 79 h 104"/>
                      <a:gd name="T6" fmla="*/ 0 w 145"/>
                      <a:gd name="T7" fmla="*/ 0 h 104"/>
                      <a:gd name="T8" fmla="*/ 145 w 145"/>
                      <a:gd name="T9" fmla="*/ 19 h 104"/>
                      <a:gd name="T10" fmla="*/ 0 60000 65536"/>
                      <a:gd name="T11" fmla="*/ 0 60000 65536"/>
                      <a:gd name="T12" fmla="*/ 0 60000 65536"/>
                      <a:gd name="T13" fmla="*/ 0 60000 65536"/>
                      <a:gd name="T14" fmla="*/ 0 60000 65536"/>
                      <a:gd name="T15" fmla="*/ 0 w 145"/>
                      <a:gd name="T16" fmla="*/ 0 h 104"/>
                      <a:gd name="T17" fmla="*/ 145 w 145"/>
                      <a:gd name="T18" fmla="*/ 104 h 104"/>
                    </a:gdLst>
                    <a:ahLst/>
                    <a:cxnLst>
                      <a:cxn ang="T10">
                        <a:pos x="T0" y="T1"/>
                      </a:cxn>
                      <a:cxn ang="T11">
                        <a:pos x="T2" y="T3"/>
                      </a:cxn>
                      <a:cxn ang="T12">
                        <a:pos x="T4" y="T5"/>
                      </a:cxn>
                      <a:cxn ang="T13">
                        <a:pos x="T6" y="T7"/>
                      </a:cxn>
                      <a:cxn ang="T14">
                        <a:pos x="T8" y="T9"/>
                      </a:cxn>
                    </a:cxnLst>
                    <a:rect l="T15" t="T16" r="T17" b="T18"/>
                    <a:pathLst>
                      <a:path w="145" h="104">
                        <a:moveTo>
                          <a:pt x="145" y="19"/>
                        </a:moveTo>
                        <a:lnTo>
                          <a:pt x="145" y="104"/>
                        </a:lnTo>
                        <a:lnTo>
                          <a:pt x="0" y="79"/>
                        </a:lnTo>
                        <a:lnTo>
                          <a:pt x="0" y="0"/>
                        </a:lnTo>
                        <a:lnTo>
                          <a:pt x="145" y="19"/>
                        </a:lnTo>
                        <a:close/>
                      </a:path>
                    </a:pathLst>
                  </a:custGeom>
                  <a:solidFill>
                    <a:srgbClr val="FF5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7845" name="Freeform 245"/>
                <p:cNvSpPr>
                  <a:spLocks noChangeAspect="1"/>
                </p:cNvSpPr>
                <p:nvPr/>
              </p:nvSpPr>
              <p:spPr bwMode="auto">
                <a:xfrm>
                  <a:off x="1595" y="1166"/>
                  <a:ext cx="80" cy="19"/>
                </a:xfrm>
                <a:custGeom>
                  <a:avLst/>
                  <a:gdLst>
                    <a:gd name="T0" fmla="*/ 0 w 80"/>
                    <a:gd name="T1" fmla="*/ 0 h 19"/>
                    <a:gd name="T2" fmla="*/ 80 w 80"/>
                    <a:gd name="T3" fmla="*/ 7 h 19"/>
                    <a:gd name="T4" fmla="*/ 80 w 80"/>
                    <a:gd name="T5" fmla="*/ 19 h 19"/>
                    <a:gd name="T6" fmla="*/ 0 w 80"/>
                    <a:gd name="T7" fmla="*/ 12 h 19"/>
                    <a:gd name="T8" fmla="*/ 0 w 80"/>
                    <a:gd name="T9" fmla="*/ 0 h 19"/>
                    <a:gd name="T10" fmla="*/ 0 60000 65536"/>
                    <a:gd name="T11" fmla="*/ 0 60000 65536"/>
                    <a:gd name="T12" fmla="*/ 0 60000 65536"/>
                    <a:gd name="T13" fmla="*/ 0 60000 65536"/>
                    <a:gd name="T14" fmla="*/ 0 60000 65536"/>
                    <a:gd name="T15" fmla="*/ 0 w 80"/>
                    <a:gd name="T16" fmla="*/ 0 h 19"/>
                    <a:gd name="T17" fmla="*/ 80 w 80"/>
                    <a:gd name="T18" fmla="*/ 19 h 19"/>
                  </a:gdLst>
                  <a:ahLst/>
                  <a:cxnLst>
                    <a:cxn ang="T10">
                      <a:pos x="T0" y="T1"/>
                    </a:cxn>
                    <a:cxn ang="T11">
                      <a:pos x="T2" y="T3"/>
                    </a:cxn>
                    <a:cxn ang="T12">
                      <a:pos x="T4" y="T5"/>
                    </a:cxn>
                    <a:cxn ang="T13">
                      <a:pos x="T6" y="T7"/>
                    </a:cxn>
                    <a:cxn ang="T14">
                      <a:pos x="T8" y="T9"/>
                    </a:cxn>
                  </a:cxnLst>
                  <a:rect l="T15" t="T16" r="T17" b="T18"/>
                  <a:pathLst>
                    <a:path w="80" h="19">
                      <a:moveTo>
                        <a:pt x="0" y="0"/>
                      </a:moveTo>
                      <a:lnTo>
                        <a:pt x="80" y="7"/>
                      </a:lnTo>
                      <a:lnTo>
                        <a:pt x="80" y="19"/>
                      </a:lnTo>
                      <a:lnTo>
                        <a:pt x="0" y="1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grpSp>
      <p:grpSp>
        <p:nvGrpSpPr>
          <p:cNvPr id="7200" name="Group 246"/>
          <p:cNvGrpSpPr>
            <a:grpSpLocks noChangeAspect="1"/>
          </p:cNvGrpSpPr>
          <p:nvPr/>
        </p:nvGrpSpPr>
        <p:grpSpPr bwMode="auto">
          <a:xfrm>
            <a:off x="3203036" y="1705199"/>
            <a:ext cx="263561" cy="1745504"/>
            <a:chOff x="1700" y="921"/>
            <a:chExt cx="159" cy="1224"/>
          </a:xfrm>
        </p:grpSpPr>
        <p:sp>
          <p:nvSpPr>
            <p:cNvPr id="7834" name="Line 247"/>
            <p:cNvSpPr>
              <a:spLocks noChangeAspect="1" noChangeShapeType="1"/>
            </p:cNvSpPr>
            <p:nvPr/>
          </p:nvSpPr>
          <p:spPr bwMode="auto">
            <a:xfrm>
              <a:off x="1700" y="921"/>
              <a:ext cx="133" cy="116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35" name="Freeform 248"/>
            <p:cNvSpPr>
              <a:spLocks noChangeAspect="1"/>
            </p:cNvSpPr>
            <p:nvPr/>
          </p:nvSpPr>
          <p:spPr bwMode="auto">
            <a:xfrm>
              <a:off x="1805" y="2081"/>
              <a:ext cx="54" cy="64"/>
            </a:xfrm>
            <a:custGeom>
              <a:avLst/>
              <a:gdLst>
                <a:gd name="T0" fmla="*/ 0 w 54"/>
                <a:gd name="T1" fmla="*/ 8 h 64"/>
                <a:gd name="T2" fmla="*/ 35 w 54"/>
                <a:gd name="T3" fmla="*/ 64 h 64"/>
                <a:gd name="T4" fmla="*/ 54 w 54"/>
                <a:gd name="T5" fmla="*/ 0 h 64"/>
                <a:gd name="T6" fmla="*/ 0 w 54"/>
                <a:gd name="T7" fmla="*/ 8 h 64"/>
                <a:gd name="T8" fmla="*/ 0 60000 65536"/>
                <a:gd name="T9" fmla="*/ 0 60000 65536"/>
                <a:gd name="T10" fmla="*/ 0 60000 65536"/>
                <a:gd name="T11" fmla="*/ 0 60000 65536"/>
                <a:gd name="T12" fmla="*/ 0 w 54"/>
                <a:gd name="T13" fmla="*/ 0 h 64"/>
                <a:gd name="T14" fmla="*/ 54 w 54"/>
                <a:gd name="T15" fmla="*/ 64 h 64"/>
              </a:gdLst>
              <a:ahLst/>
              <a:cxnLst>
                <a:cxn ang="T8">
                  <a:pos x="T0" y="T1"/>
                </a:cxn>
                <a:cxn ang="T9">
                  <a:pos x="T2" y="T3"/>
                </a:cxn>
                <a:cxn ang="T10">
                  <a:pos x="T4" y="T5"/>
                </a:cxn>
                <a:cxn ang="T11">
                  <a:pos x="T6" y="T7"/>
                </a:cxn>
              </a:cxnLst>
              <a:rect l="T12" t="T13" r="T14" b="T15"/>
              <a:pathLst>
                <a:path w="54" h="64">
                  <a:moveTo>
                    <a:pt x="0" y="8"/>
                  </a:moveTo>
                  <a:lnTo>
                    <a:pt x="35" y="64"/>
                  </a:lnTo>
                  <a:lnTo>
                    <a:pt x="54" y="0"/>
                  </a:lnTo>
                  <a:lnTo>
                    <a:pt x="0"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7201" name="Group 249"/>
          <p:cNvGrpSpPr>
            <a:grpSpLocks noChangeAspect="1"/>
          </p:cNvGrpSpPr>
          <p:nvPr/>
        </p:nvGrpSpPr>
        <p:grpSpPr bwMode="auto">
          <a:xfrm>
            <a:off x="2491423" y="2447736"/>
            <a:ext cx="675955" cy="1320754"/>
            <a:chOff x="1271" y="1441"/>
            <a:chExt cx="406" cy="927"/>
          </a:xfrm>
        </p:grpSpPr>
        <p:grpSp>
          <p:nvGrpSpPr>
            <p:cNvPr id="7802" name="Group 250"/>
            <p:cNvGrpSpPr>
              <a:grpSpLocks noChangeAspect="1"/>
            </p:cNvGrpSpPr>
            <p:nvPr/>
          </p:nvGrpSpPr>
          <p:grpSpPr bwMode="auto">
            <a:xfrm>
              <a:off x="1271" y="1441"/>
              <a:ext cx="406" cy="927"/>
              <a:chOff x="1271" y="1441"/>
              <a:chExt cx="406" cy="927"/>
            </a:xfrm>
          </p:grpSpPr>
          <p:sp>
            <p:nvSpPr>
              <p:cNvPr id="7825" name="Freeform 251"/>
              <p:cNvSpPr>
                <a:spLocks noChangeAspect="1"/>
              </p:cNvSpPr>
              <p:nvPr/>
            </p:nvSpPr>
            <p:spPr bwMode="auto">
              <a:xfrm>
                <a:off x="1274" y="1708"/>
                <a:ext cx="403" cy="175"/>
              </a:xfrm>
              <a:custGeom>
                <a:avLst/>
                <a:gdLst>
                  <a:gd name="T0" fmla="*/ 0 w 403"/>
                  <a:gd name="T1" fmla="*/ 128 h 175"/>
                  <a:gd name="T2" fmla="*/ 227 w 403"/>
                  <a:gd name="T3" fmla="*/ 175 h 175"/>
                  <a:gd name="T4" fmla="*/ 403 w 403"/>
                  <a:gd name="T5" fmla="*/ 35 h 175"/>
                  <a:gd name="T6" fmla="*/ 183 w 403"/>
                  <a:gd name="T7" fmla="*/ 0 h 175"/>
                  <a:gd name="T8" fmla="*/ 0 w 403"/>
                  <a:gd name="T9" fmla="*/ 128 h 175"/>
                  <a:gd name="T10" fmla="*/ 0 60000 65536"/>
                  <a:gd name="T11" fmla="*/ 0 60000 65536"/>
                  <a:gd name="T12" fmla="*/ 0 60000 65536"/>
                  <a:gd name="T13" fmla="*/ 0 60000 65536"/>
                  <a:gd name="T14" fmla="*/ 0 60000 65536"/>
                  <a:gd name="T15" fmla="*/ 0 w 403"/>
                  <a:gd name="T16" fmla="*/ 0 h 175"/>
                  <a:gd name="T17" fmla="*/ 403 w 403"/>
                  <a:gd name="T18" fmla="*/ 175 h 175"/>
                </a:gdLst>
                <a:ahLst/>
                <a:cxnLst>
                  <a:cxn ang="T10">
                    <a:pos x="T0" y="T1"/>
                  </a:cxn>
                  <a:cxn ang="T11">
                    <a:pos x="T2" y="T3"/>
                  </a:cxn>
                  <a:cxn ang="T12">
                    <a:pos x="T4" y="T5"/>
                  </a:cxn>
                  <a:cxn ang="T13">
                    <a:pos x="T6" y="T7"/>
                  </a:cxn>
                  <a:cxn ang="T14">
                    <a:pos x="T8" y="T9"/>
                  </a:cxn>
                </a:cxnLst>
                <a:rect l="T15" t="T16" r="T17" b="T18"/>
                <a:pathLst>
                  <a:path w="403" h="175">
                    <a:moveTo>
                      <a:pt x="0" y="128"/>
                    </a:moveTo>
                    <a:lnTo>
                      <a:pt x="227" y="175"/>
                    </a:lnTo>
                    <a:lnTo>
                      <a:pt x="403" y="35"/>
                    </a:lnTo>
                    <a:lnTo>
                      <a:pt x="183" y="0"/>
                    </a:lnTo>
                    <a:lnTo>
                      <a:pt x="0" y="128"/>
                    </a:lnTo>
                    <a:close/>
                  </a:path>
                </a:pathLst>
              </a:custGeom>
              <a:solidFill>
                <a:srgbClr val="FF5F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26" name="Freeform 252"/>
              <p:cNvSpPr>
                <a:spLocks noChangeAspect="1"/>
              </p:cNvSpPr>
              <p:nvPr/>
            </p:nvSpPr>
            <p:spPr bwMode="auto">
              <a:xfrm>
                <a:off x="1329" y="1557"/>
                <a:ext cx="165" cy="298"/>
              </a:xfrm>
              <a:custGeom>
                <a:avLst/>
                <a:gdLst>
                  <a:gd name="T0" fmla="*/ 0 w 165"/>
                  <a:gd name="T1" fmla="*/ 0 h 298"/>
                  <a:gd name="T2" fmla="*/ 165 w 165"/>
                  <a:gd name="T3" fmla="*/ 14 h 298"/>
                  <a:gd name="T4" fmla="*/ 165 w 165"/>
                  <a:gd name="T5" fmla="*/ 298 h 298"/>
                  <a:gd name="T6" fmla="*/ 0 w 165"/>
                  <a:gd name="T7" fmla="*/ 259 h 298"/>
                  <a:gd name="T8" fmla="*/ 0 w 165"/>
                  <a:gd name="T9" fmla="*/ 0 h 298"/>
                  <a:gd name="T10" fmla="*/ 0 60000 65536"/>
                  <a:gd name="T11" fmla="*/ 0 60000 65536"/>
                  <a:gd name="T12" fmla="*/ 0 60000 65536"/>
                  <a:gd name="T13" fmla="*/ 0 60000 65536"/>
                  <a:gd name="T14" fmla="*/ 0 60000 65536"/>
                  <a:gd name="T15" fmla="*/ 0 w 165"/>
                  <a:gd name="T16" fmla="*/ 0 h 298"/>
                  <a:gd name="T17" fmla="*/ 165 w 165"/>
                  <a:gd name="T18" fmla="*/ 298 h 298"/>
                </a:gdLst>
                <a:ahLst/>
                <a:cxnLst>
                  <a:cxn ang="T10">
                    <a:pos x="T0" y="T1"/>
                  </a:cxn>
                  <a:cxn ang="T11">
                    <a:pos x="T2" y="T3"/>
                  </a:cxn>
                  <a:cxn ang="T12">
                    <a:pos x="T4" y="T5"/>
                  </a:cxn>
                  <a:cxn ang="T13">
                    <a:pos x="T6" y="T7"/>
                  </a:cxn>
                  <a:cxn ang="T14">
                    <a:pos x="T8" y="T9"/>
                  </a:cxn>
                </a:cxnLst>
                <a:rect l="T15" t="T16" r="T17" b="T18"/>
                <a:pathLst>
                  <a:path w="165" h="298">
                    <a:moveTo>
                      <a:pt x="0" y="0"/>
                    </a:moveTo>
                    <a:lnTo>
                      <a:pt x="165" y="14"/>
                    </a:lnTo>
                    <a:lnTo>
                      <a:pt x="165" y="298"/>
                    </a:lnTo>
                    <a:lnTo>
                      <a:pt x="0" y="259"/>
                    </a:lnTo>
                    <a:lnTo>
                      <a:pt x="0" y="0"/>
                    </a:lnTo>
                    <a:close/>
                  </a:path>
                </a:pathLst>
              </a:custGeom>
              <a:solidFill>
                <a:srgbClr val="FF5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27" name="Freeform 253"/>
              <p:cNvSpPr>
                <a:spLocks noChangeAspect="1"/>
              </p:cNvSpPr>
              <p:nvPr/>
            </p:nvSpPr>
            <p:spPr bwMode="auto">
              <a:xfrm>
                <a:off x="1497" y="1507"/>
                <a:ext cx="142" cy="347"/>
              </a:xfrm>
              <a:custGeom>
                <a:avLst/>
                <a:gdLst>
                  <a:gd name="T0" fmla="*/ 0 w 142"/>
                  <a:gd name="T1" fmla="*/ 64 h 347"/>
                  <a:gd name="T2" fmla="*/ 0 w 142"/>
                  <a:gd name="T3" fmla="*/ 347 h 347"/>
                  <a:gd name="T4" fmla="*/ 142 w 142"/>
                  <a:gd name="T5" fmla="*/ 232 h 347"/>
                  <a:gd name="T6" fmla="*/ 142 w 142"/>
                  <a:gd name="T7" fmla="*/ 0 h 347"/>
                  <a:gd name="T8" fmla="*/ 0 w 142"/>
                  <a:gd name="T9" fmla="*/ 64 h 347"/>
                  <a:gd name="T10" fmla="*/ 0 60000 65536"/>
                  <a:gd name="T11" fmla="*/ 0 60000 65536"/>
                  <a:gd name="T12" fmla="*/ 0 60000 65536"/>
                  <a:gd name="T13" fmla="*/ 0 60000 65536"/>
                  <a:gd name="T14" fmla="*/ 0 60000 65536"/>
                  <a:gd name="T15" fmla="*/ 0 w 142"/>
                  <a:gd name="T16" fmla="*/ 0 h 347"/>
                  <a:gd name="T17" fmla="*/ 142 w 142"/>
                  <a:gd name="T18" fmla="*/ 347 h 347"/>
                </a:gdLst>
                <a:ahLst/>
                <a:cxnLst>
                  <a:cxn ang="T10">
                    <a:pos x="T0" y="T1"/>
                  </a:cxn>
                  <a:cxn ang="T11">
                    <a:pos x="T2" y="T3"/>
                  </a:cxn>
                  <a:cxn ang="T12">
                    <a:pos x="T4" y="T5"/>
                  </a:cxn>
                  <a:cxn ang="T13">
                    <a:pos x="T6" y="T7"/>
                  </a:cxn>
                  <a:cxn ang="T14">
                    <a:pos x="T8" y="T9"/>
                  </a:cxn>
                </a:cxnLst>
                <a:rect l="T15" t="T16" r="T17" b="T18"/>
                <a:pathLst>
                  <a:path w="142" h="347">
                    <a:moveTo>
                      <a:pt x="0" y="64"/>
                    </a:moveTo>
                    <a:lnTo>
                      <a:pt x="0" y="347"/>
                    </a:lnTo>
                    <a:lnTo>
                      <a:pt x="142" y="232"/>
                    </a:lnTo>
                    <a:lnTo>
                      <a:pt x="142" y="0"/>
                    </a:lnTo>
                    <a:lnTo>
                      <a:pt x="0" y="64"/>
                    </a:lnTo>
                    <a:close/>
                  </a:path>
                </a:pathLst>
              </a:custGeom>
              <a:solidFill>
                <a:srgbClr val="BF3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28" name="Freeform 254"/>
              <p:cNvSpPr>
                <a:spLocks noChangeAspect="1"/>
              </p:cNvSpPr>
              <p:nvPr/>
            </p:nvSpPr>
            <p:spPr bwMode="auto">
              <a:xfrm>
                <a:off x="1329" y="1493"/>
                <a:ext cx="310" cy="73"/>
              </a:xfrm>
              <a:custGeom>
                <a:avLst/>
                <a:gdLst>
                  <a:gd name="T0" fmla="*/ 0 w 310"/>
                  <a:gd name="T1" fmla="*/ 59 h 73"/>
                  <a:gd name="T2" fmla="*/ 166 w 310"/>
                  <a:gd name="T3" fmla="*/ 73 h 73"/>
                  <a:gd name="T4" fmla="*/ 310 w 310"/>
                  <a:gd name="T5" fmla="*/ 12 h 73"/>
                  <a:gd name="T6" fmla="*/ 166 w 310"/>
                  <a:gd name="T7" fmla="*/ 0 h 73"/>
                  <a:gd name="T8" fmla="*/ 0 w 310"/>
                  <a:gd name="T9" fmla="*/ 59 h 73"/>
                  <a:gd name="T10" fmla="*/ 0 60000 65536"/>
                  <a:gd name="T11" fmla="*/ 0 60000 65536"/>
                  <a:gd name="T12" fmla="*/ 0 60000 65536"/>
                  <a:gd name="T13" fmla="*/ 0 60000 65536"/>
                  <a:gd name="T14" fmla="*/ 0 60000 65536"/>
                  <a:gd name="T15" fmla="*/ 0 w 310"/>
                  <a:gd name="T16" fmla="*/ 0 h 73"/>
                  <a:gd name="T17" fmla="*/ 310 w 310"/>
                  <a:gd name="T18" fmla="*/ 73 h 73"/>
                </a:gdLst>
                <a:ahLst/>
                <a:cxnLst>
                  <a:cxn ang="T10">
                    <a:pos x="T0" y="T1"/>
                  </a:cxn>
                  <a:cxn ang="T11">
                    <a:pos x="T2" y="T3"/>
                  </a:cxn>
                  <a:cxn ang="T12">
                    <a:pos x="T4" y="T5"/>
                  </a:cxn>
                  <a:cxn ang="T13">
                    <a:pos x="T6" y="T7"/>
                  </a:cxn>
                  <a:cxn ang="T14">
                    <a:pos x="T8" y="T9"/>
                  </a:cxn>
                </a:cxnLst>
                <a:rect l="T15" t="T16" r="T17" b="T18"/>
                <a:pathLst>
                  <a:path w="310" h="73">
                    <a:moveTo>
                      <a:pt x="0" y="59"/>
                    </a:moveTo>
                    <a:lnTo>
                      <a:pt x="166" y="73"/>
                    </a:lnTo>
                    <a:lnTo>
                      <a:pt x="310" y="12"/>
                    </a:lnTo>
                    <a:lnTo>
                      <a:pt x="166" y="0"/>
                    </a:lnTo>
                    <a:lnTo>
                      <a:pt x="0" y="59"/>
                    </a:lnTo>
                    <a:close/>
                  </a:path>
                </a:pathLst>
              </a:custGeom>
              <a:solidFill>
                <a:srgbClr val="FF5F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29" name="Freeform 255"/>
              <p:cNvSpPr>
                <a:spLocks noChangeAspect="1"/>
              </p:cNvSpPr>
              <p:nvPr/>
            </p:nvSpPr>
            <p:spPr bwMode="auto">
              <a:xfrm>
                <a:off x="1370" y="1441"/>
                <a:ext cx="225" cy="42"/>
              </a:xfrm>
              <a:custGeom>
                <a:avLst/>
                <a:gdLst>
                  <a:gd name="T0" fmla="*/ 0 w 225"/>
                  <a:gd name="T1" fmla="*/ 35 h 42"/>
                  <a:gd name="T2" fmla="*/ 119 w 225"/>
                  <a:gd name="T3" fmla="*/ 42 h 42"/>
                  <a:gd name="T4" fmla="*/ 225 w 225"/>
                  <a:gd name="T5" fmla="*/ 11 h 42"/>
                  <a:gd name="T6" fmla="*/ 112 w 225"/>
                  <a:gd name="T7" fmla="*/ 0 h 42"/>
                  <a:gd name="T8" fmla="*/ 0 w 225"/>
                  <a:gd name="T9" fmla="*/ 35 h 42"/>
                  <a:gd name="T10" fmla="*/ 0 60000 65536"/>
                  <a:gd name="T11" fmla="*/ 0 60000 65536"/>
                  <a:gd name="T12" fmla="*/ 0 60000 65536"/>
                  <a:gd name="T13" fmla="*/ 0 60000 65536"/>
                  <a:gd name="T14" fmla="*/ 0 60000 65536"/>
                  <a:gd name="T15" fmla="*/ 0 w 225"/>
                  <a:gd name="T16" fmla="*/ 0 h 42"/>
                  <a:gd name="T17" fmla="*/ 225 w 225"/>
                  <a:gd name="T18" fmla="*/ 42 h 42"/>
                </a:gdLst>
                <a:ahLst/>
                <a:cxnLst>
                  <a:cxn ang="T10">
                    <a:pos x="T0" y="T1"/>
                  </a:cxn>
                  <a:cxn ang="T11">
                    <a:pos x="T2" y="T3"/>
                  </a:cxn>
                  <a:cxn ang="T12">
                    <a:pos x="T4" y="T5"/>
                  </a:cxn>
                  <a:cxn ang="T13">
                    <a:pos x="T6" y="T7"/>
                  </a:cxn>
                  <a:cxn ang="T14">
                    <a:pos x="T8" y="T9"/>
                  </a:cxn>
                </a:cxnLst>
                <a:rect l="T15" t="T16" r="T17" b="T18"/>
                <a:pathLst>
                  <a:path w="225" h="42">
                    <a:moveTo>
                      <a:pt x="0" y="35"/>
                    </a:moveTo>
                    <a:lnTo>
                      <a:pt x="119" y="42"/>
                    </a:lnTo>
                    <a:lnTo>
                      <a:pt x="225" y="11"/>
                    </a:lnTo>
                    <a:lnTo>
                      <a:pt x="112" y="0"/>
                    </a:lnTo>
                    <a:lnTo>
                      <a:pt x="0" y="35"/>
                    </a:lnTo>
                    <a:close/>
                  </a:path>
                </a:pathLst>
              </a:custGeom>
              <a:solidFill>
                <a:srgbClr val="FF5F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30" name="Freeform 256"/>
              <p:cNvSpPr>
                <a:spLocks noChangeAspect="1"/>
              </p:cNvSpPr>
              <p:nvPr/>
            </p:nvSpPr>
            <p:spPr bwMode="auto">
              <a:xfrm>
                <a:off x="1370" y="1479"/>
                <a:ext cx="115" cy="68"/>
              </a:xfrm>
              <a:custGeom>
                <a:avLst/>
                <a:gdLst>
                  <a:gd name="T0" fmla="*/ 0 w 115"/>
                  <a:gd name="T1" fmla="*/ 0 h 68"/>
                  <a:gd name="T2" fmla="*/ 115 w 115"/>
                  <a:gd name="T3" fmla="*/ 9 h 68"/>
                  <a:gd name="T4" fmla="*/ 115 w 115"/>
                  <a:gd name="T5" fmla="*/ 68 h 68"/>
                  <a:gd name="T6" fmla="*/ 0 w 115"/>
                  <a:gd name="T7" fmla="*/ 58 h 68"/>
                  <a:gd name="T8" fmla="*/ 0 w 115"/>
                  <a:gd name="T9" fmla="*/ 0 h 68"/>
                  <a:gd name="T10" fmla="*/ 0 60000 65536"/>
                  <a:gd name="T11" fmla="*/ 0 60000 65536"/>
                  <a:gd name="T12" fmla="*/ 0 60000 65536"/>
                  <a:gd name="T13" fmla="*/ 0 60000 65536"/>
                  <a:gd name="T14" fmla="*/ 0 60000 65536"/>
                  <a:gd name="T15" fmla="*/ 0 w 115"/>
                  <a:gd name="T16" fmla="*/ 0 h 68"/>
                  <a:gd name="T17" fmla="*/ 115 w 115"/>
                  <a:gd name="T18" fmla="*/ 68 h 68"/>
                </a:gdLst>
                <a:ahLst/>
                <a:cxnLst>
                  <a:cxn ang="T10">
                    <a:pos x="T0" y="T1"/>
                  </a:cxn>
                  <a:cxn ang="T11">
                    <a:pos x="T2" y="T3"/>
                  </a:cxn>
                  <a:cxn ang="T12">
                    <a:pos x="T4" y="T5"/>
                  </a:cxn>
                  <a:cxn ang="T13">
                    <a:pos x="T6" y="T7"/>
                  </a:cxn>
                  <a:cxn ang="T14">
                    <a:pos x="T8" y="T9"/>
                  </a:cxn>
                </a:cxnLst>
                <a:rect l="T15" t="T16" r="T17" b="T18"/>
                <a:pathLst>
                  <a:path w="115" h="68">
                    <a:moveTo>
                      <a:pt x="0" y="0"/>
                    </a:moveTo>
                    <a:lnTo>
                      <a:pt x="115" y="9"/>
                    </a:lnTo>
                    <a:lnTo>
                      <a:pt x="115" y="68"/>
                    </a:lnTo>
                    <a:lnTo>
                      <a:pt x="0" y="58"/>
                    </a:lnTo>
                    <a:lnTo>
                      <a:pt x="0" y="0"/>
                    </a:lnTo>
                    <a:close/>
                  </a:path>
                </a:pathLst>
              </a:custGeom>
              <a:solidFill>
                <a:srgbClr val="FF5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31" name="Freeform 257"/>
              <p:cNvSpPr>
                <a:spLocks noChangeAspect="1"/>
              </p:cNvSpPr>
              <p:nvPr/>
            </p:nvSpPr>
            <p:spPr bwMode="auto">
              <a:xfrm>
                <a:off x="1489" y="1453"/>
                <a:ext cx="106" cy="94"/>
              </a:xfrm>
              <a:custGeom>
                <a:avLst/>
                <a:gdLst>
                  <a:gd name="T0" fmla="*/ 0 w 106"/>
                  <a:gd name="T1" fmla="*/ 33 h 94"/>
                  <a:gd name="T2" fmla="*/ 0 w 106"/>
                  <a:gd name="T3" fmla="*/ 94 h 94"/>
                  <a:gd name="T4" fmla="*/ 106 w 106"/>
                  <a:gd name="T5" fmla="*/ 49 h 94"/>
                  <a:gd name="T6" fmla="*/ 106 w 106"/>
                  <a:gd name="T7" fmla="*/ 0 h 94"/>
                  <a:gd name="T8" fmla="*/ 0 w 106"/>
                  <a:gd name="T9" fmla="*/ 33 h 94"/>
                  <a:gd name="T10" fmla="*/ 0 60000 65536"/>
                  <a:gd name="T11" fmla="*/ 0 60000 65536"/>
                  <a:gd name="T12" fmla="*/ 0 60000 65536"/>
                  <a:gd name="T13" fmla="*/ 0 60000 65536"/>
                  <a:gd name="T14" fmla="*/ 0 60000 65536"/>
                  <a:gd name="T15" fmla="*/ 0 w 106"/>
                  <a:gd name="T16" fmla="*/ 0 h 94"/>
                  <a:gd name="T17" fmla="*/ 106 w 106"/>
                  <a:gd name="T18" fmla="*/ 94 h 94"/>
                </a:gdLst>
                <a:ahLst/>
                <a:cxnLst>
                  <a:cxn ang="T10">
                    <a:pos x="T0" y="T1"/>
                  </a:cxn>
                  <a:cxn ang="T11">
                    <a:pos x="T2" y="T3"/>
                  </a:cxn>
                  <a:cxn ang="T12">
                    <a:pos x="T4" y="T5"/>
                  </a:cxn>
                  <a:cxn ang="T13">
                    <a:pos x="T6" y="T7"/>
                  </a:cxn>
                  <a:cxn ang="T14">
                    <a:pos x="T8" y="T9"/>
                  </a:cxn>
                </a:cxnLst>
                <a:rect l="T15" t="T16" r="T17" b="T18"/>
                <a:pathLst>
                  <a:path w="106" h="94">
                    <a:moveTo>
                      <a:pt x="0" y="33"/>
                    </a:moveTo>
                    <a:lnTo>
                      <a:pt x="0" y="94"/>
                    </a:lnTo>
                    <a:lnTo>
                      <a:pt x="106" y="49"/>
                    </a:lnTo>
                    <a:lnTo>
                      <a:pt x="106" y="0"/>
                    </a:lnTo>
                    <a:lnTo>
                      <a:pt x="0" y="33"/>
                    </a:lnTo>
                    <a:close/>
                  </a:path>
                </a:pathLst>
              </a:custGeom>
              <a:solidFill>
                <a:srgbClr val="BF3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32" name="Freeform 258"/>
              <p:cNvSpPr>
                <a:spLocks noChangeAspect="1"/>
              </p:cNvSpPr>
              <p:nvPr/>
            </p:nvSpPr>
            <p:spPr bwMode="auto">
              <a:xfrm>
                <a:off x="1503" y="1743"/>
                <a:ext cx="174" cy="625"/>
              </a:xfrm>
              <a:custGeom>
                <a:avLst/>
                <a:gdLst>
                  <a:gd name="T0" fmla="*/ 174 w 174"/>
                  <a:gd name="T1" fmla="*/ 0 h 625"/>
                  <a:gd name="T2" fmla="*/ 0 w 174"/>
                  <a:gd name="T3" fmla="*/ 144 h 625"/>
                  <a:gd name="T4" fmla="*/ 0 w 174"/>
                  <a:gd name="T5" fmla="*/ 625 h 625"/>
                  <a:gd name="T6" fmla="*/ 174 w 174"/>
                  <a:gd name="T7" fmla="*/ 438 h 625"/>
                  <a:gd name="T8" fmla="*/ 174 w 174"/>
                  <a:gd name="T9" fmla="*/ 0 h 625"/>
                  <a:gd name="T10" fmla="*/ 0 60000 65536"/>
                  <a:gd name="T11" fmla="*/ 0 60000 65536"/>
                  <a:gd name="T12" fmla="*/ 0 60000 65536"/>
                  <a:gd name="T13" fmla="*/ 0 60000 65536"/>
                  <a:gd name="T14" fmla="*/ 0 60000 65536"/>
                  <a:gd name="T15" fmla="*/ 0 w 174"/>
                  <a:gd name="T16" fmla="*/ 0 h 625"/>
                  <a:gd name="T17" fmla="*/ 174 w 174"/>
                  <a:gd name="T18" fmla="*/ 625 h 625"/>
                </a:gdLst>
                <a:ahLst/>
                <a:cxnLst>
                  <a:cxn ang="T10">
                    <a:pos x="T0" y="T1"/>
                  </a:cxn>
                  <a:cxn ang="T11">
                    <a:pos x="T2" y="T3"/>
                  </a:cxn>
                  <a:cxn ang="T12">
                    <a:pos x="T4" y="T5"/>
                  </a:cxn>
                  <a:cxn ang="T13">
                    <a:pos x="T6" y="T7"/>
                  </a:cxn>
                  <a:cxn ang="T14">
                    <a:pos x="T8" y="T9"/>
                  </a:cxn>
                </a:cxnLst>
                <a:rect l="T15" t="T16" r="T17" b="T18"/>
                <a:pathLst>
                  <a:path w="174" h="625">
                    <a:moveTo>
                      <a:pt x="174" y="0"/>
                    </a:moveTo>
                    <a:lnTo>
                      <a:pt x="0" y="144"/>
                    </a:lnTo>
                    <a:lnTo>
                      <a:pt x="0" y="625"/>
                    </a:lnTo>
                    <a:lnTo>
                      <a:pt x="174" y="438"/>
                    </a:lnTo>
                    <a:lnTo>
                      <a:pt x="174" y="0"/>
                    </a:lnTo>
                    <a:close/>
                  </a:path>
                </a:pathLst>
              </a:custGeom>
              <a:solidFill>
                <a:srgbClr val="BF3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33" name="Freeform 259"/>
              <p:cNvSpPr>
                <a:spLocks noChangeAspect="1"/>
              </p:cNvSpPr>
              <p:nvPr/>
            </p:nvSpPr>
            <p:spPr bwMode="auto">
              <a:xfrm>
                <a:off x="1271" y="1840"/>
                <a:ext cx="227" cy="528"/>
              </a:xfrm>
              <a:custGeom>
                <a:avLst/>
                <a:gdLst>
                  <a:gd name="T0" fmla="*/ 3 w 227"/>
                  <a:gd name="T1" fmla="*/ 0 h 528"/>
                  <a:gd name="T2" fmla="*/ 227 w 227"/>
                  <a:gd name="T3" fmla="*/ 48 h 528"/>
                  <a:gd name="T4" fmla="*/ 227 w 227"/>
                  <a:gd name="T5" fmla="*/ 528 h 528"/>
                  <a:gd name="T6" fmla="*/ 0 w 227"/>
                  <a:gd name="T7" fmla="*/ 442 h 528"/>
                  <a:gd name="T8" fmla="*/ 3 w 227"/>
                  <a:gd name="T9" fmla="*/ 0 h 528"/>
                  <a:gd name="T10" fmla="*/ 0 60000 65536"/>
                  <a:gd name="T11" fmla="*/ 0 60000 65536"/>
                  <a:gd name="T12" fmla="*/ 0 60000 65536"/>
                  <a:gd name="T13" fmla="*/ 0 60000 65536"/>
                  <a:gd name="T14" fmla="*/ 0 60000 65536"/>
                  <a:gd name="T15" fmla="*/ 0 w 227"/>
                  <a:gd name="T16" fmla="*/ 0 h 528"/>
                  <a:gd name="T17" fmla="*/ 227 w 227"/>
                  <a:gd name="T18" fmla="*/ 528 h 528"/>
                </a:gdLst>
                <a:ahLst/>
                <a:cxnLst>
                  <a:cxn ang="T10">
                    <a:pos x="T0" y="T1"/>
                  </a:cxn>
                  <a:cxn ang="T11">
                    <a:pos x="T2" y="T3"/>
                  </a:cxn>
                  <a:cxn ang="T12">
                    <a:pos x="T4" y="T5"/>
                  </a:cxn>
                  <a:cxn ang="T13">
                    <a:pos x="T6" y="T7"/>
                  </a:cxn>
                  <a:cxn ang="T14">
                    <a:pos x="T8" y="T9"/>
                  </a:cxn>
                </a:cxnLst>
                <a:rect l="T15" t="T16" r="T17" b="T18"/>
                <a:pathLst>
                  <a:path w="227" h="528">
                    <a:moveTo>
                      <a:pt x="3" y="0"/>
                    </a:moveTo>
                    <a:lnTo>
                      <a:pt x="227" y="48"/>
                    </a:lnTo>
                    <a:lnTo>
                      <a:pt x="227" y="528"/>
                    </a:lnTo>
                    <a:lnTo>
                      <a:pt x="0" y="442"/>
                    </a:lnTo>
                    <a:lnTo>
                      <a:pt x="3" y="0"/>
                    </a:lnTo>
                    <a:close/>
                  </a:path>
                </a:pathLst>
              </a:custGeom>
              <a:solidFill>
                <a:srgbClr val="FF5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7803" name="Group 260"/>
            <p:cNvGrpSpPr>
              <a:grpSpLocks noChangeAspect="1"/>
            </p:cNvGrpSpPr>
            <p:nvPr/>
          </p:nvGrpSpPr>
          <p:grpSpPr bwMode="auto">
            <a:xfrm>
              <a:off x="1297" y="1564"/>
              <a:ext cx="179" cy="394"/>
              <a:chOff x="1297" y="1564"/>
              <a:chExt cx="179" cy="394"/>
            </a:xfrm>
          </p:grpSpPr>
          <p:grpSp>
            <p:nvGrpSpPr>
              <p:cNvPr id="7804" name="Group 261"/>
              <p:cNvGrpSpPr>
                <a:grpSpLocks noChangeAspect="1"/>
              </p:cNvGrpSpPr>
              <p:nvPr/>
            </p:nvGrpSpPr>
            <p:grpSpPr bwMode="auto">
              <a:xfrm>
                <a:off x="1341" y="1564"/>
                <a:ext cx="135" cy="85"/>
                <a:chOff x="1341" y="1564"/>
                <a:chExt cx="135" cy="85"/>
              </a:xfrm>
            </p:grpSpPr>
            <p:sp>
              <p:nvSpPr>
                <p:cNvPr id="7821" name="Freeform 262"/>
                <p:cNvSpPr>
                  <a:spLocks noChangeAspect="1"/>
                </p:cNvSpPr>
                <p:nvPr/>
              </p:nvSpPr>
              <p:spPr bwMode="auto">
                <a:xfrm>
                  <a:off x="1341" y="1564"/>
                  <a:ext cx="23" cy="68"/>
                </a:xfrm>
                <a:custGeom>
                  <a:avLst/>
                  <a:gdLst>
                    <a:gd name="T0" fmla="*/ 0 w 23"/>
                    <a:gd name="T1" fmla="*/ 0 h 68"/>
                    <a:gd name="T2" fmla="*/ 23 w 23"/>
                    <a:gd name="T3" fmla="*/ 4 h 68"/>
                    <a:gd name="T4" fmla="*/ 23 w 23"/>
                    <a:gd name="T5" fmla="*/ 68 h 68"/>
                    <a:gd name="T6" fmla="*/ 0 w 23"/>
                    <a:gd name="T7" fmla="*/ 63 h 68"/>
                    <a:gd name="T8" fmla="*/ 0 w 23"/>
                    <a:gd name="T9" fmla="*/ 0 h 68"/>
                    <a:gd name="T10" fmla="*/ 0 60000 65536"/>
                    <a:gd name="T11" fmla="*/ 0 60000 65536"/>
                    <a:gd name="T12" fmla="*/ 0 60000 65536"/>
                    <a:gd name="T13" fmla="*/ 0 60000 65536"/>
                    <a:gd name="T14" fmla="*/ 0 60000 65536"/>
                    <a:gd name="T15" fmla="*/ 0 w 23"/>
                    <a:gd name="T16" fmla="*/ 0 h 68"/>
                    <a:gd name="T17" fmla="*/ 23 w 23"/>
                    <a:gd name="T18" fmla="*/ 68 h 68"/>
                  </a:gdLst>
                  <a:ahLst/>
                  <a:cxnLst>
                    <a:cxn ang="T10">
                      <a:pos x="T0" y="T1"/>
                    </a:cxn>
                    <a:cxn ang="T11">
                      <a:pos x="T2" y="T3"/>
                    </a:cxn>
                    <a:cxn ang="T12">
                      <a:pos x="T4" y="T5"/>
                    </a:cxn>
                    <a:cxn ang="T13">
                      <a:pos x="T6" y="T7"/>
                    </a:cxn>
                    <a:cxn ang="T14">
                      <a:pos x="T8" y="T9"/>
                    </a:cxn>
                  </a:cxnLst>
                  <a:rect l="T15" t="T16" r="T17" b="T18"/>
                  <a:pathLst>
                    <a:path w="23" h="68">
                      <a:moveTo>
                        <a:pt x="0" y="0"/>
                      </a:moveTo>
                      <a:lnTo>
                        <a:pt x="23" y="4"/>
                      </a:lnTo>
                      <a:lnTo>
                        <a:pt x="23" y="68"/>
                      </a:lnTo>
                      <a:lnTo>
                        <a:pt x="0" y="6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22" name="Freeform 263"/>
                <p:cNvSpPr>
                  <a:spLocks noChangeAspect="1"/>
                </p:cNvSpPr>
                <p:nvPr/>
              </p:nvSpPr>
              <p:spPr bwMode="auto">
                <a:xfrm>
                  <a:off x="1378" y="1571"/>
                  <a:ext cx="23" cy="66"/>
                </a:xfrm>
                <a:custGeom>
                  <a:avLst/>
                  <a:gdLst>
                    <a:gd name="T0" fmla="*/ 0 w 23"/>
                    <a:gd name="T1" fmla="*/ 0 h 66"/>
                    <a:gd name="T2" fmla="*/ 23 w 23"/>
                    <a:gd name="T3" fmla="*/ 2 h 66"/>
                    <a:gd name="T4" fmla="*/ 23 w 23"/>
                    <a:gd name="T5" fmla="*/ 66 h 66"/>
                    <a:gd name="T6" fmla="*/ 0 w 23"/>
                    <a:gd name="T7" fmla="*/ 63 h 66"/>
                    <a:gd name="T8" fmla="*/ 0 w 23"/>
                    <a:gd name="T9" fmla="*/ 0 h 66"/>
                    <a:gd name="T10" fmla="*/ 0 60000 65536"/>
                    <a:gd name="T11" fmla="*/ 0 60000 65536"/>
                    <a:gd name="T12" fmla="*/ 0 60000 65536"/>
                    <a:gd name="T13" fmla="*/ 0 60000 65536"/>
                    <a:gd name="T14" fmla="*/ 0 60000 65536"/>
                    <a:gd name="T15" fmla="*/ 0 w 23"/>
                    <a:gd name="T16" fmla="*/ 0 h 66"/>
                    <a:gd name="T17" fmla="*/ 23 w 23"/>
                    <a:gd name="T18" fmla="*/ 66 h 66"/>
                  </a:gdLst>
                  <a:ahLst/>
                  <a:cxnLst>
                    <a:cxn ang="T10">
                      <a:pos x="T0" y="T1"/>
                    </a:cxn>
                    <a:cxn ang="T11">
                      <a:pos x="T2" y="T3"/>
                    </a:cxn>
                    <a:cxn ang="T12">
                      <a:pos x="T4" y="T5"/>
                    </a:cxn>
                    <a:cxn ang="T13">
                      <a:pos x="T6" y="T7"/>
                    </a:cxn>
                    <a:cxn ang="T14">
                      <a:pos x="T8" y="T9"/>
                    </a:cxn>
                  </a:cxnLst>
                  <a:rect l="T15" t="T16" r="T17" b="T18"/>
                  <a:pathLst>
                    <a:path w="23" h="66">
                      <a:moveTo>
                        <a:pt x="0" y="0"/>
                      </a:moveTo>
                      <a:lnTo>
                        <a:pt x="23" y="2"/>
                      </a:lnTo>
                      <a:lnTo>
                        <a:pt x="23" y="66"/>
                      </a:lnTo>
                      <a:lnTo>
                        <a:pt x="0" y="6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23" name="Freeform 264"/>
                <p:cNvSpPr>
                  <a:spLocks noChangeAspect="1"/>
                </p:cNvSpPr>
                <p:nvPr/>
              </p:nvSpPr>
              <p:spPr bwMode="auto">
                <a:xfrm>
                  <a:off x="1414" y="1575"/>
                  <a:ext cx="25" cy="69"/>
                </a:xfrm>
                <a:custGeom>
                  <a:avLst/>
                  <a:gdLst>
                    <a:gd name="T0" fmla="*/ 0 w 25"/>
                    <a:gd name="T1" fmla="*/ 0 h 69"/>
                    <a:gd name="T2" fmla="*/ 25 w 25"/>
                    <a:gd name="T3" fmla="*/ 3 h 69"/>
                    <a:gd name="T4" fmla="*/ 25 w 25"/>
                    <a:gd name="T5" fmla="*/ 69 h 69"/>
                    <a:gd name="T6" fmla="*/ 0 w 25"/>
                    <a:gd name="T7" fmla="*/ 66 h 69"/>
                    <a:gd name="T8" fmla="*/ 0 w 25"/>
                    <a:gd name="T9" fmla="*/ 0 h 69"/>
                    <a:gd name="T10" fmla="*/ 0 60000 65536"/>
                    <a:gd name="T11" fmla="*/ 0 60000 65536"/>
                    <a:gd name="T12" fmla="*/ 0 60000 65536"/>
                    <a:gd name="T13" fmla="*/ 0 60000 65536"/>
                    <a:gd name="T14" fmla="*/ 0 60000 65536"/>
                    <a:gd name="T15" fmla="*/ 0 w 25"/>
                    <a:gd name="T16" fmla="*/ 0 h 69"/>
                    <a:gd name="T17" fmla="*/ 25 w 25"/>
                    <a:gd name="T18" fmla="*/ 69 h 69"/>
                  </a:gdLst>
                  <a:ahLst/>
                  <a:cxnLst>
                    <a:cxn ang="T10">
                      <a:pos x="T0" y="T1"/>
                    </a:cxn>
                    <a:cxn ang="T11">
                      <a:pos x="T2" y="T3"/>
                    </a:cxn>
                    <a:cxn ang="T12">
                      <a:pos x="T4" y="T5"/>
                    </a:cxn>
                    <a:cxn ang="T13">
                      <a:pos x="T6" y="T7"/>
                    </a:cxn>
                    <a:cxn ang="T14">
                      <a:pos x="T8" y="T9"/>
                    </a:cxn>
                  </a:cxnLst>
                  <a:rect l="T15" t="T16" r="T17" b="T18"/>
                  <a:pathLst>
                    <a:path w="25" h="69">
                      <a:moveTo>
                        <a:pt x="0" y="0"/>
                      </a:moveTo>
                      <a:lnTo>
                        <a:pt x="25" y="3"/>
                      </a:lnTo>
                      <a:lnTo>
                        <a:pt x="25" y="69"/>
                      </a:lnTo>
                      <a:lnTo>
                        <a:pt x="0" y="66"/>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24" name="Freeform 265"/>
                <p:cNvSpPr>
                  <a:spLocks noChangeAspect="1"/>
                </p:cNvSpPr>
                <p:nvPr/>
              </p:nvSpPr>
              <p:spPr bwMode="auto">
                <a:xfrm>
                  <a:off x="1453" y="1578"/>
                  <a:ext cx="23" cy="71"/>
                </a:xfrm>
                <a:custGeom>
                  <a:avLst/>
                  <a:gdLst>
                    <a:gd name="T0" fmla="*/ 0 w 23"/>
                    <a:gd name="T1" fmla="*/ 0 h 71"/>
                    <a:gd name="T2" fmla="*/ 23 w 23"/>
                    <a:gd name="T3" fmla="*/ 4 h 71"/>
                    <a:gd name="T4" fmla="*/ 23 w 23"/>
                    <a:gd name="T5" fmla="*/ 71 h 71"/>
                    <a:gd name="T6" fmla="*/ 0 w 23"/>
                    <a:gd name="T7" fmla="*/ 68 h 71"/>
                    <a:gd name="T8" fmla="*/ 0 w 23"/>
                    <a:gd name="T9" fmla="*/ 0 h 71"/>
                    <a:gd name="T10" fmla="*/ 0 60000 65536"/>
                    <a:gd name="T11" fmla="*/ 0 60000 65536"/>
                    <a:gd name="T12" fmla="*/ 0 60000 65536"/>
                    <a:gd name="T13" fmla="*/ 0 60000 65536"/>
                    <a:gd name="T14" fmla="*/ 0 60000 65536"/>
                    <a:gd name="T15" fmla="*/ 0 w 23"/>
                    <a:gd name="T16" fmla="*/ 0 h 71"/>
                    <a:gd name="T17" fmla="*/ 23 w 23"/>
                    <a:gd name="T18" fmla="*/ 71 h 71"/>
                  </a:gdLst>
                  <a:ahLst/>
                  <a:cxnLst>
                    <a:cxn ang="T10">
                      <a:pos x="T0" y="T1"/>
                    </a:cxn>
                    <a:cxn ang="T11">
                      <a:pos x="T2" y="T3"/>
                    </a:cxn>
                    <a:cxn ang="T12">
                      <a:pos x="T4" y="T5"/>
                    </a:cxn>
                    <a:cxn ang="T13">
                      <a:pos x="T6" y="T7"/>
                    </a:cxn>
                    <a:cxn ang="T14">
                      <a:pos x="T8" y="T9"/>
                    </a:cxn>
                  </a:cxnLst>
                  <a:rect l="T15" t="T16" r="T17" b="T18"/>
                  <a:pathLst>
                    <a:path w="23" h="71">
                      <a:moveTo>
                        <a:pt x="0" y="0"/>
                      </a:moveTo>
                      <a:lnTo>
                        <a:pt x="23" y="4"/>
                      </a:lnTo>
                      <a:lnTo>
                        <a:pt x="23" y="71"/>
                      </a:lnTo>
                      <a:lnTo>
                        <a:pt x="0" y="6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7805" name="Group 266"/>
              <p:cNvGrpSpPr>
                <a:grpSpLocks noChangeAspect="1"/>
              </p:cNvGrpSpPr>
              <p:nvPr/>
            </p:nvGrpSpPr>
            <p:grpSpPr bwMode="auto">
              <a:xfrm>
                <a:off x="1340" y="1651"/>
                <a:ext cx="136" cy="87"/>
                <a:chOff x="1340" y="1651"/>
                <a:chExt cx="136" cy="87"/>
              </a:xfrm>
            </p:grpSpPr>
            <p:sp>
              <p:nvSpPr>
                <p:cNvPr id="7817" name="Freeform 267"/>
                <p:cNvSpPr>
                  <a:spLocks noChangeAspect="1"/>
                </p:cNvSpPr>
                <p:nvPr/>
              </p:nvSpPr>
              <p:spPr bwMode="auto">
                <a:xfrm>
                  <a:off x="1340" y="1651"/>
                  <a:ext cx="24" cy="68"/>
                </a:xfrm>
                <a:custGeom>
                  <a:avLst/>
                  <a:gdLst>
                    <a:gd name="T0" fmla="*/ 0 w 24"/>
                    <a:gd name="T1" fmla="*/ 0 h 68"/>
                    <a:gd name="T2" fmla="*/ 24 w 24"/>
                    <a:gd name="T3" fmla="*/ 3 h 68"/>
                    <a:gd name="T4" fmla="*/ 24 w 24"/>
                    <a:gd name="T5" fmla="*/ 68 h 68"/>
                    <a:gd name="T6" fmla="*/ 1 w 24"/>
                    <a:gd name="T7" fmla="*/ 64 h 68"/>
                    <a:gd name="T8" fmla="*/ 0 w 24"/>
                    <a:gd name="T9" fmla="*/ 0 h 68"/>
                    <a:gd name="T10" fmla="*/ 0 60000 65536"/>
                    <a:gd name="T11" fmla="*/ 0 60000 65536"/>
                    <a:gd name="T12" fmla="*/ 0 60000 65536"/>
                    <a:gd name="T13" fmla="*/ 0 60000 65536"/>
                    <a:gd name="T14" fmla="*/ 0 60000 65536"/>
                    <a:gd name="T15" fmla="*/ 0 w 24"/>
                    <a:gd name="T16" fmla="*/ 0 h 68"/>
                    <a:gd name="T17" fmla="*/ 24 w 24"/>
                    <a:gd name="T18" fmla="*/ 68 h 68"/>
                  </a:gdLst>
                  <a:ahLst/>
                  <a:cxnLst>
                    <a:cxn ang="T10">
                      <a:pos x="T0" y="T1"/>
                    </a:cxn>
                    <a:cxn ang="T11">
                      <a:pos x="T2" y="T3"/>
                    </a:cxn>
                    <a:cxn ang="T12">
                      <a:pos x="T4" y="T5"/>
                    </a:cxn>
                    <a:cxn ang="T13">
                      <a:pos x="T6" y="T7"/>
                    </a:cxn>
                    <a:cxn ang="T14">
                      <a:pos x="T8" y="T9"/>
                    </a:cxn>
                  </a:cxnLst>
                  <a:rect l="T15" t="T16" r="T17" b="T18"/>
                  <a:pathLst>
                    <a:path w="24" h="68">
                      <a:moveTo>
                        <a:pt x="0" y="0"/>
                      </a:moveTo>
                      <a:lnTo>
                        <a:pt x="24" y="3"/>
                      </a:lnTo>
                      <a:lnTo>
                        <a:pt x="24" y="68"/>
                      </a:lnTo>
                      <a:lnTo>
                        <a:pt x="1" y="6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18" name="Freeform 268"/>
                <p:cNvSpPr>
                  <a:spLocks noChangeAspect="1"/>
                </p:cNvSpPr>
                <p:nvPr/>
              </p:nvSpPr>
              <p:spPr bwMode="auto">
                <a:xfrm>
                  <a:off x="1376" y="1656"/>
                  <a:ext cx="25" cy="69"/>
                </a:xfrm>
                <a:custGeom>
                  <a:avLst/>
                  <a:gdLst>
                    <a:gd name="T0" fmla="*/ 2 w 25"/>
                    <a:gd name="T1" fmla="*/ 0 h 69"/>
                    <a:gd name="T2" fmla="*/ 25 w 25"/>
                    <a:gd name="T3" fmla="*/ 7 h 69"/>
                    <a:gd name="T4" fmla="*/ 25 w 25"/>
                    <a:gd name="T5" fmla="*/ 69 h 69"/>
                    <a:gd name="T6" fmla="*/ 0 w 25"/>
                    <a:gd name="T7" fmla="*/ 66 h 69"/>
                    <a:gd name="T8" fmla="*/ 2 w 25"/>
                    <a:gd name="T9" fmla="*/ 0 h 69"/>
                    <a:gd name="T10" fmla="*/ 0 60000 65536"/>
                    <a:gd name="T11" fmla="*/ 0 60000 65536"/>
                    <a:gd name="T12" fmla="*/ 0 60000 65536"/>
                    <a:gd name="T13" fmla="*/ 0 60000 65536"/>
                    <a:gd name="T14" fmla="*/ 0 60000 65536"/>
                    <a:gd name="T15" fmla="*/ 0 w 25"/>
                    <a:gd name="T16" fmla="*/ 0 h 69"/>
                    <a:gd name="T17" fmla="*/ 25 w 25"/>
                    <a:gd name="T18" fmla="*/ 69 h 69"/>
                  </a:gdLst>
                  <a:ahLst/>
                  <a:cxnLst>
                    <a:cxn ang="T10">
                      <a:pos x="T0" y="T1"/>
                    </a:cxn>
                    <a:cxn ang="T11">
                      <a:pos x="T2" y="T3"/>
                    </a:cxn>
                    <a:cxn ang="T12">
                      <a:pos x="T4" y="T5"/>
                    </a:cxn>
                    <a:cxn ang="T13">
                      <a:pos x="T6" y="T7"/>
                    </a:cxn>
                    <a:cxn ang="T14">
                      <a:pos x="T8" y="T9"/>
                    </a:cxn>
                  </a:cxnLst>
                  <a:rect l="T15" t="T16" r="T17" b="T18"/>
                  <a:pathLst>
                    <a:path w="25" h="69">
                      <a:moveTo>
                        <a:pt x="2" y="0"/>
                      </a:moveTo>
                      <a:lnTo>
                        <a:pt x="25" y="7"/>
                      </a:lnTo>
                      <a:lnTo>
                        <a:pt x="25" y="69"/>
                      </a:lnTo>
                      <a:lnTo>
                        <a:pt x="0" y="66"/>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19" name="Freeform 269"/>
                <p:cNvSpPr>
                  <a:spLocks noChangeAspect="1"/>
                </p:cNvSpPr>
                <p:nvPr/>
              </p:nvSpPr>
              <p:spPr bwMode="auto">
                <a:xfrm>
                  <a:off x="1414" y="1663"/>
                  <a:ext cx="25" cy="68"/>
                </a:xfrm>
                <a:custGeom>
                  <a:avLst/>
                  <a:gdLst>
                    <a:gd name="T0" fmla="*/ 0 w 25"/>
                    <a:gd name="T1" fmla="*/ 0 h 68"/>
                    <a:gd name="T2" fmla="*/ 25 w 25"/>
                    <a:gd name="T3" fmla="*/ 5 h 68"/>
                    <a:gd name="T4" fmla="*/ 23 w 25"/>
                    <a:gd name="T5" fmla="*/ 68 h 68"/>
                    <a:gd name="T6" fmla="*/ 0 w 25"/>
                    <a:gd name="T7" fmla="*/ 64 h 68"/>
                    <a:gd name="T8" fmla="*/ 0 w 25"/>
                    <a:gd name="T9" fmla="*/ 0 h 68"/>
                    <a:gd name="T10" fmla="*/ 0 60000 65536"/>
                    <a:gd name="T11" fmla="*/ 0 60000 65536"/>
                    <a:gd name="T12" fmla="*/ 0 60000 65536"/>
                    <a:gd name="T13" fmla="*/ 0 60000 65536"/>
                    <a:gd name="T14" fmla="*/ 0 60000 65536"/>
                    <a:gd name="T15" fmla="*/ 0 w 25"/>
                    <a:gd name="T16" fmla="*/ 0 h 68"/>
                    <a:gd name="T17" fmla="*/ 25 w 25"/>
                    <a:gd name="T18" fmla="*/ 68 h 68"/>
                  </a:gdLst>
                  <a:ahLst/>
                  <a:cxnLst>
                    <a:cxn ang="T10">
                      <a:pos x="T0" y="T1"/>
                    </a:cxn>
                    <a:cxn ang="T11">
                      <a:pos x="T2" y="T3"/>
                    </a:cxn>
                    <a:cxn ang="T12">
                      <a:pos x="T4" y="T5"/>
                    </a:cxn>
                    <a:cxn ang="T13">
                      <a:pos x="T6" y="T7"/>
                    </a:cxn>
                    <a:cxn ang="T14">
                      <a:pos x="T8" y="T9"/>
                    </a:cxn>
                  </a:cxnLst>
                  <a:rect l="T15" t="T16" r="T17" b="T18"/>
                  <a:pathLst>
                    <a:path w="25" h="68">
                      <a:moveTo>
                        <a:pt x="0" y="0"/>
                      </a:moveTo>
                      <a:lnTo>
                        <a:pt x="25" y="5"/>
                      </a:lnTo>
                      <a:lnTo>
                        <a:pt x="23" y="68"/>
                      </a:lnTo>
                      <a:lnTo>
                        <a:pt x="0" y="6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20" name="Freeform 270"/>
                <p:cNvSpPr>
                  <a:spLocks noChangeAspect="1"/>
                </p:cNvSpPr>
                <p:nvPr/>
              </p:nvSpPr>
              <p:spPr bwMode="auto">
                <a:xfrm>
                  <a:off x="1453" y="1670"/>
                  <a:ext cx="23" cy="68"/>
                </a:xfrm>
                <a:custGeom>
                  <a:avLst/>
                  <a:gdLst>
                    <a:gd name="T0" fmla="*/ 0 w 23"/>
                    <a:gd name="T1" fmla="*/ 0 h 68"/>
                    <a:gd name="T2" fmla="*/ 23 w 23"/>
                    <a:gd name="T3" fmla="*/ 5 h 68"/>
                    <a:gd name="T4" fmla="*/ 23 w 23"/>
                    <a:gd name="T5" fmla="*/ 68 h 68"/>
                    <a:gd name="T6" fmla="*/ 0 w 23"/>
                    <a:gd name="T7" fmla="*/ 64 h 68"/>
                    <a:gd name="T8" fmla="*/ 0 w 23"/>
                    <a:gd name="T9" fmla="*/ 0 h 68"/>
                    <a:gd name="T10" fmla="*/ 0 60000 65536"/>
                    <a:gd name="T11" fmla="*/ 0 60000 65536"/>
                    <a:gd name="T12" fmla="*/ 0 60000 65536"/>
                    <a:gd name="T13" fmla="*/ 0 60000 65536"/>
                    <a:gd name="T14" fmla="*/ 0 60000 65536"/>
                    <a:gd name="T15" fmla="*/ 0 w 23"/>
                    <a:gd name="T16" fmla="*/ 0 h 68"/>
                    <a:gd name="T17" fmla="*/ 23 w 23"/>
                    <a:gd name="T18" fmla="*/ 68 h 68"/>
                  </a:gdLst>
                  <a:ahLst/>
                  <a:cxnLst>
                    <a:cxn ang="T10">
                      <a:pos x="T0" y="T1"/>
                    </a:cxn>
                    <a:cxn ang="T11">
                      <a:pos x="T2" y="T3"/>
                    </a:cxn>
                    <a:cxn ang="T12">
                      <a:pos x="T4" y="T5"/>
                    </a:cxn>
                    <a:cxn ang="T13">
                      <a:pos x="T6" y="T7"/>
                    </a:cxn>
                    <a:cxn ang="T14">
                      <a:pos x="T8" y="T9"/>
                    </a:cxn>
                  </a:cxnLst>
                  <a:rect l="T15" t="T16" r="T17" b="T18"/>
                  <a:pathLst>
                    <a:path w="23" h="68">
                      <a:moveTo>
                        <a:pt x="0" y="0"/>
                      </a:moveTo>
                      <a:lnTo>
                        <a:pt x="23" y="5"/>
                      </a:lnTo>
                      <a:lnTo>
                        <a:pt x="23" y="68"/>
                      </a:lnTo>
                      <a:lnTo>
                        <a:pt x="0" y="6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7806" name="Group 271"/>
              <p:cNvGrpSpPr>
                <a:grpSpLocks noChangeAspect="1"/>
              </p:cNvGrpSpPr>
              <p:nvPr/>
            </p:nvGrpSpPr>
            <p:grpSpPr bwMode="auto">
              <a:xfrm>
                <a:off x="1297" y="1859"/>
                <a:ext cx="171" cy="99"/>
                <a:chOff x="1297" y="1859"/>
                <a:chExt cx="171" cy="99"/>
              </a:xfrm>
            </p:grpSpPr>
            <p:grpSp>
              <p:nvGrpSpPr>
                <p:cNvPr id="7807" name="Group 272"/>
                <p:cNvGrpSpPr>
                  <a:grpSpLocks noChangeAspect="1"/>
                </p:cNvGrpSpPr>
                <p:nvPr/>
              </p:nvGrpSpPr>
              <p:grpSpPr bwMode="auto">
                <a:xfrm>
                  <a:off x="1297" y="1859"/>
                  <a:ext cx="171" cy="61"/>
                  <a:chOff x="1297" y="1859"/>
                  <a:chExt cx="171" cy="61"/>
                </a:xfrm>
              </p:grpSpPr>
              <p:sp>
                <p:nvSpPr>
                  <p:cNvPr id="7813" name="Freeform 273"/>
                  <p:cNvSpPr>
                    <a:spLocks noChangeAspect="1"/>
                  </p:cNvSpPr>
                  <p:nvPr/>
                </p:nvSpPr>
                <p:spPr bwMode="auto">
                  <a:xfrm>
                    <a:off x="1341" y="1869"/>
                    <a:ext cx="34" cy="28"/>
                  </a:xfrm>
                  <a:custGeom>
                    <a:avLst/>
                    <a:gdLst>
                      <a:gd name="T0" fmla="*/ 2 w 34"/>
                      <a:gd name="T1" fmla="*/ 0 h 28"/>
                      <a:gd name="T2" fmla="*/ 34 w 34"/>
                      <a:gd name="T3" fmla="*/ 7 h 28"/>
                      <a:gd name="T4" fmla="*/ 34 w 34"/>
                      <a:gd name="T5" fmla="*/ 28 h 28"/>
                      <a:gd name="T6" fmla="*/ 0 w 34"/>
                      <a:gd name="T7" fmla="*/ 21 h 28"/>
                      <a:gd name="T8" fmla="*/ 2 w 34"/>
                      <a:gd name="T9" fmla="*/ 0 h 28"/>
                      <a:gd name="T10" fmla="*/ 0 60000 65536"/>
                      <a:gd name="T11" fmla="*/ 0 60000 65536"/>
                      <a:gd name="T12" fmla="*/ 0 60000 65536"/>
                      <a:gd name="T13" fmla="*/ 0 60000 65536"/>
                      <a:gd name="T14" fmla="*/ 0 60000 65536"/>
                      <a:gd name="T15" fmla="*/ 0 w 34"/>
                      <a:gd name="T16" fmla="*/ 0 h 28"/>
                      <a:gd name="T17" fmla="*/ 34 w 34"/>
                      <a:gd name="T18" fmla="*/ 28 h 28"/>
                    </a:gdLst>
                    <a:ahLst/>
                    <a:cxnLst>
                      <a:cxn ang="T10">
                        <a:pos x="T0" y="T1"/>
                      </a:cxn>
                      <a:cxn ang="T11">
                        <a:pos x="T2" y="T3"/>
                      </a:cxn>
                      <a:cxn ang="T12">
                        <a:pos x="T4" y="T5"/>
                      </a:cxn>
                      <a:cxn ang="T13">
                        <a:pos x="T6" y="T7"/>
                      </a:cxn>
                      <a:cxn ang="T14">
                        <a:pos x="T8" y="T9"/>
                      </a:cxn>
                    </a:cxnLst>
                    <a:rect l="T15" t="T16" r="T17" b="T18"/>
                    <a:pathLst>
                      <a:path w="34" h="28">
                        <a:moveTo>
                          <a:pt x="2" y="0"/>
                        </a:moveTo>
                        <a:lnTo>
                          <a:pt x="34" y="7"/>
                        </a:lnTo>
                        <a:lnTo>
                          <a:pt x="34" y="28"/>
                        </a:lnTo>
                        <a:lnTo>
                          <a:pt x="0" y="21"/>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14" name="Freeform 274"/>
                  <p:cNvSpPr>
                    <a:spLocks noChangeAspect="1"/>
                  </p:cNvSpPr>
                  <p:nvPr/>
                </p:nvSpPr>
                <p:spPr bwMode="auto">
                  <a:xfrm>
                    <a:off x="1389" y="1878"/>
                    <a:ext cx="33" cy="31"/>
                  </a:xfrm>
                  <a:custGeom>
                    <a:avLst/>
                    <a:gdLst>
                      <a:gd name="T0" fmla="*/ 0 w 33"/>
                      <a:gd name="T1" fmla="*/ 0 h 31"/>
                      <a:gd name="T2" fmla="*/ 33 w 33"/>
                      <a:gd name="T3" fmla="*/ 7 h 31"/>
                      <a:gd name="T4" fmla="*/ 33 w 33"/>
                      <a:gd name="T5" fmla="*/ 31 h 31"/>
                      <a:gd name="T6" fmla="*/ 0 w 33"/>
                      <a:gd name="T7" fmla="*/ 24 h 31"/>
                      <a:gd name="T8" fmla="*/ 0 w 33"/>
                      <a:gd name="T9" fmla="*/ 0 h 31"/>
                      <a:gd name="T10" fmla="*/ 0 60000 65536"/>
                      <a:gd name="T11" fmla="*/ 0 60000 65536"/>
                      <a:gd name="T12" fmla="*/ 0 60000 65536"/>
                      <a:gd name="T13" fmla="*/ 0 60000 65536"/>
                      <a:gd name="T14" fmla="*/ 0 60000 65536"/>
                      <a:gd name="T15" fmla="*/ 0 w 33"/>
                      <a:gd name="T16" fmla="*/ 0 h 31"/>
                      <a:gd name="T17" fmla="*/ 33 w 33"/>
                      <a:gd name="T18" fmla="*/ 31 h 31"/>
                    </a:gdLst>
                    <a:ahLst/>
                    <a:cxnLst>
                      <a:cxn ang="T10">
                        <a:pos x="T0" y="T1"/>
                      </a:cxn>
                      <a:cxn ang="T11">
                        <a:pos x="T2" y="T3"/>
                      </a:cxn>
                      <a:cxn ang="T12">
                        <a:pos x="T4" y="T5"/>
                      </a:cxn>
                      <a:cxn ang="T13">
                        <a:pos x="T6" y="T7"/>
                      </a:cxn>
                      <a:cxn ang="T14">
                        <a:pos x="T8" y="T9"/>
                      </a:cxn>
                    </a:cxnLst>
                    <a:rect l="T15" t="T16" r="T17" b="T18"/>
                    <a:pathLst>
                      <a:path w="33" h="31">
                        <a:moveTo>
                          <a:pt x="0" y="0"/>
                        </a:moveTo>
                        <a:lnTo>
                          <a:pt x="33" y="7"/>
                        </a:lnTo>
                        <a:lnTo>
                          <a:pt x="33" y="31"/>
                        </a:lnTo>
                        <a:lnTo>
                          <a:pt x="0" y="2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15" name="Freeform 275"/>
                  <p:cNvSpPr>
                    <a:spLocks noChangeAspect="1"/>
                  </p:cNvSpPr>
                  <p:nvPr/>
                </p:nvSpPr>
                <p:spPr bwMode="auto">
                  <a:xfrm>
                    <a:off x="1436" y="1890"/>
                    <a:ext cx="32" cy="30"/>
                  </a:xfrm>
                  <a:custGeom>
                    <a:avLst/>
                    <a:gdLst>
                      <a:gd name="T0" fmla="*/ 0 w 32"/>
                      <a:gd name="T1" fmla="*/ 0 h 30"/>
                      <a:gd name="T2" fmla="*/ 32 w 32"/>
                      <a:gd name="T3" fmla="*/ 7 h 30"/>
                      <a:gd name="T4" fmla="*/ 32 w 32"/>
                      <a:gd name="T5" fmla="*/ 30 h 30"/>
                      <a:gd name="T6" fmla="*/ 0 w 32"/>
                      <a:gd name="T7" fmla="*/ 23 h 30"/>
                      <a:gd name="T8" fmla="*/ 0 w 32"/>
                      <a:gd name="T9" fmla="*/ 0 h 30"/>
                      <a:gd name="T10" fmla="*/ 0 60000 65536"/>
                      <a:gd name="T11" fmla="*/ 0 60000 65536"/>
                      <a:gd name="T12" fmla="*/ 0 60000 65536"/>
                      <a:gd name="T13" fmla="*/ 0 60000 65536"/>
                      <a:gd name="T14" fmla="*/ 0 60000 65536"/>
                      <a:gd name="T15" fmla="*/ 0 w 32"/>
                      <a:gd name="T16" fmla="*/ 0 h 30"/>
                      <a:gd name="T17" fmla="*/ 32 w 32"/>
                      <a:gd name="T18" fmla="*/ 30 h 30"/>
                    </a:gdLst>
                    <a:ahLst/>
                    <a:cxnLst>
                      <a:cxn ang="T10">
                        <a:pos x="T0" y="T1"/>
                      </a:cxn>
                      <a:cxn ang="T11">
                        <a:pos x="T2" y="T3"/>
                      </a:cxn>
                      <a:cxn ang="T12">
                        <a:pos x="T4" y="T5"/>
                      </a:cxn>
                      <a:cxn ang="T13">
                        <a:pos x="T6" y="T7"/>
                      </a:cxn>
                      <a:cxn ang="T14">
                        <a:pos x="T8" y="T9"/>
                      </a:cxn>
                    </a:cxnLst>
                    <a:rect l="T15" t="T16" r="T17" b="T18"/>
                    <a:pathLst>
                      <a:path w="32" h="30">
                        <a:moveTo>
                          <a:pt x="0" y="0"/>
                        </a:moveTo>
                        <a:lnTo>
                          <a:pt x="32" y="7"/>
                        </a:lnTo>
                        <a:lnTo>
                          <a:pt x="32" y="30"/>
                        </a:lnTo>
                        <a:lnTo>
                          <a:pt x="0" y="2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16" name="Freeform 276"/>
                  <p:cNvSpPr>
                    <a:spLocks noChangeAspect="1"/>
                  </p:cNvSpPr>
                  <p:nvPr/>
                </p:nvSpPr>
                <p:spPr bwMode="auto">
                  <a:xfrm>
                    <a:off x="1297" y="1859"/>
                    <a:ext cx="34" cy="28"/>
                  </a:xfrm>
                  <a:custGeom>
                    <a:avLst/>
                    <a:gdLst>
                      <a:gd name="T0" fmla="*/ 0 w 34"/>
                      <a:gd name="T1" fmla="*/ 0 h 28"/>
                      <a:gd name="T2" fmla="*/ 34 w 34"/>
                      <a:gd name="T3" fmla="*/ 7 h 28"/>
                      <a:gd name="T4" fmla="*/ 34 w 34"/>
                      <a:gd name="T5" fmla="*/ 28 h 28"/>
                      <a:gd name="T6" fmla="*/ 0 w 34"/>
                      <a:gd name="T7" fmla="*/ 21 h 28"/>
                      <a:gd name="T8" fmla="*/ 0 w 34"/>
                      <a:gd name="T9" fmla="*/ 0 h 28"/>
                      <a:gd name="T10" fmla="*/ 0 60000 65536"/>
                      <a:gd name="T11" fmla="*/ 0 60000 65536"/>
                      <a:gd name="T12" fmla="*/ 0 60000 65536"/>
                      <a:gd name="T13" fmla="*/ 0 60000 65536"/>
                      <a:gd name="T14" fmla="*/ 0 60000 65536"/>
                      <a:gd name="T15" fmla="*/ 0 w 34"/>
                      <a:gd name="T16" fmla="*/ 0 h 28"/>
                      <a:gd name="T17" fmla="*/ 34 w 34"/>
                      <a:gd name="T18" fmla="*/ 28 h 28"/>
                    </a:gdLst>
                    <a:ahLst/>
                    <a:cxnLst>
                      <a:cxn ang="T10">
                        <a:pos x="T0" y="T1"/>
                      </a:cxn>
                      <a:cxn ang="T11">
                        <a:pos x="T2" y="T3"/>
                      </a:cxn>
                      <a:cxn ang="T12">
                        <a:pos x="T4" y="T5"/>
                      </a:cxn>
                      <a:cxn ang="T13">
                        <a:pos x="T6" y="T7"/>
                      </a:cxn>
                      <a:cxn ang="T14">
                        <a:pos x="T8" y="T9"/>
                      </a:cxn>
                    </a:cxnLst>
                    <a:rect l="T15" t="T16" r="T17" b="T18"/>
                    <a:pathLst>
                      <a:path w="34" h="28">
                        <a:moveTo>
                          <a:pt x="0" y="0"/>
                        </a:moveTo>
                        <a:lnTo>
                          <a:pt x="34" y="7"/>
                        </a:lnTo>
                        <a:lnTo>
                          <a:pt x="34" y="28"/>
                        </a:lnTo>
                        <a:lnTo>
                          <a:pt x="0" y="2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7808" name="Group 277"/>
                <p:cNvGrpSpPr>
                  <a:grpSpLocks noChangeAspect="1"/>
                </p:cNvGrpSpPr>
                <p:nvPr/>
              </p:nvGrpSpPr>
              <p:grpSpPr bwMode="auto">
                <a:xfrm>
                  <a:off x="1297" y="1895"/>
                  <a:ext cx="171" cy="63"/>
                  <a:chOff x="1297" y="1895"/>
                  <a:chExt cx="171" cy="63"/>
                </a:xfrm>
              </p:grpSpPr>
              <p:sp>
                <p:nvSpPr>
                  <p:cNvPr id="7809" name="Freeform 278"/>
                  <p:cNvSpPr>
                    <a:spLocks noChangeAspect="1"/>
                  </p:cNvSpPr>
                  <p:nvPr/>
                </p:nvSpPr>
                <p:spPr bwMode="auto">
                  <a:xfrm>
                    <a:off x="1341" y="1906"/>
                    <a:ext cx="34" cy="29"/>
                  </a:xfrm>
                  <a:custGeom>
                    <a:avLst/>
                    <a:gdLst>
                      <a:gd name="T0" fmla="*/ 2 w 34"/>
                      <a:gd name="T1" fmla="*/ 0 h 29"/>
                      <a:gd name="T2" fmla="*/ 34 w 34"/>
                      <a:gd name="T3" fmla="*/ 7 h 29"/>
                      <a:gd name="T4" fmla="*/ 34 w 34"/>
                      <a:gd name="T5" fmla="*/ 29 h 29"/>
                      <a:gd name="T6" fmla="*/ 0 w 34"/>
                      <a:gd name="T7" fmla="*/ 22 h 29"/>
                      <a:gd name="T8" fmla="*/ 2 w 34"/>
                      <a:gd name="T9" fmla="*/ 0 h 29"/>
                      <a:gd name="T10" fmla="*/ 0 60000 65536"/>
                      <a:gd name="T11" fmla="*/ 0 60000 65536"/>
                      <a:gd name="T12" fmla="*/ 0 60000 65536"/>
                      <a:gd name="T13" fmla="*/ 0 60000 65536"/>
                      <a:gd name="T14" fmla="*/ 0 60000 65536"/>
                      <a:gd name="T15" fmla="*/ 0 w 34"/>
                      <a:gd name="T16" fmla="*/ 0 h 29"/>
                      <a:gd name="T17" fmla="*/ 34 w 34"/>
                      <a:gd name="T18" fmla="*/ 29 h 29"/>
                    </a:gdLst>
                    <a:ahLst/>
                    <a:cxnLst>
                      <a:cxn ang="T10">
                        <a:pos x="T0" y="T1"/>
                      </a:cxn>
                      <a:cxn ang="T11">
                        <a:pos x="T2" y="T3"/>
                      </a:cxn>
                      <a:cxn ang="T12">
                        <a:pos x="T4" y="T5"/>
                      </a:cxn>
                      <a:cxn ang="T13">
                        <a:pos x="T6" y="T7"/>
                      </a:cxn>
                      <a:cxn ang="T14">
                        <a:pos x="T8" y="T9"/>
                      </a:cxn>
                    </a:cxnLst>
                    <a:rect l="T15" t="T16" r="T17" b="T18"/>
                    <a:pathLst>
                      <a:path w="34" h="29">
                        <a:moveTo>
                          <a:pt x="2" y="0"/>
                        </a:moveTo>
                        <a:lnTo>
                          <a:pt x="34" y="7"/>
                        </a:lnTo>
                        <a:lnTo>
                          <a:pt x="34" y="29"/>
                        </a:lnTo>
                        <a:lnTo>
                          <a:pt x="0" y="22"/>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10" name="Freeform 279"/>
                  <p:cNvSpPr>
                    <a:spLocks noChangeAspect="1"/>
                  </p:cNvSpPr>
                  <p:nvPr/>
                </p:nvSpPr>
                <p:spPr bwMode="auto">
                  <a:xfrm>
                    <a:off x="1389" y="1916"/>
                    <a:ext cx="33" cy="30"/>
                  </a:xfrm>
                  <a:custGeom>
                    <a:avLst/>
                    <a:gdLst>
                      <a:gd name="T0" fmla="*/ 0 w 33"/>
                      <a:gd name="T1" fmla="*/ 0 h 30"/>
                      <a:gd name="T2" fmla="*/ 33 w 33"/>
                      <a:gd name="T3" fmla="*/ 7 h 30"/>
                      <a:gd name="T4" fmla="*/ 33 w 33"/>
                      <a:gd name="T5" fmla="*/ 30 h 30"/>
                      <a:gd name="T6" fmla="*/ 0 w 33"/>
                      <a:gd name="T7" fmla="*/ 23 h 30"/>
                      <a:gd name="T8" fmla="*/ 0 w 33"/>
                      <a:gd name="T9" fmla="*/ 0 h 30"/>
                      <a:gd name="T10" fmla="*/ 0 60000 65536"/>
                      <a:gd name="T11" fmla="*/ 0 60000 65536"/>
                      <a:gd name="T12" fmla="*/ 0 60000 65536"/>
                      <a:gd name="T13" fmla="*/ 0 60000 65536"/>
                      <a:gd name="T14" fmla="*/ 0 60000 65536"/>
                      <a:gd name="T15" fmla="*/ 0 w 33"/>
                      <a:gd name="T16" fmla="*/ 0 h 30"/>
                      <a:gd name="T17" fmla="*/ 33 w 33"/>
                      <a:gd name="T18" fmla="*/ 30 h 30"/>
                    </a:gdLst>
                    <a:ahLst/>
                    <a:cxnLst>
                      <a:cxn ang="T10">
                        <a:pos x="T0" y="T1"/>
                      </a:cxn>
                      <a:cxn ang="T11">
                        <a:pos x="T2" y="T3"/>
                      </a:cxn>
                      <a:cxn ang="T12">
                        <a:pos x="T4" y="T5"/>
                      </a:cxn>
                      <a:cxn ang="T13">
                        <a:pos x="T6" y="T7"/>
                      </a:cxn>
                      <a:cxn ang="T14">
                        <a:pos x="T8" y="T9"/>
                      </a:cxn>
                    </a:cxnLst>
                    <a:rect l="T15" t="T16" r="T17" b="T18"/>
                    <a:pathLst>
                      <a:path w="33" h="30">
                        <a:moveTo>
                          <a:pt x="0" y="0"/>
                        </a:moveTo>
                        <a:lnTo>
                          <a:pt x="33" y="7"/>
                        </a:lnTo>
                        <a:lnTo>
                          <a:pt x="33" y="30"/>
                        </a:lnTo>
                        <a:lnTo>
                          <a:pt x="0" y="2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11" name="Freeform 280"/>
                  <p:cNvSpPr>
                    <a:spLocks noChangeAspect="1"/>
                  </p:cNvSpPr>
                  <p:nvPr/>
                </p:nvSpPr>
                <p:spPr bwMode="auto">
                  <a:xfrm>
                    <a:off x="1436" y="1928"/>
                    <a:ext cx="32" cy="30"/>
                  </a:xfrm>
                  <a:custGeom>
                    <a:avLst/>
                    <a:gdLst>
                      <a:gd name="T0" fmla="*/ 0 w 32"/>
                      <a:gd name="T1" fmla="*/ 0 h 30"/>
                      <a:gd name="T2" fmla="*/ 32 w 32"/>
                      <a:gd name="T3" fmla="*/ 7 h 30"/>
                      <a:gd name="T4" fmla="*/ 32 w 32"/>
                      <a:gd name="T5" fmla="*/ 30 h 30"/>
                      <a:gd name="T6" fmla="*/ 0 w 32"/>
                      <a:gd name="T7" fmla="*/ 21 h 30"/>
                      <a:gd name="T8" fmla="*/ 0 w 32"/>
                      <a:gd name="T9" fmla="*/ 0 h 30"/>
                      <a:gd name="T10" fmla="*/ 0 60000 65536"/>
                      <a:gd name="T11" fmla="*/ 0 60000 65536"/>
                      <a:gd name="T12" fmla="*/ 0 60000 65536"/>
                      <a:gd name="T13" fmla="*/ 0 60000 65536"/>
                      <a:gd name="T14" fmla="*/ 0 60000 65536"/>
                      <a:gd name="T15" fmla="*/ 0 w 32"/>
                      <a:gd name="T16" fmla="*/ 0 h 30"/>
                      <a:gd name="T17" fmla="*/ 32 w 32"/>
                      <a:gd name="T18" fmla="*/ 30 h 30"/>
                    </a:gdLst>
                    <a:ahLst/>
                    <a:cxnLst>
                      <a:cxn ang="T10">
                        <a:pos x="T0" y="T1"/>
                      </a:cxn>
                      <a:cxn ang="T11">
                        <a:pos x="T2" y="T3"/>
                      </a:cxn>
                      <a:cxn ang="T12">
                        <a:pos x="T4" y="T5"/>
                      </a:cxn>
                      <a:cxn ang="T13">
                        <a:pos x="T6" y="T7"/>
                      </a:cxn>
                      <a:cxn ang="T14">
                        <a:pos x="T8" y="T9"/>
                      </a:cxn>
                    </a:cxnLst>
                    <a:rect l="T15" t="T16" r="T17" b="T18"/>
                    <a:pathLst>
                      <a:path w="32" h="30">
                        <a:moveTo>
                          <a:pt x="0" y="0"/>
                        </a:moveTo>
                        <a:lnTo>
                          <a:pt x="32" y="7"/>
                        </a:lnTo>
                        <a:lnTo>
                          <a:pt x="32" y="30"/>
                        </a:lnTo>
                        <a:lnTo>
                          <a:pt x="0" y="2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12" name="Freeform 281"/>
                  <p:cNvSpPr>
                    <a:spLocks noChangeAspect="1"/>
                  </p:cNvSpPr>
                  <p:nvPr/>
                </p:nvSpPr>
                <p:spPr bwMode="auto">
                  <a:xfrm>
                    <a:off x="1297" y="1895"/>
                    <a:ext cx="34" cy="30"/>
                  </a:xfrm>
                  <a:custGeom>
                    <a:avLst/>
                    <a:gdLst>
                      <a:gd name="T0" fmla="*/ 0 w 34"/>
                      <a:gd name="T1" fmla="*/ 0 h 30"/>
                      <a:gd name="T2" fmla="*/ 34 w 34"/>
                      <a:gd name="T3" fmla="*/ 7 h 30"/>
                      <a:gd name="T4" fmla="*/ 34 w 34"/>
                      <a:gd name="T5" fmla="*/ 30 h 30"/>
                      <a:gd name="T6" fmla="*/ 0 w 34"/>
                      <a:gd name="T7" fmla="*/ 25 h 30"/>
                      <a:gd name="T8" fmla="*/ 0 w 34"/>
                      <a:gd name="T9" fmla="*/ 0 h 30"/>
                      <a:gd name="T10" fmla="*/ 0 60000 65536"/>
                      <a:gd name="T11" fmla="*/ 0 60000 65536"/>
                      <a:gd name="T12" fmla="*/ 0 60000 65536"/>
                      <a:gd name="T13" fmla="*/ 0 60000 65536"/>
                      <a:gd name="T14" fmla="*/ 0 60000 65536"/>
                      <a:gd name="T15" fmla="*/ 0 w 34"/>
                      <a:gd name="T16" fmla="*/ 0 h 30"/>
                      <a:gd name="T17" fmla="*/ 34 w 34"/>
                      <a:gd name="T18" fmla="*/ 30 h 30"/>
                    </a:gdLst>
                    <a:ahLst/>
                    <a:cxnLst>
                      <a:cxn ang="T10">
                        <a:pos x="T0" y="T1"/>
                      </a:cxn>
                      <a:cxn ang="T11">
                        <a:pos x="T2" y="T3"/>
                      </a:cxn>
                      <a:cxn ang="T12">
                        <a:pos x="T4" y="T5"/>
                      </a:cxn>
                      <a:cxn ang="T13">
                        <a:pos x="T6" y="T7"/>
                      </a:cxn>
                      <a:cxn ang="T14">
                        <a:pos x="T8" y="T9"/>
                      </a:cxn>
                    </a:cxnLst>
                    <a:rect l="T15" t="T16" r="T17" b="T18"/>
                    <a:pathLst>
                      <a:path w="34" h="30">
                        <a:moveTo>
                          <a:pt x="0" y="0"/>
                        </a:moveTo>
                        <a:lnTo>
                          <a:pt x="34" y="7"/>
                        </a:lnTo>
                        <a:lnTo>
                          <a:pt x="34" y="30"/>
                        </a:lnTo>
                        <a:lnTo>
                          <a:pt x="0" y="2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grpSp>
      </p:grpSp>
      <p:grpSp>
        <p:nvGrpSpPr>
          <p:cNvPr id="7202" name="Group 282"/>
          <p:cNvGrpSpPr>
            <a:grpSpLocks noChangeAspect="1"/>
          </p:cNvGrpSpPr>
          <p:nvPr/>
        </p:nvGrpSpPr>
        <p:grpSpPr bwMode="auto">
          <a:xfrm>
            <a:off x="2125539" y="2999601"/>
            <a:ext cx="680606" cy="1168836"/>
            <a:chOff x="1050" y="1828"/>
            <a:chExt cx="410" cy="820"/>
          </a:xfrm>
        </p:grpSpPr>
        <p:grpSp>
          <p:nvGrpSpPr>
            <p:cNvPr id="7789" name="Group 283"/>
            <p:cNvGrpSpPr>
              <a:grpSpLocks noChangeAspect="1"/>
            </p:cNvGrpSpPr>
            <p:nvPr/>
          </p:nvGrpSpPr>
          <p:grpSpPr bwMode="auto">
            <a:xfrm>
              <a:off x="1050" y="1828"/>
              <a:ext cx="410" cy="820"/>
              <a:chOff x="1050" y="1828"/>
              <a:chExt cx="410" cy="820"/>
            </a:xfrm>
          </p:grpSpPr>
          <p:sp>
            <p:nvSpPr>
              <p:cNvPr id="7795" name="Freeform 284"/>
              <p:cNvSpPr>
                <a:spLocks noChangeAspect="1"/>
              </p:cNvSpPr>
              <p:nvPr/>
            </p:nvSpPr>
            <p:spPr bwMode="auto">
              <a:xfrm>
                <a:off x="1050" y="1840"/>
                <a:ext cx="410" cy="220"/>
              </a:xfrm>
              <a:custGeom>
                <a:avLst/>
                <a:gdLst>
                  <a:gd name="T0" fmla="*/ 0 w 410"/>
                  <a:gd name="T1" fmla="*/ 161 h 220"/>
                  <a:gd name="T2" fmla="*/ 198 w 410"/>
                  <a:gd name="T3" fmla="*/ 220 h 220"/>
                  <a:gd name="T4" fmla="*/ 410 w 410"/>
                  <a:gd name="T5" fmla="*/ 41 h 220"/>
                  <a:gd name="T6" fmla="*/ 239 w 410"/>
                  <a:gd name="T7" fmla="*/ 0 h 220"/>
                  <a:gd name="T8" fmla="*/ 0 w 410"/>
                  <a:gd name="T9" fmla="*/ 161 h 220"/>
                  <a:gd name="T10" fmla="*/ 0 60000 65536"/>
                  <a:gd name="T11" fmla="*/ 0 60000 65536"/>
                  <a:gd name="T12" fmla="*/ 0 60000 65536"/>
                  <a:gd name="T13" fmla="*/ 0 60000 65536"/>
                  <a:gd name="T14" fmla="*/ 0 60000 65536"/>
                  <a:gd name="T15" fmla="*/ 0 w 410"/>
                  <a:gd name="T16" fmla="*/ 0 h 220"/>
                  <a:gd name="T17" fmla="*/ 410 w 410"/>
                  <a:gd name="T18" fmla="*/ 220 h 220"/>
                </a:gdLst>
                <a:ahLst/>
                <a:cxnLst>
                  <a:cxn ang="T10">
                    <a:pos x="T0" y="T1"/>
                  </a:cxn>
                  <a:cxn ang="T11">
                    <a:pos x="T2" y="T3"/>
                  </a:cxn>
                  <a:cxn ang="T12">
                    <a:pos x="T4" y="T5"/>
                  </a:cxn>
                  <a:cxn ang="T13">
                    <a:pos x="T6" y="T7"/>
                  </a:cxn>
                  <a:cxn ang="T14">
                    <a:pos x="T8" y="T9"/>
                  </a:cxn>
                </a:cxnLst>
                <a:rect l="T15" t="T16" r="T17" b="T18"/>
                <a:pathLst>
                  <a:path w="410" h="220">
                    <a:moveTo>
                      <a:pt x="0" y="161"/>
                    </a:moveTo>
                    <a:lnTo>
                      <a:pt x="198" y="220"/>
                    </a:lnTo>
                    <a:lnTo>
                      <a:pt x="410" y="41"/>
                    </a:lnTo>
                    <a:lnTo>
                      <a:pt x="239" y="0"/>
                    </a:lnTo>
                    <a:lnTo>
                      <a:pt x="0" y="161"/>
                    </a:lnTo>
                    <a:close/>
                  </a:path>
                </a:pathLst>
              </a:custGeom>
              <a:solidFill>
                <a:srgbClr val="DF9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96" name="Freeform 285"/>
              <p:cNvSpPr>
                <a:spLocks noChangeAspect="1"/>
              </p:cNvSpPr>
              <p:nvPr/>
            </p:nvSpPr>
            <p:spPr bwMode="auto">
              <a:xfrm>
                <a:off x="1050" y="2005"/>
                <a:ext cx="197" cy="643"/>
              </a:xfrm>
              <a:custGeom>
                <a:avLst/>
                <a:gdLst>
                  <a:gd name="T0" fmla="*/ 0 w 197"/>
                  <a:gd name="T1" fmla="*/ 0 h 643"/>
                  <a:gd name="T2" fmla="*/ 197 w 197"/>
                  <a:gd name="T3" fmla="*/ 58 h 643"/>
                  <a:gd name="T4" fmla="*/ 197 w 197"/>
                  <a:gd name="T5" fmla="*/ 643 h 643"/>
                  <a:gd name="T6" fmla="*/ 0 w 197"/>
                  <a:gd name="T7" fmla="*/ 547 h 643"/>
                  <a:gd name="T8" fmla="*/ 0 w 197"/>
                  <a:gd name="T9" fmla="*/ 0 h 643"/>
                  <a:gd name="T10" fmla="*/ 0 60000 65536"/>
                  <a:gd name="T11" fmla="*/ 0 60000 65536"/>
                  <a:gd name="T12" fmla="*/ 0 60000 65536"/>
                  <a:gd name="T13" fmla="*/ 0 60000 65536"/>
                  <a:gd name="T14" fmla="*/ 0 60000 65536"/>
                  <a:gd name="T15" fmla="*/ 0 w 197"/>
                  <a:gd name="T16" fmla="*/ 0 h 643"/>
                  <a:gd name="T17" fmla="*/ 197 w 197"/>
                  <a:gd name="T18" fmla="*/ 643 h 643"/>
                </a:gdLst>
                <a:ahLst/>
                <a:cxnLst>
                  <a:cxn ang="T10">
                    <a:pos x="T0" y="T1"/>
                  </a:cxn>
                  <a:cxn ang="T11">
                    <a:pos x="T2" y="T3"/>
                  </a:cxn>
                  <a:cxn ang="T12">
                    <a:pos x="T4" y="T5"/>
                  </a:cxn>
                  <a:cxn ang="T13">
                    <a:pos x="T6" y="T7"/>
                  </a:cxn>
                  <a:cxn ang="T14">
                    <a:pos x="T8" y="T9"/>
                  </a:cxn>
                </a:cxnLst>
                <a:rect l="T15" t="T16" r="T17" b="T18"/>
                <a:pathLst>
                  <a:path w="197" h="643">
                    <a:moveTo>
                      <a:pt x="0" y="0"/>
                    </a:moveTo>
                    <a:lnTo>
                      <a:pt x="197" y="58"/>
                    </a:lnTo>
                    <a:lnTo>
                      <a:pt x="197" y="643"/>
                    </a:lnTo>
                    <a:lnTo>
                      <a:pt x="0" y="547"/>
                    </a:lnTo>
                    <a:lnTo>
                      <a:pt x="0" y="0"/>
                    </a:lnTo>
                    <a:close/>
                  </a:path>
                </a:pathLst>
              </a:custGeom>
              <a:solidFill>
                <a:srgbClr val="BF5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97" name="Freeform 286"/>
              <p:cNvSpPr>
                <a:spLocks noChangeAspect="1"/>
              </p:cNvSpPr>
              <p:nvPr/>
            </p:nvSpPr>
            <p:spPr bwMode="auto">
              <a:xfrm>
                <a:off x="1250" y="1881"/>
                <a:ext cx="209" cy="767"/>
              </a:xfrm>
              <a:custGeom>
                <a:avLst/>
                <a:gdLst>
                  <a:gd name="T0" fmla="*/ 0 w 209"/>
                  <a:gd name="T1" fmla="*/ 182 h 767"/>
                  <a:gd name="T2" fmla="*/ 0 w 209"/>
                  <a:gd name="T3" fmla="*/ 767 h 767"/>
                  <a:gd name="T4" fmla="*/ 209 w 209"/>
                  <a:gd name="T5" fmla="*/ 489 h 767"/>
                  <a:gd name="T6" fmla="*/ 209 w 209"/>
                  <a:gd name="T7" fmla="*/ 0 h 767"/>
                  <a:gd name="T8" fmla="*/ 0 w 209"/>
                  <a:gd name="T9" fmla="*/ 182 h 767"/>
                  <a:gd name="T10" fmla="*/ 0 60000 65536"/>
                  <a:gd name="T11" fmla="*/ 0 60000 65536"/>
                  <a:gd name="T12" fmla="*/ 0 60000 65536"/>
                  <a:gd name="T13" fmla="*/ 0 60000 65536"/>
                  <a:gd name="T14" fmla="*/ 0 60000 65536"/>
                  <a:gd name="T15" fmla="*/ 0 w 209"/>
                  <a:gd name="T16" fmla="*/ 0 h 767"/>
                  <a:gd name="T17" fmla="*/ 209 w 209"/>
                  <a:gd name="T18" fmla="*/ 767 h 767"/>
                </a:gdLst>
                <a:ahLst/>
                <a:cxnLst>
                  <a:cxn ang="T10">
                    <a:pos x="T0" y="T1"/>
                  </a:cxn>
                  <a:cxn ang="T11">
                    <a:pos x="T2" y="T3"/>
                  </a:cxn>
                  <a:cxn ang="T12">
                    <a:pos x="T4" y="T5"/>
                  </a:cxn>
                  <a:cxn ang="T13">
                    <a:pos x="T6" y="T7"/>
                  </a:cxn>
                  <a:cxn ang="T14">
                    <a:pos x="T8" y="T9"/>
                  </a:cxn>
                </a:cxnLst>
                <a:rect l="T15" t="T16" r="T17" b="T18"/>
                <a:pathLst>
                  <a:path w="209" h="767">
                    <a:moveTo>
                      <a:pt x="0" y="182"/>
                    </a:moveTo>
                    <a:lnTo>
                      <a:pt x="0" y="767"/>
                    </a:lnTo>
                    <a:lnTo>
                      <a:pt x="209" y="489"/>
                    </a:lnTo>
                    <a:lnTo>
                      <a:pt x="209" y="0"/>
                    </a:lnTo>
                    <a:lnTo>
                      <a:pt x="0" y="182"/>
                    </a:lnTo>
                    <a:close/>
                  </a:path>
                </a:pathLst>
              </a:custGeom>
              <a:solidFill>
                <a:srgbClr val="9F3FD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7798" name="Group 287"/>
              <p:cNvGrpSpPr>
                <a:grpSpLocks noChangeAspect="1"/>
              </p:cNvGrpSpPr>
              <p:nvPr/>
            </p:nvGrpSpPr>
            <p:grpSpPr bwMode="auto">
              <a:xfrm>
                <a:off x="1102" y="1828"/>
                <a:ext cx="311" cy="199"/>
                <a:chOff x="1102" y="1828"/>
                <a:chExt cx="311" cy="199"/>
              </a:xfrm>
            </p:grpSpPr>
            <p:sp>
              <p:nvSpPr>
                <p:cNvPr id="7799" name="Freeform 288"/>
                <p:cNvSpPr>
                  <a:spLocks noChangeAspect="1"/>
                </p:cNvSpPr>
                <p:nvPr/>
              </p:nvSpPr>
              <p:spPr bwMode="auto">
                <a:xfrm>
                  <a:off x="1102" y="1828"/>
                  <a:ext cx="311" cy="163"/>
                </a:xfrm>
                <a:custGeom>
                  <a:avLst/>
                  <a:gdLst>
                    <a:gd name="T0" fmla="*/ 0 w 311"/>
                    <a:gd name="T1" fmla="*/ 121 h 163"/>
                    <a:gd name="T2" fmla="*/ 142 w 311"/>
                    <a:gd name="T3" fmla="*/ 163 h 163"/>
                    <a:gd name="T4" fmla="*/ 311 w 311"/>
                    <a:gd name="T5" fmla="*/ 27 h 163"/>
                    <a:gd name="T6" fmla="*/ 186 w 311"/>
                    <a:gd name="T7" fmla="*/ 0 h 163"/>
                    <a:gd name="T8" fmla="*/ 0 w 311"/>
                    <a:gd name="T9" fmla="*/ 121 h 163"/>
                    <a:gd name="T10" fmla="*/ 0 60000 65536"/>
                    <a:gd name="T11" fmla="*/ 0 60000 65536"/>
                    <a:gd name="T12" fmla="*/ 0 60000 65536"/>
                    <a:gd name="T13" fmla="*/ 0 60000 65536"/>
                    <a:gd name="T14" fmla="*/ 0 60000 65536"/>
                    <a:gd name="T15" fmla="*/ 0 w 311"/>
                    <a:gd name="T16" fmla="*/ 0 h 163"/>
                    <a:gd name="T17" fmla="*/ 311 w 311"/>
                    <a:gd name="T18" fmla="*/ 163 h 163"/>
                  </a:gdLst>
                  <a:ahLst/>
                  <a:cxnLst>
                    <a:cxn ang="T10">
                      <a:pos x="T0" y="T1"/>
                    </a:cxn>
                    <a:cxn ang="T11">
                      <a:pos x="T2" y="T3"/>
                    </a:cxn>
                    <a:cxn ang="T12">
                      <a:pos x="T4" y="T5"/>
                    </a:cxn>
                    <a:cxn ang="T13">
                      <a:pos x="T6" y="T7"/>
                    </a:cxn>
                    <a:cxn ang="T14">
                      <a:pos x="T8" y="T9"/>
                    </a:cxn>
                  </a:cxnLst>
                  <a:rect l="T15" t="T16" r="T17" b="T18"/>
                  <a:pathLst>
                    <a:path w="311" h="163">
                      <a:moveTo>
                        <a:pt x="0" y="121"/>
                      </a:moveTo>
                      <a:lnTo>
                        <a:pt x="142" y="163"/>
                      </a:lnTo>
                      <a:lnTo>
                        <a:pt x="311" y="27"/>
                      </a:lnTo>
                      <a:lnTo>
                        <a:pt x="186" y="0"/>
                      </a:lnTo>
                      <a:lnTo>
                        <a:pt x="0" y="121"/>
                      </a:lnTo>
                      <a:close/>
                    </a:path>
                  </a:pathLst>
                </a:custGeom>
                <a:solidFill>
                  <a:srgbClr val="DF9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00" name="Freeform 289"/>
                <p:cNvSpPr>
                  <a:spLocks noChangeAspect="1"/>
                </p:cNvSpPr>
                <p:nvPr/>
              </p:nvSpPr>
              <p:spPr bwMode="auto">
                <a:xfrm>
                  <a:off x="1245" y="1855"/>
                  <a:ext cx="168" cy="172"/>
                </a:xfrm>
                <a:custGeom>
                  <a:avLst/>
                  <a:gdLst>
                    <a:gd name="T0" fmla="*/ 0 w 168"/>
                    <a:gd name="T1" fmla="*/ 137 h 172"/>
                    <a:gd name="T2" fmla="*/ 168 w 168"/>
                    <a:gd name="T3" fmla="*/ 0 h 172"/>
                    <a:gd name="T4" fmla="*/ 168 w 168"/>
                    <a:gd name="T5" fmla="*/ 33 h 172"/>
                    <a:gd name="T6" fmla="*/ 0 w 168"/>
                    <a:gd name="T7" fmla="*/ 172 h 172"/>
                    <a:gd name="T8" fmla="*/ 0 w 168"/>
                    <a:gd name="T9" fmla="*/ 137 h 172"/>
                    <a:gd name="T10" fmla="*/ 0 60000 65536"/>
                    <a:gd name="T11" fmla="*/ 0 60000 65536"/>
                    <a:gd name="T12" fmla="*/ 0 60000 65536"/>
                    <a:gd name="T13" fmla="*/ 0 60000 65536"/>
                    <a:gd name="T14" fmla="*/ 0 60000 65536"/>
                    <a:gd name="T15" fmla="*/ 0 w 168"/>
                    <a:gd name="T16" fmla="*/ 0 h 172"/>
                    <a:gd name="T17" fmla="*/ 168 w 168"/>
                    <a:gd name="T18" fmla="*/ 172 h 172"/>
                  </a:gdLst>
                  <a:ahLst/>
                  <a:cxnLst>
                    <a:cxn ang="T10">
                      <a:pos x="T0" y="T1"/>
                    </a:cxn>
                    <a:cxn ang="T11">
                      <a:pos x="T2" y="T3"/>
                    </a:cxn>
                    <a:cxn ang="T12">
                      <a:pos x="T4" y="T5"/>
                    </a:cxn>
                    <a:cxn ang="T13">
                      <a:pos x="T6" y="T7"/>
                    </a:cxn>
                    <a:cxn ang="T14">
                      <a:pos x="T8" y="T9"/>
                    </a:cxn>
                  </a:cxnLst>
                  <a:rect l="T15" t="T16" r="T17" b="T18"/>
                  <a:pathLst>
                    <a:path w="168" h="172">
                      <a:moveTo>
                        <a:pt x="0" y="137"/>
                      </a:moveTo>
                      <a:lnTo>
                        <a:pt x="168" y="0"/>
                      </a:lnTo>
                      <a:lnTo>
                        <a:pt x="168" y="33"/>
                      </a:lnTo>
                      <a:lnTo>
                        <a:pt x="0" y="172"/>
                      </a:lnTo>
                      <a:lnTo>
                        <a:pt x="0" y="137"/>
                      </a:lnTo>
                      <a:close/>
                    </a:path>
                  </a:pathLst>
                </a:custGeom>
                <a:solidFill>
                  <a:srgbClr val="9F3FD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801" name="Freeform 290"/>
                <p:cNvSpPr>
                  <a:spLocks noChangeAspect="1"/>
                </p:cNvSpPr>
                <p:nvPr/>
              </p:nvSpPr>
              <p:spPr bwMode="auto">
                <a:xfrm>
                  <a:off x="1102" y="1954"/>
                  <a:ext cx="139" cy="73"/>
                </a:xfrm>
                <a:custGeom>
                  <a:avLst/>
                  <a:gdLst>
                    <a:gd name="T0" fmla="*/ 139 w 139"/>
                    <a:gd name="T1" fmla="*/ 38 h 73"/>
                    <a:gd name="T2" fmla="*/ 139 w 139"/>
                    <a:gd name="T3" fmla="*/ 73 h 73"/>
                    <a:gd name="T4" fmla="*/ 0 w 139"/>
                    <a:gd name="T5" fmla="*/ 31 h 73"/>
                    <a:gd name="T6" fmla="*/ 0 w 139"/>
                    <a:gd name="T7" fmla="*/ 0 h 73"/>
                    <a:gd name="T8" fmla="*/ 139 w 139"/>
                    <a:gd name="T9" fmla="*/ 38 h 73"/>
                    <a:gd name="T10" fmla="*/ 0 60000 65536"/>
                    <a:gd name="T11" fmla="*/ 0 60000 65536"/>
                    <a:gd name="T12" fmla="*/ 0 60000 65536"/>
                    <a:gd name="T13" fmla="*/ 0 60000 65536"/>
                    <a:gd name="T14" fmla="*/ 0 60000 65536"/>
                    <a:gd name="T15" fmla="*/ 0 w 139"/>
                    <a:gd name="T16" fmla="*/ 0 h 73"/>
                    <a:gd name="T17" fmla="*/ 139 w 139"/>
                    <a:gd name="T18" fmla="*/ 73 h 73"/>
                  </a:gdLst>
                  <a:ahLst/>
                  <a:cxnLst>
                    <a:cxn ang="T10">
                      <a:pos x="T0" y="T1"/>
                    </a:cxn>
                    <a:cxn ang="T11">
                      <a:pos x="T2" y="T3"/>
                    </a:cxn>
                    <a:cxn ang="T12">
                      <a:pos x="T4" y="T5"/>
                    </a:cxn>
                    <a:cxn ang="T13">
                      <a:pos x="T6" y="T7"/>
                    </a:cxn>
                    <a:cxn ang="T14">
                      <a:pos x="T8" y="T9"/>
                    </a:cxn>
                  </a:cxnLst>
                  <a:rect l="T15" t="T16" r="T17" b="T18"/>
                  <a:pathLst>
                    <a:path w="139" h="73">
                      <a:moveTo>
                        <a:pt x="139" y="38"/>
                      </a:moveTo>
                      <a:lnTo>
                        <a:pt x="139" y="73"/>
                      </a:lnTo>
                      <a:lnTo>
                        <a:pt x="0" y="31"/>
                      </a:lnTo>
                      <a:lnTo>
                        <a:pt x="0" y="0"/>
                      </a:lnTo>
                      <a:lnTo>
                        <a:pt x="139" y="38"/>
                      </a:lnTo>
                      <a:close/>
                    </a:path>
                  </a:pathLst>
                </a:custGeom>
                <a:solidFill>
                  <a:srgbClr val="BF5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grpSp>
          <p:nvGrpSpPr>
            <p:cNvPr id="7790" name="Group 291"/>
            <p:cNvGrpSpPr>
              <a:grpSpLocks noChangeAspect="1"/>
            </p:cNvGrpSpPr>
            <p:nvPr/>
          </p:nvGrpSpPr>
          <p:grpSpPr bwMode="auto">
            <a:xfrm>
              <a:off x="1060" y="2027"/>
              <a:ext cx="174" cy="595"/>
              <a:chOff x="1060" y="2027"/>
              <a:chExt cx="174" cy="595"/>
            </a:xfrm>
          </p:grpSpPr>
          <p:sp>
            <p:nvSpPr>
              <p:cNvPr id="7791" name="Freeform 292"/>
              <p:cNvSpPr>
                <a:spLocks noChangeAspect="1"/>
              </p:cNvSpPr>
              <p:nvPr/>
            </p:nvSpPr>
            <p:spPr bwMode="auto">
              <a:xfrm>
                <a:off x="1060" y="2027"/>
                <a:ext cx="174" cy="595"/>
              </a:xfrm>
              <a:custGeom>
                <a:avLst/>
                <a:gdLst>
                  <a:gd name="T0" fmla="*/ 0 w 174"/>
                  <a:gd name="T1" fmla="*/ 0 h 595"/>
                  <a:gd name="T2" fmla="*/ 174 w 174"/>
                  <a:gd name="T3" fmla="*/ 52 h 595"/>
                  <a:gd name="T4" fmla="*/ 174 w 174"/>
                  <a:gd name="T5" fmla="*/ 595 h 595"/>
                  <a:gd name="T6" fmla="*/ 0 w 174"/>
                  <a:gd name="T7" fmla="*/ 506 h 595"/>
                  <a:gd name="T8" fmla="*/ 0 w 174"/>
                  <a:gd name="T9" fmla="*/ 0 h 595"/>
                  <a:gd name="T10" fmla="*/ 0 60000 65536"/>
                  <a:gd name="T11" fmla="*/ 0 60000 65536"/>
                  <a:gd name="T12" fmla="*/ 0 60000 65536"/>
                  <a:gd name="T13" fmla="*/ 0 60000 65536"/>
                  <a:gd name="T14" fmla="*/ 0 60000 65536"/>
                  <a:gd name="T15" fmla="*/ 0 w 174"/>
                  <a:gd name="T16" fmla="*/ 0 h 595"/>
                  <a:gd name="T17" fmla="*/ 174 w 174"/>
                  <a:gd name="T18" fmla="*/ 595 h 595"/>
                </a:gdLst>
                <a:ahLst/>
                <a:cxnLst>
                  <a:cxn ang="T10">
                    <a:pos x="T0" y="T1"/>
                  </a:cxn>
                  <a:cxn ang="T11">
                    <a:pos x="T2" y="T3"/>
                  </a:cxn>
                  <a:cxn ang="T12">
                    <a:pos x="T4" y="T5"/>
                  </a:cxn>
                  <a:cxn ang="T13">
                    <a:pos x="T6" y="T7"/>
                  </a:cxn>
                  <a:cxn ang="T14">
                    <a:pos x="T8" y="T9"/>
                  </a:cxn>
                </a:cxnLst>
                <a:rect l="T15" t="T16" r="T17" b="T18"/>
                <a:pathLst>
                  <a:path w="174" h="595">
                    <a:moveTo>
                      <a:pt x="0" y="0"/>
                    </a:moveTo>
                    <a:lnTo>
                      <a:pt x="174" y="52"/>
                    </a:lnTo>
                    <a:lnTo>
                      <a:pt x="174" y="595"/>
                    </a:lnTo>
                    <a:lnTo>
                      <a:pt x="0" y="506"/>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92" name="Freeform 293"/>
              <p:cNvSpPr>
                <a:spLocks noChangeAspect="1"/>
              </p:cNvSpPr>
              <p:nvPr/>
            </p:nvSpPr>
            <p:spPr bwMode="auto">
              <a:xfrm>
                <a:off x="1086" y="2032"/>
                <a:ext cx="14" cy="527"/>
              </a:xfrm>
              <a:custGeom>
                <a:avLst/>
                <a:gdLst>
                  <a:gd name="T0" fmla="*/ 0 w 14"/>
                  <a:gd name="T1" fmla="*/ 0 h 527"/>
                  <a:gd name="T2" fmla="*/ 0 w 14"/>
                  <a:gd name="T3" fmla="*/ 518 h 527"/>
                  <a:gd name="T4" fmla="*/ 14 w 14"/>
                  <a:gd name="T5" fmla="*/ 527 h 527"/>
                  <a:gd name="T6" fmla="*/ 14 w 14"/>
                  <a:gd name="T7" fmla="*/ 7 h 527"/>
                  <a:gd name="T8" fmla="*/ 0 w 14"/>
                  <a:gd name="T9" fmla="*/ 0 h 527"/>
                  <a:gd name="T10" fmla="*/ 0 60000 65536"/>
                  <a:gd name="T11" fmla="*/ 0 60000 65536"/>
                  <a:gd name="T12" fmla="*/ 0 60000 65536"/>
                  <a:gd name="T13" fmla="*/ 0 60000 65536"/>
                  <a:gd name="T14" fmla="*/ 0 60000 65536"/>
                  <a:gd name="T15" fmla="*/ 0 w 14"/>
                  <a:gd name="T16" fmla="*/ 0 h 527"/>
                  <a:gd name="T17" fmla="*/ 14 w 14"/>
                  <a:gd name="T18" fmla="*/ 527 h 527"/>
                </a:gdLst>
                <a:ahLst/>
                <a:cxnLst>
                  <a:cxn ang="T10">
                    <a:pos x="T0" y="T1"/>
                  </a:cxn>
                  <a:cxn ang="T11">
                    <a:pos x="T2" y="T3"/>
                  </a:cxn>
                  <a:cxn ang="T12">
                    <a:pos x="T4" y="T5"/>
                  </a:cxn>
                  <a:cxn ang="T13">
                    <a:pos x="T6" y="T7"/>
                  </a:cxn>
                  <a:cxn ang="T14">
                    <a:pos x="T8" y="T9"/>
                  </a:cxn>
                </a:cxnLst>
                <a:rect l="T15" t="T16" r="T17" b="T18"/>
                <a:pathLst>
                  <a:path w="14" h="527">
                    <a:moveTo>
                      <a:pt x="0" y="0"/>
                    </a:moveTo>
                    <a:lnTo>
                      <a:pt x="0" y="518"/>
                    </a:lnTo>
                    <a:lnTo>
                      <a:pt x="14" y="527"/>
                    </a:lnTo>
                    <a:lnTo>
                      <a:pt x="14" y="7"/>
                    </a:lnTo>
                    <a:lnTo>
                      <a:pt x="0" y="0"/>
                    </a:lnTo>
                    <a:close/>
                  </a:path>
                </a:pathLst>
              </a:custGeom>
              <a:solidFill>
                <a:srgbClr val="BF5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93" name="Freeform 294"/>
              <p:cNvSpPr>
                <a:spLocks noChangeAspect="1"/>
              </p:cNvSpPr>
              <p:nvPr/>
            </p:nvSpPr>
            <p:spPr bwMode="auto">
              <a:xfrm>
                <a:off x="1135" y="2044"/>
                <a:ext cx="15" cy="538"/>
              </a:xfrm>
              <a:custGeom>
                <a:avLst/>
                <a:gdLst>
                  <a:gd name="T0" fmla="*/ 0 w 15"/>
                  <a:gd name="T1" fmla="*/ 0 h 538"/>
                  <a:gd name="T2" fmla="*/ 0 w 15"/>
                  <a:gd name="T3" fmla="*/ 527 h 538"/>
                  <a:gd name="T4" fmla="*/ 14 w 15"/>
                  <a:gd name="T5" fmla="*/ 538 h 538"/>
                  <a:gd name="T6" fmla="*/ 15 w 15"/>
                  <a:gd name="T7" fmla="*/ 9 h 538"/>
                  <a:gd name="T8" fmla="*/ 0 w 15"/>
                  <a:gd name="T9" fmla="*/ 0 h 538"/>
                  <a:gd name="T10" fmla="*/ 0 60000 65536"/>
                  <a:gd name="T11" fmla="*/ 0 60000 65536"/>
                  <a:gd name="T12" fmla="*/ 0 60000 65536"/>
                  <a:gd name="T13" fmla="*/ 0 60000 65536"/>
                  <a:gd name="T14" fmla="*/ 0 60000 65536"/>
                  <a:gd name="T15" fmla="*/ 0 w 15"/>
                  <a:gd name="T16" fmla="*/ 0 h 538"/>
                  <a:gd name="T17" fmla="*/ 15 w 15"/>
                  <a:gd name="T18" fmla="*/ 538 h 538"/>
                </a:gdLst>
                <a:ahLst/>
                <a:cxnLst>
                  <a:cxn ang="T10">
                    <a:pos x="T0" y="T1"/>
                  </a:cxn>
                  <a:cxn ang="T11">
                    <a:pos x="T2" y="T3"/>
                  </a:cxn>
                  <a:cxn ang="T12">
                    <a:pos x="T4" y="T5"/>
                  </a:cxn>
                  <a:cxn ang="T13">
                    <a:pos x="T6" y="T7"/>
                  </a:cxn>
                  <a:cxn ang="T14">
                    <a:pos x="T8" y="T9"/>
                  </a:cxn>
                </a:cxnLst>
                <a:rect l="T15" t="T16" r="T17" b="T18"/>
                <a:pathLst>
                  <a:path w="15" h="538">
                    <a:moveTo>
                      <a:pt x="0" y="0"/>
                    </a:moveTo>
                    <a:lnTo>
                      <a:pt x="0" y="527"/>
                    </a:lnTo>
                    <a:lnTo>
                      <a:pt x="14" y="538"/>
                    </a:lnTo>
                    <a:lnTo>
                      <a:pt x="15" y="9"/>
                    </a:lnTo>
                    <a:lnTo>
                      <a:pt x="0" y="0"/>
                    </a:lnTo>
                    <a:close/>
                  </a:path>
                </a:pathLst>
              </a:custGeom>
              <a:solidFill>
                <a:srgbClr val="BF5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94" name="Freeform 295"/>
              <p:cNvSpPr>
                <a:spLocks noChangeAspect="1"/>
              </p:cNvSpPr>
              <p:nvPr/>
            </p:nvSpPr>
            <p:spPr bwMode="auto">
              <a:xfrm>
                <a:off x="1187" y="2063"/>
                <a:ext cx="17" cy="541"/>
              </a:xfrm>
              <a:custGeom>
                <a:avLst/>
                <a:gdLst>
                  <a:gd name="T0" fmla="*/ 2 w 17"/>
                  <a:gd name="T1" fmla="*/ 0 h 541"/>
                  <a:gd name="T2" fmla="*/ 0 w 17"/>
                  <a:gd name="T3" fmla="*/ 529 h 541"/>
                  <a:gd name="T4" fmla="*/ 17 w 17"/>
                  <a:gd name="T5" fmla="*/ 541 h 541"/>
                  <a:gd name="T6" fmla="*/ 15 w 17"/>
                  <a:gd name="T7" fmla="*/ 6 h 541"/>
                  <a:gd name="T8" fmla="*/ 2 w 17"/>
                  <a:gd name="T9" fmla="*/ 0 h 541"/>
                  <a:gd name="T10" fmla="*/ 0 60000 65536"/>
                  <a:gd name="T11" fmla="*/ 0 60000 65536"/>
                  <a:gd name="T12" fmla="*/ 0 60000 65536"/>
                  <a:gd name="T13" fmla="*/ 0 60000 65536"/>
                  <a:gd name="T14" fmla="*/ 0 60000 65536"/>
                  <a:gd name="T15" fmla="*/ 0 w 17"/>
                  <a:gd name="T16" fmla="*/ 0 h 541"/>
                  <a:gd name="T17" fmla="*/ 17 w 17"/>
                  <a:gd name="T18" fmla="*/ 541 h 541"/>
                </a:gdLst>
                <a:ahLst/>
                <a:cxnLst>
                  <a:cxn ang="T10">
                    <a:pos x="T0" y="T1"/>
                  </a:cxn>
                  <a:cxn ang="T11">
                    <a:pos x="T2" y="T3"/>
                  </a:cxn>
                  <a:cxn ang="T12">
                    <a:pos x="T4" y="T5"/>
                  </a:cxn>
                  <a:cxn ang="T13">
                    <a:pos x="T6" y="T7"/>
                  </a:cxn>
                  <a:cxn ang="T14">
                    <a:pos x="T8" y="T9"/>
                  </a:cxn>
                </a:cxnLst>
                <a:rect l="T15" t="T16" r="T17" b="T18"/>
                <a:pathLst>
                  <a:path w="17" h="541">
                    <a:moveTo>
                      <a:pt x="2" y="0"/>
                    </a:moveTo>
                    <a:lnTo>
                      <a:pt x="0" y="529"/>
                    </a:lnTo>
                    <a:lnTo>
                      <a:pt x="17" y="541"/>
                    </a:lnTo>
                    <a:lnTo>
                      <a:pt x="15" y="6"/>
                    </a:lnTo>
                    <a:lnTo>
                      <a:pt x="2" y="0"/>
                    </a:lnTo>
                    <a:close/>
                  </a:path>
                </a:pathLst>
              </a:custGeom>
              <a:solidFill>
                <a:srgbClr val="BF5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sp>
        <p:nvSpPr>
          <p:cNvPr id="168" name="Rectangle 296"/>
          <p:cNvSpPr>
            <a:spLocks noChangeAspect="1" noChangeArrowheads="1"/>
          </p:cNvSpPr>
          <p:nvPr/>
        </p:nvSpPr>
        <p:spPr bwMode="auto">
          <a:xfrm>
            <a:off x="5226907" y="2725218"/>
            <a:ext cx="479298" cy="13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80000"/>
              </a:lnSpc>
              <a:spcBef>
                <a:spcPct val="20000"/>
              </a:spcBef>
              <a:defRPr/>
            </a:pPr>
            <a:r>
              <a:rPr lang="en-US" sz="1100" dirty="0">
                <a:solidFill>
                  <a:srgbClr val="000000"/>
                </a:solidFill>
                <a:latin typeface="+mj-lt"/>
              </a:rPr>
              <a:t>Beacon</a:t>
            </a:r>
            <a:endParaRPr lang="en-US" sz="1100" dirty="0">
              <a:latin typeface="+mj-lt"/>
            </a:endParaRPr>
          </a:p>
        </p:txBody>
      </p:sp>
      <p:grpSp>
        <p:nvGrpSpPr>
          <p:cNvPr id="7204" name="Group 297"/>
          <p:cNvGrpSpPr>
            <a:grpSpLocks noChangeAspect="1"/>
          </p:cNvGrpSpPr>
          <p:nvPr/>
        </p:nvGrpSpPr>
        <p:grpSpPr bwMode="auto">
          <a:xfrm>
            <a:off x="5164236" y="2920541"/>
            <a:ext cx="283715" cy="885154"/>
            <a:chOff x="2657" y="2634"/>
            <a:chExt cx="219" cy="781"/>
          </a:xfrm>
        </p:grpSpPr>
        <p:sp>
          <p:nvSpPr>
            <p:cNvPr id="7774" name="Freeform 298"/>
            <p:cNvSpPr>
              <a:spLocks noChangeAspect="1"/>
            </p:cNvSpPr>
            <p:nvPr/>
          </p:nvSpPr>
          <p:spPr bwMode="auto">
            <a:xfrm>
              <a:off x="2745" y="2785"/>
              <a:ext cx="42" cy="68"/>
            </a:xfrm>
            <a:custGeom>
              <a:avLst/>
              <a:gdLst>
                <a:gd name="T0" fmla="*/ 1 w 72"/>
                <a:gd name="T1" fmla="*/ 1 h 116"/>
                <a:gd name="T2" fmla="*/ 1 w 72"/>
                <a:gd name="T3" fmla="*/ 0 h 116"/>
                <a:gd name="T4" fmla="*/ 1 w 72"/>
                <a:gd name="T5" fmla="*/ 1 h 116"/>
                <a:gd name="T6" fmla="*/ 1 w 72"/>
                <a:gd name="T7" fmla="*/ 1 h 116"/>
                <a:gd name="T8" fmla="*/ 1 w 72"/>
                <a:gd name="T9" fmla="*/ 1 h 116"/>
                <a:gd name="T10" fmla="*/ 0 w 72"/>
                <a:gd name="T11" fmla="*/ 1 h 116"/>
                <a:gd name="T12" fmla="*/ 1 w 72"/>
                <a:gd name="T13" fmla="*/ 1 h 116"/>
                <a:gd name="T14" fmla="*/ 0 60000 65536"/>
                <a:gd name="T15" fmla="*/ 0 60000 65536"/>
                <a:gd name="T16" fmla="*/ 0 60000 65536"/>
                <a:gd name="T17" fmla="*/ 0 60000 65536"/>
                <a:gd name="T18" fmla="*/ 0 60000 65536"/>
                <a:gd name="T19" fmla="*/ 0 60000 65536"/>
                <a:gd name="T20" fmla="*/ 0 60000 65536"/>
                <a:gd name="T21" fmla="*/ 0 w 72"/>
                <a:gd name="T22" fmla="*/ 0 h 116"/>
                <a:gd name="T23" fmla="*/ 72 w 72"/>
                <a:gd name="T24" fmla="*/ 116 h 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2" h="116">
                  <a:moveTo>
                    <a:pt x="13" y="22"/>
                  </a:moveTo>
                  <a:lnTo>
                    <a:pt x="37" y="0"/>
                  </a:lnTo>
                  <a:lnTo>
                    <a:pt x="59" y="22"/>
                  </a:lnTo>
                  <a:lnTo>
                    <a:pt x="72" y="94"/>
                  </a:lnTo>
                  <a:lnTo>
                    <a:pt x="37" y="116"/>
                  </a:lnTo>
                  <a:lnTo>
                    <a:pt x="0" y="94"/>
                  </a:lnTo>
                  <a:lnTo>
                    <a:pt x="13" y="22"/>
                  </a:lnTo>
                  <a:close/>
                </a:path>
              </a:pathLst>
            </a:custGeom>
            <a:solidFill>
              <a:srgbClr val="FFFFFF"/>
            </a:solidFill>
            <a:ln w="12700">
              <a:solidFill>
                <a:srgbClr val="000000"/>
              </a:solidFill>
              <a:round/>
              <a:headEnd/>
              <a:tailEnd/>
            </a:ln>
          </p:spPr>
          <p:txBody>
            <a:bodyPr/>
            <a:lstStyle/>
            <a:p>
              <a:endParaRPr lang="en-US"/>
            </a:p>
          </p:txBody>
        </p:sp>
        <p:sp>
          <p:nvSpPr>
            <p:cNvPr id="7775" name="Freeform 299"/>
            <p:cNvSpPr>
              <a:spLocks noChangeAspect="1"/>
            </p:cNvSpPr>
            <p:nvPr/>
          </p:nvSpPr>
          <p:spPr bwMode="auto">
            <a:xfrm>
              <a:off x="2657" y="3305"/>
              <a:ext cx="219" cy="54"/>
            </a:xfrm>
            <a:custGeom>
              <a:avLst/>
              <a:gdLst>
                <a:gd name="T0" fmla="*/ 0 w 375"/>
                <a:gd name="T1" fmla="*/ 1 h 93"/>
                <a:gd name="T2" fmla="*/ 1 w 375"/>
                <a:gd name="T3" fmla="*/ 0 h 93"/>
                <a:gd name="T4" fmla="*/ 1 w 375"/>
                <a:gd name="T5" fmla="*/ 1 h 93"/>
                <a:gd name="T6" fmla="*/ 0 60000 65536"/>
                <a:gd name="T7" fmla="*/ 0 60000 65536"/>
                <a:gd name="T8" fmla="*/ 0 60000 65536"/>
                <a:gd name="T9" fmla="*/ 0 w 375"/>
                <a:gd name="T10" fmla="*/ 0 h 93"/>
                <a:gd name="T11" fmla="*/ 375 w 375"/>
                <a:gd name="T12" fmla="*/ 93 h 93"/>
              </a:gdLst>
              <a:ahLst/>
              <a:cxnLst>
                <a:cxn ang="T6">
                  <a:pos x="T0" y="T1"/>
                </a:cxn>
                <a:cxn ang="T7">
                  <a:pos x="T2" y="T3"/>
                </a:cxn>
                <a:cxn ang="T8">
                  <a:pos x="T4" y="T5"/>
                </a:cxn>
              </a:cxnLst>
              <a:rect l="T9" t="T10" r="T11" b="T12"/>
              <a:pathLst>
                <a:path w="375" h="93">
                  <a:moveTo>
                    <a:pt x="0" y="93"/>
                  </a:moveTo>
                  <a:lnTo>
                    <a:pt x="188" y="0"/>
                  </a:lnTo>
                  <a:lnTo>
                    <a:pt x="375" y="93"/>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76" name="Freeform 300"/>
            <p:cNvSpPr>
              <a:spLocks noChangeAspect="1"/>
            </p:cNvSpPr>
            <p:nvPr/>
          </p:nvSpPr>
          <p:spPr bwMode="auto">
            <a:xfrm>
              <a:off x="2657" y="2757"/>
              <a:ext cx="219" cy="658"/>
            </a:xfrm>
            <a:custGeom>
              <a:avLst/>
              <a:gdLst>
                <a:gd name="T0" fmla="*/ 1 w 375"/>
                <a:gd name="T1" fmla="*/ 0 h 1126"/>
                <a:gd name="T2" fmla="*/ 1 w 375"/>
                <a:gd name="T3" fmla="*/ 1 h 1126"/>
                <a:gd name="T4" fmla="*/ 0 w 375"/>
                <a:gd name="T5" fmla="*/ 1 h 1126"/>
                <a:gd name="T6" fmla="*/ 1 w 375"/>
                <a:gd name="T7" fmla="*/ 0 h 1126"/>
                <a:gd name="T8" fmla="*/ 1 w 375"/>
                <a:gd name="T9" fmla="*/ 1 h 1126"/>
                <a:gd name="T10" fmla="*/ 1 w 375"/>
                <a:gd name="T11" fmla="*/ 1 h 1126"/>
                <a:gd name="T12" fmla="*/ 0 60000 65536"/>
                <a:gd name="T13" fmla="*/ 0 60000 65536"/>
                <a:gd name="T14" fmla="*/ 0 60000 65536"/>
                <a:gd name="T15" fmla="*/ 0 60000 65536"/>
                <a:gd name="T16" fmla="*/ 0 60000 65536"/>
                <a:gd name="T17" fmla="*/ 0 60000 65536"/>
                <a:gd name="T18" fmla="*/ 0 w 375"/>
                <a:gd name="T19" fmla="*/ 0 h 1126"/>
                <a:gd name="T20" fmla="*/ 375 w 375"/>
                <a:gd name="T21" fmla="*/ 1126 h 1126"/>
              </a:gdLst>
              <a:ahLst/>
              <a:cxnLst>
                <a:cxn ang="T12">
                  <a:pos x="T0" y="T1"/>
                </a:cxn>
                <a:cxn ang="T13">
                  <a:pos x="T2" y="T3"/>
                </a:cxn>
                <a:cxn ang="T14">
                  <a:pos x="T4" y="T5"/>
                </a:cxn>
                <a:cxn ang="T15">
                  <a:pos x="T6" y="T7"/>
                </a:cxn>
                <a:cxn ang="T16">
                  <a:pos x="T8" y="T9"/>
                </a:cxn>
                <a:cxn ang="T17">
                  <a:pos x="T10" y="T11"/>
                </a:cxn>
              </a:cxnLst>
              <a:rect l="T18" t="T19" r="T20" b="T21"/>
              <a:pathLst>
                <a:path w="375" h="1126">
                  <a:moveTo>
                    <a:pt x="188" y="0"/>
                  </a:moveTo>
                  <a:lnTo>
                    <a:pt x="188" y="1126"/>
                  </a:lnTo>
                  <a:lnTo>
                    <a:pt x="0" y="1032"/>
                  </a:lnTo>
                  <a:lnTo>
                    <a:pt x="188" y="0"/>
                  </a:lnTo>
                  <a:lnTo>
                    <a:pt x="375" y="1032"/>
                  </a:lnTo>
                  <a:lnTo>
                    <a:pt x="188" y="1126"/>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77" name="Freeform 301"/>
            <p:cNvSpPr>
              <a:spLocks noChangeAspect="1"/>
            </p:cNvSpPr>
            <p:nvPr/>
          </p:nvSpPr>
          <p:spPr bwMode="auto">
            <a:xfrm>
              <a:off x="2738" y="2907"/>
              <a:ext cx="56" cy="14"/>
            </a:xfrm>
            <a:custGeom>
              <a:avLst/>
              <a:gdLst>
                <a:gd name="T0" fmla="*/ 0 w 94"/>
                <a:gd name="T1" fmla="*/ 0 h 24"/>
                <a:gd name="T2" fmla="*/ 1 w 94"/>
                <a:gd name="T3" fmla="*/ 1 h 24"/>
                <a:gd name="T4" fmla="*/ 1 w 94"/>
                <a:gd name="T5" fmla="*/ 0 h 24"/>
                <a:gd name="T6" fmla="*/ 0 60000 65536"/>
                <a:gd name="T7" fmla="*/ 0 60000 65536"/>
                <a:gd name="T8" fmla="*/ 0 60000 65536"/>
                <a:gd name="T9" fmla="*/ 0 w 94"/>
                <a:gd name="T10" fmla="*/ 0 h 24"/>
                <a:gd name="T11" fmla="*/ 94 w 94"/>
                <a:gd name="T12" fmla="*/ 24 h 24"/>
              </a:gdLst>
              <a:ahLst/>
              <a:cxnLst>
                <a:cxn ang="T6">
                  <a:pos x="T0" y="T1"/>
                </a:cxn>
                <a:cxn ang="T7">
                  <a:pos x="T2" y="T3"/>
                </a:cxn>
                <a:cxn ang="T8">
                  <a:pos x="T4" y="T5"/>
                </a:cxn>
              </a:cxnLst>
              <a:rect l="T9" t="T10" r="T11" b="T12"/>
              <a:pathLst>
                <a:path w="94" h="24">
                  <a:moveTo>
                    <a:pt x="0" y="0"/>
                  </a:moveTo>
                  <a:lnTo>
                    <a:pt x="48" y="24"/>
                  </a:lnTo>
                  <a:lnTo>
                    <a:pt x="94"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78" name="Freeform 302"/>
            <p:cNvSpPr>
              <a:spLocks noChangeAspect="1"/>
            </p:cNvSpPr>
            <p:nvPr/>
          </p:nvSpPr>
          <p:spPr bwMode="auto">
            <a:xfrm>
              <a:off x="2729" y="2958"/>
              <a:ext cx="73" cy="19"/>
            </a:xfrm>
            <a:custGeom>
              <a:avLst/>
              <a:gdLst>
                <a:gd name="T0" fmla="*/ 0 w 126"/>
                <a:gd name="T1" fmla="*/ 0 h 32"/>
                <a:gd name="T2" fmla="*/ 1 w 126"/>
                <a:gd name="T3" fmla="*/ 1 h 32"/>
                <a:gd name="T4" fmla="*/ 1 w 126"/>
                <a:gd name="T5" fmla="*/ 0 h 32"/>
                <a:gd name="T6" fmla="*/ 0 60000 65536"/>
                <a:gd name="T7" fmla="*/ 0 60000 65536"/>
                <a:gd name="T8" fmla="*/ 0 60000 65536"/>
                <a:gd name="T9" fmla="*/ 0 w 126"/>
                <a:gd name="T10" fmla="*/ 0 h 32"/>
                <a:gd name="T11" fmla="*/ 126 w 126"/>
                <a:gd name="T12" fmla="*/ 32 h 32"/>
              </a:gdLst>
              <a:ahLst/>
              <a:cxnLst>
                <a:cxn ang="T6">
                  <a:pos x="T0" y="T1"/>
                </a:cxn>
                <a:cxn ang="T7">
                  <a:pos x="T2" y="T3"/>
                </a:cxn>
                <a:cxn ang="T8">
                  <a:pos x="T4" y="T5"/>
                </a:cxn>
              </a:cxnLst>
              <a:rect l="T9" t="T10" r="T11" b="T12"/>
              <a:pathLst>
                <a:path w="126" h="32">
                  <a:moveTo>
                    <a:pt x="0" y="0"/>
                  </a:moveTo>
                  <a:lnTo>
                    <a:pt x="64" y="32"/>
                  </a:lnTo>
                  <a:lnTo>
                    <a:pt x="126"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79" name="Freeform 303"/>
            <p:cNvSpPr>
              <a:spLocks noChangeAspect="1"/>
            </p:cNvSpPr>
            <p:nvPr/>
          </p:nvSpPr>
          <p:spPr bwMode="auto">
            <a:xfrm>
              <a:off x="2720" y="3007"/>
              <a:ext cx="89" cy="25"/>
            </a:xfrm>
            <a:custGeom>
              <a:avLst/>
              <a:gdLst>
                <a:gd name="T0" fmla="*/ 0 w 154"/>
                <a:gd name="T1" fmla="*/ 1 h 42"/>
                <a:gd name="T2" fmla="*/ 1 w 154"/>
                <a:gd name="T3" fmla="*/ 1 h 42"/>
                <a:gd name="T4" fmla="*/ 1 w 154"/>
                <a:gd name="T5" fmla="*/ 0 h 42"/>
                <a:gd name="T6" fmla="*/ 0 60000 65536"/>
                <a:gd name="T7" fmla="*/ 0 60000 65536"/>
                <a:gd name="T8" fmla="*/ 0 60000 65536"/>
                <a:gd name="T9" fmla="*/ 0 w 154"/>
                <a:gd name="T10" fmla="*/ 0 h 42"/>
                <a:gd name="T11" fmla="*/ 154 w 154"/>
                <a:gd name="T12" fmla="*/ 42 h 42"/>
              </a:gdLst>
              <a:ahLst/>
              <a:cxnLst>
                <a:cxn ang="T6">
                  <a:pos x="T0" y="T1"/>
                </a:cxn>
                <a:cxn ang="T7">
                  <a:pos x="T2" y="T3"/>
                </a:cxn>
                <a:cxn ang="T8">
                  <a:pos x="T4" y="T5"/>
                </a:cxn>
              </a:cxnLst>
              <a:rect l="T9" t="T10" r="T11" b="T12"/>
              <a:pathLst>
                <a:path w="154" h="42">
                  <a:moveTo>
                    <a:pt x="0" y="3"/>
                  </a:moveTo>
                  <a:lnTo>
                    <a:pt x="79" y="42"/>
                  </a:lnTo>
                  <a:lnTo>
                    <a:pt x="154"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80" name="Freeform 304"/>
            <p:cNvSpPr>
              <a:spLocks noChangeAspect="1"/>
            </p:cNvSpPr>
            <p:nvPr/>
          </p:nvSpPr>
          <p:spPr bwMode="auto">
            <a:xfrm>
              <a:off x="2711" y="3060"/>
              <a:ext cx="109" cy="26"/>
            </a:xfrm>
            <a:custGeom>
              <a:avLst/>
              <a:gdLst>
                <a:gd name="T0" fmla="*/ 0 w 187"/>
                <a:gd name="T1" fmla="*/ 0 h 46"/>
                <a:gd name="T2" fmla="*/ 1 w 187"/>
                <a:gd name="T3" fmla="*/ 1 h 46"/>
                <a:gd name="T4" fmla="*/ 1 w 187"/>
                <a:gd name="T5" fmla="*/ 0 h 46"/>
                <a:gd name="T6" fmla="*/ 0 60000 65536"/>
                <a:gd name="T7" fmla="*/ 0 60000 65536"/>
                <a:gd name="T8" fmla="*/ 0 60000 65536"/>
                <a:gd name="T9" fmla="*/ 0 w 187"/>
                <a:gd name="T10" fmla="*/ 0 h 46"/>
                <a:gd name="T11" fmla="*/ 187 w 187"/>
                <a:gd name="T12" fmla="*/ 46 h 46"/>
              </a:gdLst>
              <a:ahLst/>
              <a:cxnLst>
                <a:cxn ang="T6">
                  <a:pos x="T0" y="T1"/>
                </a:cxn>
                <a:cxn ang="T7">
                  <a:pos x="T2" y="T3"/>
                </a:cxn>
                <a:cxn ang="T8">
                  <a:pos x="T4" y="T5"/>
                </a:cxn>
              </a:cxnLst>
              <a:rect l="T9" t="T10" r="T11" b="T12"/>
              <a:pathLst>
                <a:path w="187" h="46">
                  <a:moveTo>
                    <a:pt x="0" y="0"/>
                  </a:moveTo>
                  <a:lnTo>
                    <a:pt x="94" y="46"/>
                  </a:lnTo>
                  <a:lnTo>
                    <a:pt x="187"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81" name="Freeform 305"/>
            <p:cNvSpPr>
              <a:spLocks noChangeAspect="1"/>
            </p:cNvSpPr>
            <p:nvPr/>
          </p:nvSpPr>
          <p:spPr bwMode="auto">
            <a:xfrm>
              <a:off x="2701" y="3109"/>
              <a:ext cx="128" cy="31"/>
            </a:xfrm>
            <a:custGeom>
              <a:avLst/>
              <a:gdLst>
                <a:gd name="T0" fmla="*/ 0 w 219"/>
                <a:gd name="T1" fmla="*/ 0 h 55"/>
                <a:gd name="T2" fmla="*/ 1 w 219"/>
                <a:gd name="T3" fmla="*/ 1 h 55"/>
                <a:gd name="T4" fmla="*/ 1 w 219"/>
                <a:gd name="T5" fmla="*/ 0 h 55"/>
                <a:gd name="T6" fmla="*/ 0 60000 65536"/>
                <a:gd name="T7" fmla="*/ 0 60000 65536"/>
                <a:gd name="T8" fmla="*/ 0 60000 65536"/>
                <a:gd name="T9" fmla="*/ 0 w 219"/>
                <a:gd name="T10" fmla="*/ 0 h 55"/>
                <a:gd name="T11" fmla="*/ 219 w 219"/>
                <a:gd name="T12" fmla="*/ 55 h 55"/>
              </a:gdLst>
              <a:ahLst/>
              <a:cxnLst>
                <a:cxn ang="T6">
                  <a:pos x="T0" y="T1"/>
                </a:cxn>
                <a:cxn ang="T7">
                  <a:pos x="T2" y="T3"/>
                </a:cxn>
                <a:cxn ang="T8">
                  <a:pos x="T4" y="T5"/>
                </a:cxn>
              </a:cxnLst>
              <a:rect l="T9" t="T10" r="T11" b="T12"/>
              <a:pathLst>
                <a:path w="219" h="55">
                  <a:moveTo>
                    <a:pt x="0" y="0"/>
                  </a:moveTo>
                  <a:lnTo>
                    <a:pt x="111" y="55"/>
                  </a:lnTo>
                  <a:lnTo>
                    <a:pt x="219"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82" name="Freeform 306"/>
            <p:cNvSpPr>
              <a:spLocks noChangeAspect="1"/>
            </p:cNvSpPr>
            <p:nvPr/>
          </p:nvSpPr>
          <p:spPr bwMode="auto">
            <a:xfrm>
              <a:off x="2692" y="3158"/>
              <a:ext cx="145" cy="38"/>
            </a:xfrm>
            <a:custGeom>
              <a:avLst/>
              <a:gdLst>
                <a:gd name="T0" fmla="*/ 0 w 248"/>
                <a:gd name="T1" fmla="*/ 1 h 65"/>
                <a:gd name="T2" fmla="*/ 1 w 248"/>
                <a:gd name="T3" fmla="*/ 1 h 65"/>
                <a:gd name="T4" fmla="*/ 1 w 248"/>
                <a:gd name="T5" fmla="*/ 0 h 65"/>
                <a:gd name="T6" fmla="*/ 0 60000 65536"/>
                <a:gd name="T7" fmla="*/ 0 60000 65536"/>
                <a:gd name="T8" fmla="*/ 0 60000 65536"/>
                <a:gd name="T9" fmla="*/ 0 w 248"/>
                <a:gd name="T10" fmla="*/ 0 h 65"/>
                <a:gd name="T11" fmla="*/ 248 w 248"/>
                <a:gd name="T12" fmla="*/ 65 h 65"/>
              </a:gdLst>
              <a:ahLst/>
              <a:cxnLst>
                <a:cxn ang="T6">
                  <a:pos x="T0" y="T1"/>
                </a:cxn>
                <a:cxn ang="T7">
                  <a:pos x="T2" y="T3"/>
                </a:cxn>
                <a:cxn ang="T8">
                  <a:pos x="T4" y="T5"/>
                </a:cxn>
              </a:cxnLst>
              <a:rect l="T9" t="T10" r="T11" b="T12"/>
              <a:pathLst>
                <a:path w="248" h="65">
                  <a:moveTo>
                    <a:pt x="0" y="2"/>
                  </a:moveTo>
                  <a:lnTo>
                    <a:pt x="126" y="65"/>
                  </a:lnTo>
                  <a:lnTo>
                    <a:pt x="248"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83" name="Freeform 307"/>
            <p:cNvSpPr>
              <a:spLocks noChangeAspect="1"/>
            </p:cNvSpPr>
            <p:nvPr/>
          </p:nvSpPr>
          <p:spPr bwMode="auto">
            <a:xfrm>
              <a:off x="2683" y="3210"/>
              <a:ext cx="165" cy="40"/>
            </a:xfrm>
            <a:custGeom>
              <a:avLst/>
              <a:gdLst>
                <a:gd name="T0" fmla="*/ 0 w 282"/>
                <a:gd name="T1" fmla="*/ 0 h 70"/>
                <a:gd name="T2" fmla="*/ 1 w 282"/>
                <a:gd name="T3" fmla="*/ 1 h 70"/>
                <a:gd name="T4" fmla="*/ 1 w 282"/>
                <a:gd name="T5" fmla="*/ 0 h 70"/>
                <a:gd name="T6" fmla="*/ 0 60000 65536"/>
                <a:gd name="T7" fmla="*/ 0 60000 65536"/>
                <a:gd name="T8" fmla="*/ 0 60000 65536"/>
                <a:gd name="T9" fmla="*/ 0 w 282"/>
                <a:gd name="T10" fmla="*/ 0 h 70"/>
                <a:gd name="T11" fmla="*/ 282 w 282"/>
                <a:gd name="T12" fmla="*/ 70 h 70"/>
              </a:gdLst>
              <a:ahLst/>
              <a:cxnLst>
                <a:cxn ang="T6">
                  <a:pos x="T0" y="T1"/>
                </a:cxn>
                <a:cxn ang="T7">
                  <a:pos x="T2" y="T3"/>
                </a:cxn>
                <a:cxn ang="T8">
                  <a:pos x="T4" y="T5"/>
                </a:cxn>
              </a:cxnLst>
              <a:rect l="T9" t="T10" r="T11" b="T12"/>
              <a:pathLst>
                <a:path w="282" h="70">
                  <a:moveTo>
                    <a:pt x="0" y="0"/>
                  </a:moveTo>
                  <a:lnTo>
                    <a:pt x="142" y="70"/>
                  </a:lnTo>
                  <a:lnTo>
                    <a:pt x="282"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84" name="Freeform 308"/>
            <p:cNvSpPr>
              <a:spLocks noChangeAspect="1"/>
            </p:cNvSpPr>
            <p:nvPr/>
          </p:nvSpPr>
          <p:spPr bwMode="auto">
            <a:xfrm>
              <a:off x="2675" y="3259"/>
              <a:ext cx="182" cy="46"/>
            </a:xfrm>
            <a:custGeom>
              <a:avLst/>
              <a:gdLst>
                <a:gd name="T0" fmla="*/ 0 w 314"/>
                <a:gd name="T1" fmla="*/ 0 h 78"/>
                <a:gd name="T2" fmla="*/ 1 w 314"/>
                <a:gd name="T3" fmla="*/ 1 h 78"/>
                <a:gd name="T4" fmla="*/ 1 w 314"/>
                <a:gd name="T5" fmla="*/ 0 h 78"/>
                <a:gd name="T6" fmla="*/ 0 60000 65536"/>
                <a:gd name="T7" fmla="*/ 0 60000 65536"/>
                <a:gd name="T8" fmla="*/ 0 60000 65536"/>
                <a:gd name="T9" fmla="*/ 0 w 314"/>
                <a:gd name="T10" fmla="*/ 0 h 78"/>
                <a:gd name="T11" fmla="*/ 314 w 314"/>
                <a:gd name="T12" fmla="*/ 78 h 78"/>
              </a:gdLst>
              <a:ahLst/>
              <a:cxnLst>
                <a:cxn ang="T6">
                  <a:pos x="T0" y="T1"/>
                </a:cxn>
                <a:cxn ang="T7">
                  <a:pos x="T2" y="T3"/>
                </a:cxn>
                <a:cxn ang="T8">
                  <a:pos x="T4" y="T5"/>
                </a:cxn>
              </a:cxnLst>
              <a:rect l="T9" t="T10" r="T11" b="T12"/>
              <a:pathLst>
                <a:path w="314" h="78">
                  <a:moveTo>
                    <a:pt x="0" y="0"/>
                  </a:moveTo>
                  <a:lnTo>
                    <a:pt x="158" y="78"/>
                  </a:lnTo>
                  <a:lnTo>
                    <a:pt x="314"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85" name="Freeform 309"/>
            <p:cNvSpPr>
              <a:spLocks noChangeAspect="1"/>
            </p:cNvSpPr>
            <p:nvPr/>
          </p:nvSpPr>
          <p:spPr bwMode="auto">
            <a:xfrm>
              <a:off x="2666" y="3308"/>
              <a:ext cx="198" cy="51"/>
            </a:xfrm>
            <a:custGeom>
              <a:avLst/>
              <a:gdLst>
                <a:gd name="T0" fmla="*/ 0 w 341"/>
                <a:gd name="T1" fmla="*/ 1 h 87"/>
                <a:gd name="T2" fmla="*/ 1 w 341"/>
                <a:gd name="T3" fmla="*/ 1 h 87"/>
                <a:gd name="T4" fmla="*/ 1 w 341"/>
                <a:gd name="T5" fmla="*/ 0 h 87"/>
                <a:gd name="T6" fmla="*/ 0 60000 65536"/>
                <a:gd name="T7" fmla="*/ 0 60000 65536"/>
                <a:gd name="T8" fmla="*/ 0 60000 65536"/>
                <a:gd name="T9" fmla="*/ 0 w 341"/>
                <a:gd name="T10" fmla="*/ 0 h 87"/>
                <a:gd name="T11" fmla="*/ 341 w 341"/>
                <a:gd name="T12" fmla="*/ 87 h 87"/>
              </a:gdLst>
              <a:ahLst/>
              <a:cxnLst>
                <a:cxn ang="T6">
                  <a:pos x="T0" y="T1"/>
                </a:cxn>
                <a:cxn ang="T7">
                  <a:pos x="T2" y="T3"/>
                </a:cxn>
                <a:cxn ang="T8">
                  <a:pos x="T4" y="T5"/>
                </a:cxn>
              </a:cxnLst>
              <a:rect l="T9" t="T10" r="T11" b="T12"/>
              <a:pathLst>
                <a:path w="341" h="87">
                  <a:moveTo>
                    <a:pt x="0" y="1"/>
                  </a:moveTo>
                  <a:lnTo>
                    <a:pt x="173" y="87"/>
                  </a:lnTo>
                  <a:lnTo>
                    <a:pt x="341"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86" name="Freeform 310"/>
            <p:cNvSpPr>
              <a:spLocks noChangeAspect="1"/>
            </p:cNvSpPr>
            <p:nvPr/>
          </p:nvSpPr>
          <p:spPr bwMode="auto">
            <a:xfrm>
              <a:off x="2657" y="2730"/>
              <a:ext cx="81" cy="27"/>
            </a:xfrm>
            <a:custGeom>
              <a:avLst/>
              <a:gdLst>
                <a:gd name="T0" fmla="*/ 1 w 140"/>
                <a:gd name="T1" fmla="*/ 1 h 46"/>
                <a:gd name="T2" fmla="*/ 1 w 140"/>
                <a:gd name="T3" fmla="*/ 1 h 46"/>
                <a:gd name="T4" fmla="*/ 1 w 140"/>
                <a:gd name="T5" fmla="*/ 1 h 46"/>
                <a:gd name="T6" fmla="*/ 0 w 140"/>
                <a:gd name="T7" fmla="*/ 0 h 46"/>
                <a:gd name="T8" fmla="*/ 0 60000 65536"/>
                <a:gd name="T9" fmla="*/ 0 60000 65536"/>
                <a:gd name="T10" fmla="*/ 0 60000 65536"/>
                <a:gd name="T11" fmla="*/ 0 60000 65536"/>
                <a:gd name="T12" fmla="*/ 0 w 140"/>
                <a:gd name="T13" fmla="*/ 0 h 46"/>
                <a:gd name="T14" fmla="*/ 140 w 140"/>
                <a:gd name="T15" fmla="*/ 46 h 46"/>
              </a:gdLst>
              <a:ahLst/>
              <a:cxnLst>
                <a:cxn ang="T8">
                  <a:pos x="T0" y="T1"/>
                </a:cxn>
                <a:cxn ang="T9">
                  <a:pos x="T2" y="T3"/>
                </a:cxn>
                <a:cxn ang="T10">
                  <a:pos x="T4" y="T5"/>
                </a:cxn>
                <a:cxn ang="T11">
                  <a:pos x="T6" y="T7"/>
                </a:cxn>
              </a:cxnLst>
              <a:rect l="T12" t="T13" r="T14" b="T15"/>
              <a:pathLst>
                <a:path w="140" h="46">
                  <a:moveTo>
                    <a:pt x="140" y="46"/>
                  </a:moveTo>
                  <a:lnTo>
                    <a:pt x="45" y="39"/>
                  </a:lnTo>
                  <a:lnTo>
                    <a:pt x="95" y="6"/>
                  </a:lnTo>
                  <a:lnTo>
                    <a:pt x="0"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87" name="Freeform 311"/>
            <p:cNvSpPr>
              <a:spLocks noChangeAspect="1"/>
            </p:cNvSpPr>
            <p:nvPr/>
          </p:nvSpPr>
          <p:spPr bwMode="auto">
            <a:xfrm>
              <a:off x="2780" y="2727"/>
              <a:ext cx="96" cy="33"/>
            </a:xfrm>
            <a:custGeom>
              <a:avLst/>
              <a:gdLst>
                <a:gd name="T0" fmla="*/ 1 w 165"/>
                <a:gd name="T1" fmla="*/ 1 h 56"/>
                <a:gd name="T2" fmla="*/ 1 w 165"/>
                <a:gd name="T3" fmla="*/ 1 h 56"/>
                <a:gd name="T4" fmla="*/ 1 w 165"/>
                <a:gd name="T5" fmla="*/ 0 h 56"/>
                <a:gd name="T6" fmla="*/ 0 w 165"/>
                <a:gd name="T7" fmla="*/ 1 h 56"/>
                <a:gd name="T8" fmla="*/ 0 60000 65536"/>
                <a:gd name="T9" fmla="*/ 0 60000 65536"/>
                <a:gd name="T10" fmla="*/ 0 60000 65536"/>
                <a:gd name="T11" fmla="*/ 0 60000 65536"/>
                <a:gd name="T12" fmla="*/ 0 w 165"/>
                <a:gd name="T13" fmla="*/ 0 h 56"/>
                <a:gd name="T14" fmla="*/ 165 w 165"/>
                <a:gd name="T15" fmla="*/ 56 h 56"/>
              </a:gdLst>
              <a:ahLst/>
              <a:cxnLst>
                <a:cxn ang="T8">
                  <a:pos x="T0" y="T1"/>
                </a:cxn>
                <a:cxn ang="T9">
                  <a:pos x="T2" y="T3"/>
                </a:cxn>
                <a:cxn ang="T10">
                  <a:pos x="T4" y="T5"/>
                </a:cxn>
                <a:cxn ang="T11">
                  <a:pos x="T6" y="T7"/>
                </a:cxn>
              </a:cxnLst>
              <a:rect l="T12" t="T13" r="T14" b="T15"/>
              <a:pathLst>
                <a:path w="165" h="56">
                  <a:moveTo>
                    <a:pt x="165" y="5"/>
                  </a:moveTo>
                  <a:lnTo>
                    <a:pt x="69" y="56"/>
                  </a:lnTo>
                  <a:lnTo>
                    <a:pt x="96" y="0"/>
                  </a:lnTo>
                  <a:lnTo>
                    <a:pt x="0" y="51"/>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88" name="Freeform 312"/>
            <p:cNvSpPr>
              <a:spLocks noChangeAspect="1"/>
            </p:cNvSpPr>
            <p:nvPr/>
          </p:nvSpPr>
          <p:spPr bwMode="auto">
            <a:xfrm>
              <a:off x="2752" y="2634"/>
              <a:ext cx="28" cy="110"/>
            </a:xfrm>
            <a:custGeom>
              <a:avLst/>
              <a:gdLst>
                <a:gd name="T0" fmla="*/ 1 w 46"/>
                <a:gd name="T1" fmla="*/ 1 h 188"/>
                <a:gd name="T2" fmla="*/ 0 w 46"/>
                <a:gd name="T3" fmla="*/ 1 h 188"/>
                <a:gd name="T4" fmla="*/ 1 w 46"/>
                <a:gd name="T5" fmla="*/ 1 h 188"/>
                <a:gd name="T6" fmla="*/ 1 w 46"/>
                <a:gd name="T7" fmla="*/ 0 h 188"/>
                <a:gd name="T8" fmla="*/ 0 60000 65536"/>
                <a:gd name="T9" fmla="*/ 0 60000 65536"/>
                <a:gd name="T10" fmla="*/ 0 60000 65536"/>
                <a:gd name="T11" fmla="*/ 0 60000 65536"/>
                <a:gd name="T12" fmla="*/ 0 w 46"/>
                <a:gd name="T13" fmla="*/ 0 h 188"/>
                <a:gd name="T14" fmla="*/ 46 w 46"/>
                <a:gd name="T15" fmla="*/ 188 h 188"/>
              </a:gdLst>
              <a:ahLst/>
              <a:cxnLst>
                <a:cxn ang="T8">
                  <a:pos x="T0" y="T1"/>
                </a:cxn>
                <a:cxn ang="T9">
                  <a:pos x="T2" y="T3"/>
                </a:cxn>
                <a:cxn ang="T10">
                  <a:pos x="T4" y="T5"/>
                </a:cxn>
                <a:cxn ang="T11">
                  <a:pos x="T6" y="T7"/>
                </a:cxn>
              </a:cxnLst>
              <a:rect l="T12" t="T13" r="T14" b="T15"/>
              <a:pathLst>
                <a:path w="46" h="188">
                  <a:moveTo>
                    <a:pt x="24" y="188"/>
                  </a:moveTo>
                  <a:lnTo>
                    <a:pt x="0" y="71"/>
                  </a:lnTo>
                  <a:lnTo>
                    <a:pt x="46" y="118"/>
                  </a:lnTo>
                  <a:lnTo>
                    <a:pt x="24"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7205" name="Group 313"/>
          <p:cNvGrpSpPr>
            <a:grpSpLocks noChangeAspect="1"/>
          </p:cNvGrpSpPr>
          <p:nvPr/>
        </p:nvGrpSpPr>
        <p:grpSpPr bwMode="auto">
          <a:xfrm>
            <a:off x="1330206" y="3477056"/>
            <a:ext cx="361233" cy="1114580"/>
            <a:chOff x="2657" y="2634"/>
            <a:chExt cx="219" cy="781"/>
          </a:xfrm>
        </p:grpSpPr>
        <p:sp>
          <p:nvSpPr>
            <p:cNvPr id="7759" name="Freeform 314"/>
            <p:cNvSpPr>
              <a:spLocks noChangeAspect="1"/>
            </p:cNvSpPr>
            <p:nvPr/>
          </p:nvSpPr>
          <p:spPr bwMode="auto">
            <a:xfrm>
              <a:off x="2745" y="2785"/>
              <a:ext cx="42" cy="68"/>
            </a:xfrm>
            <a:custGeom>
              <a:avLst/>
              <a:gdLst>
                <a:gd name="T0" fmla="*/ 1 w 72"/>
                <a:gd name="T1" fmla="*/ 1 h 116"/>
                <a:gd name="T2" fmla="*/ 1 w 72"/>
                <a:gd name="T3" fmla="*/ 0 h 116"/>
                <a:gd name="T4" fmla="*/ 1 w 72"/>
                <a:gd name="T5" fmla="*/ 1 h 116"/>
                <a:gd name="T6" fmla="*/ 1 w 72"/>
                <a:gd name="T7" fmla="*/ 1 h 116"/>
                <a:gd name="T8" fmla="*/ 1 w 72"/>
                <a:gd name="T9" fmla="*/ 1 h 116"/>
                <a:gd name="T10" fmla="*/ 0 w 72"/>
                <a:gd name="T11" fmla="*/ 1 h 116"/>
                <a:gd name="T12" fmla="*/ 1 w 72"/>
                <a:gd name="T13" fmla="*/ 1 h 116"/>
                <a:gd name="T14" fmla="*/ 0 60000 65536"/>
                <a:gd name="T15" fmla="*/ 0 60000 65536"/>
                <a:gd name="T16" fmla="*/ 0 60000 65536"/>
                <a:gd name="T17" fmla="*/ 0 60000 65536"/>
                <a:gd name="T18" fmla="*/ 0 60000 65536"/>
                <a:gd name="T19" fmla="*/ 0 60000 65536"/>
                <a:gd name="T20" fmla="*/ 0 60000 65536"/>
                <a:gd name="T21" fmla="*/ 0 w 72"/>
                <a:gd name="T22" fmla="*/ 0 h 116"/>
                <a:gd name="T23" fmla="*/ 72 w 72"/>
                <a:gd name="T24" fmla="*/ 116 h 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2" h="116">
                  <a:moveTo>
                    <a:pt x="13" y="22"/>
                  </a:moveTo>
                  <a:lnTo>
                    <a:pt x="37" y="0"/>
                  </a:lnTo>
                  <a:lnTo>
                    <a:pt x="59" y="22"/>
                  </a:lnTo>
                  <a:lnTo>
                    <a:pt x="72" y="94"/>
                  </a:lnTo>
                  <a:lnTo>
                    <a:pt x="37" y="116"/>
                  </a:lnTo>
                  <a:lnTo>
                    <a:pt x="0" y="94"/>
                  </a:lnTo>
                  <a:lnTo>
                    <a:pt x="13" y="22"/>
                  </a:lnTo>
                  <a:close/>
                </a:path>
              </a:pathLst>
            </a:custGeom>
            <a:solidFill>
              <a:srgbClr val="FFFFFF"/>
            </a:solidFill>
            <a:ln w="12700">
              <a:solidFill>
                <a:srgbClr val="000000"/>
              </a:solidFill>
              <a:round/>
              <a:headEnd/>
              <a:tailEnd/>
            </a:ln>
          </p:spPr>
          <p:txBody>
            <a:bodyPr/>
            <a:lstStyle/>
            <a:p>
              <a:endParaRPr lang="en-US"/>
            </a:p>
          </p:txBody>
        </p:sp>
        <p:sp>
          <p:nvSpPr>
            <p:cNvPr id="7760" name="Freeform 315"/>
            <p:cNvSpPr>
              <a:spLocks noChangeAspect="1"/>
            </p:cNvSpPr>
            <p:nvPr/>
          </p:nvSpPr>
          <p:spPr bwMode="auto">
            <a:xfrm>
              <a:off x="2657" y="3305"/>
              <a:ext cx="219" cy="54"/>
            </a:xfrm>
            <a:custGeom>
              <a:avLst/>
              <a:gdLst>
                <a:gd name="T0" fmla="*/ 0 w 375"/>
                <a:gd name="T1" fmla="*/ 1 h 93"/>
                <a:gd name="T2" fmla="*/ 1 w 375"/>
                <a:gd name="T3" fmla="*/ 0 h 93"/>
                <a:gd name="T4" fmla="*/ 1 w 375"/>
                <a:gd name="T5" fmla="*/ 1 h 93"/>
                <a:gd name="T6" fmla="*/ 0 60000 65536"/>
                <a:gd name="T7" fmla="*/ 0 60000 65536"/>
                <a:gd name="T8" fmla="*/ 0 60000 65536"/>
                <a:gd name="T9" fmla="*/ 0 w 375"/>
                <a:gd name="T10" fmla="*/ 0 h 93"/>
                <a:gd name="T11" fmla="*/ 375 w 375"/>
                <a:gd name="T12" fmla="*/ 93 h 93"/>
              </a:gdLst>
              <a:ahLst/>
              <a:cxnLst>
                <a:cxn ang="T6">
                  <a:pos x="T0" y="T1"/>
                </a:cxn>
                <a:cxn ang="T7">
                  <a:pos x="T2" y="T3"/>
                </a:cxn>
                <a:cxn ang="T8">
                  <a:pos x="T4" y="T5"/>
                </a:cxn>
              </a:cxnLst>
              <a:rect l="T9" t="T10" r="T11" b="T12"/>
              <a:pathLst>
                <a:path w="375" h="93">
                  <a:moveTo>
                    <a:pt x="0" y="93"/>
                  </a:moveTo>
                  <a:lnTo>
                    <a:pt x="188" y="0"/>
                  </a:lnTo>
                  <a:lnTo>
                    <a:pt x="375" y="93"/>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61" name="Freeform 316"/>
            <p:cNvSpPr>
              <a:spLocks noChangeAspect="1"/>
            </p:cNvSpPr>
            <p:nvPr/>
          </p:nvSpPr>
          <p:spPr bwMode="auto">
            <a:xfrm>
              <a:off x="2657" y="2757"/>
              <a:ext cx="219" cy="658"/>
            </a:xfrm>
            <a:custGeom>
              <a:avLst/>
              <a:gdLst>
                <a:gd name="T0" fmla="*/ 1 w 375"/>
                <a:gd name="T1" fmla="*/ 0 h 1126"/>
                <a:gd name="T2" fmla="*/ 1 w 375"/>
                <a:gd name="T3" fmla="*/ 1 h 1126"/>
                <a:gd name="T4" fmla="*/ 0 w 375"/>
                <a:gd name="T5" fmla="*/ 1 h 1126"/>
                <a:gd name="T6" fmla="*/ 1 w 375"/>
                <a:gd name="T7" fmla="*/ 0 h 1126"/>
                <a:gd name="T8" fmla="*/ 1 w 375"/>
                <a:gd name="T9" fmla="*/ 1 h 1126"/>
                <a:gd name="T10" fmla="*/ 1 w 375"/>
                <a:gd name="T11" fmla="*/ 1 h 1126"/>
                <a:gd name="T12" fmla="*/ 0 60000 65536"/>
                <a:gd name="T13" fmla="*/ 0 60000 65536"/>
                <a:gd name="T14" fmla="*/ 0 60000 65536"/>
                <a:gd name="T15" fmla="*/ 0 60000 65536"/>
                <a:gd name="T16" fmla="*/ 0 60000 65536"/>
                <a:gd name="T17" fmla="*/ 0 60000 65536"/>
                <a:gd name="T18" fmla="*/ 0 w 375"/>
                <a:gd name="T19" fmla="*/ 0 h 1126"/>
                <a:gd name="T20" fmla="*/ 375 w 375"/>
                <a:gd name="T21" fmla="*/ 1126 h 1126"/>
              </a:gdLst>
              <a:ahLst/>
              <a:cxnLst>
                <a:cxn ang="T12">
                  <a:pos x="T0" y="T1"/>
                </a:cxn>
                <a:cxn ang="T13">
                  <a:pos x="T2" y="T3"/>
                </a:cxn>
                <a:cxn ang="T14">
                  <a:pos x="T4" y="T5"/>
                </a:cxn>
                <a:cxn ang="T15">
                  <a:pos x="T6" y="T7"/>
                </a:cxn>
                <a:cxn ang="T16">
                  <a:pos x="T8" y="T9"/>
                </a:cxn>
                <a:cxn ang="T17">
                  <a:pos x="T10" y="T11"/>
                </a:cxn>
              </a:cxnLst>
              <a:rect l="T18" t="T19" r="T20" b="T21"/>
              <a:pathLst>
                <a:path w="375" h="1126">
                  <a:moveTo>
                    <a:pt x="188" y="0"/>
                  </a:moveTo>
                  <a:lnTo>
                    <a:pt x="188" y="1126"/>
                  </a:lnTo>
                  <a:lnTo>
                    <a:pt x="0" y="1032"/>
                  </a:lnTo>
                  <a:lnTo>
                    <a:pt x="188" y="0"/>
                  </a:lnTo>
                  <a:lnTo>
                    <a:pt x="375" y="1032"/>
                  </a:lnTo>
                  <a:lnTo>
                    <a:pt x="188" y="1126"/>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62" name="Freeform 317"/>
            <p:cNvSpPr>
              <a:spLocks noChangeAspect="1"/>
            </p:cNvSpPr>
            <p:nvPr/>
          </p:nvSpPr>
          <p:spPr bwMode="auto">
            <a:xfrm>
              <a:off x="2738" y="2907"/>
              <a:ext cx="56" cy="14"/>
            </a:xfrm>
            <a:custGeom>
              <a:avLst/>
              <a:gdLst>
                <a:gd name="T0" fmla="*/ 0 w 94"/>
                <a:gd name="T1" fmla="*/ 0 h 24"/>
                <a:gd name="T2" fmla="*/ 1 w 94"/>
                <a:gd name="T3" fmla="*/ 1 h 24"/>
                <a:gd name="T4" fmla="*/ 1 w 94"/>
                <a:gd name="T5" fmla="*/ 0 h 24"/>
                <a:gd name="T6" fmla="*/ 0 60000 65536"/>
                <a:gd name="T7" fmla="*/ 0 60000 65536"/>
                <a:gd name="T8" fmla="*/ 0 60000 65536"/>
                <a:gd name="T9" fmla="*/ 0 w 94"/>
                <a:gd name="T10" fmla="*/ 0 h 24"/>
                <a:gd name="T11" fmla="*/ 94 w 94"/>
                <a:gd name="T12" fmla="*/ 24 h 24"/>
              </a:gdLst>
              <a:ahLst/>
              <a:cxnLst>
                <a:cxn ang="T6">
                  <a:pos x="T0" y="T1"/>
                </a:cxn>
                <a:cxn ang="T7">
                  <a:pos x="T2" y="T3"/>
                </a:cxn>
                <a:cxn ang="T8">
                  <a:pos x="T4" y="T5"/>
                </a:cxn>
              </a:cxnLst>
              <a:rect l="T9" t="T10" r="T11" b="T12"/>
              <a:pathLst>
                <a:path w="94" h="24">
                  <a:moveTo>
                    <a:pt x="0" y="0"/>
                  </a:moveTo>
                  <a:lnTo>
                    <a:pt x="48" y="24"/>
                  </a:lnTo>
                  <a:lnTo>
                    <a:pt x="94"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63" name="Freeform 318"/>
            <p:cNvSpPr>
              <a:spLocks noChangeAspect="1"/>
            </p:cNvSpPr>
            <p:nvPr/>
          </p:nvSpPr>
          <p:spPr bwMode="auto">
            <a:xfrm>
              <a:off x="2729" y="2958"/>
              <a:ext cx="73" cy="19"/>
            </a:xfrm>
            <a:custGeom>
              <a:avLst/>
              <a:gdLst>
                <a:gd name="T0" fmla="*/ 0 w 126"/>
                <a:gd name="T1" fmla="*/ 0 h 32"/>
                <a:gd name="T2" fmla="*/ 1 w 126"/>
                <a:gd name="T3" fmla="*/ 1 h 32"/>
                <a:gd name="T4" fmla="*/ 1 w 126"/>
                <a:gd name="T5" fmla="*/ 0 h 32"/>
                <a:gd name="T6" fmla="*/ 0 60000 65536"/>
                <a:gd name="T7" fmla="*/ 0 60000 65536"/>
                <a:gd name="T8" fmla="*/ 0 60000 65536"/>
                <a:gd name="T9" fmla="*/ 0 w 126"/>
                <a:gd name="T10" fmla="*/ 0 h 32"/>
                <a:gd name="T11" fmla="*/ 126 w 126"/>
                <a:gd name="T12" fmla="*/ 32 h 32"/>
              </a:gdLst>
              <a:ahLst/>
              <a:cxnLst>
                <a:cxn ang="T6">
                  <a:pos x="T0" y="T1"/>
                </a:cxn>
                <a:cxn ang="T7">
                  <a:pos x="T2" y="T3"/>
                </a:cxn>
                <a:cxn ang="T8">
                  <a:pos x="T4" y="T5"/>
                </a:cxn>
              </a:cxnLst>
              <a:rect l="T9" t="T10" r="T11" b="T12"/>
              <a:pathLst>
                <a:path w="126" h="32">
                  <a:moveTo>
                    <a:pt x="0" y="0"/>
                  </a:moveTo>
                  <a:lnTo>
                    <a:pt x="64" y="32"/>
                  </a:lnTo>
                  <a:lnTo>
                    <a:pt x="126"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64" name="Freeform 319"/>
            <p:cNvSpPr>
              <a:spLocks noChangeAspect="1"/>
            </p:cNvSpPr>
            <p:nvPr/>
          </p:nvSpPr>
          <p:spPr bwMode="auto">
            <a:xfrm>
              <a:off x="2720" y="3007"/>
              <a:ext cx="89" cy="25"/>
            </a:xfrm>
            <a:custGeom>
              <a:avLst/>
              <a:gdLst>
                <a:gd name="T0" fmla="*/ 0 w 154"/>
                <a:gd name="T1" fmla="*/ 1 h 42"/>
                <a:gd name="T2" fmla="*/ 1 w 154"/>
                <a:gd name="T3" fmla="*/ 1 h 42"/>
                <a:gd name="T4" fmla="*/ 1 w 154"/>
                <a:gd name="T5" fmla="*/ 0 h 42"/>
                <a:gd name="T6" fmla="*/ 0 60000 65536"/>
                <a:gd name="T7" fmla="*/ 0 60000 65536"/>
                <a:gd name="T8" fmla="*/ 0 60000 65536"/>
                <a:gd name="T9" fmla="*/ 0 w 154"/>
                <a:gd name="T10" fmla="*/ 0 h 42"/>
                <a:gd name="T11" fmla="*/ 154 w 154"/>
                <a:gd name="T12" fmla="*/ 42 h 42"/>
              </a:gdLst>
              <a:ahLst/>
              <a:cxnLst>
                <a:cxn ang="T6">
                  <a:pos x="T0" y="T1"/>
                </a:cxn>
                <a:cxn ang="T7">
                  <a:pos x="T2" y="T3"/>
                </a:cxn>
                <a:cxn ang="T8">
                  <a:pos x="T4" y="T5"/>
                </a:cxn>
              </a:cxnLst>
              <a:rect l="T9" t="T10" r="T11" b="T12"/>
              <a:pathLst>
                <a:path w="154" h="42">
                  <a:moveTo>
                    <a:pt x="0" y="3"/>
                  </a:moveTo>
                  <a:lnTo>
                    <a:pt x="79" y="42"/>
                  </a:lnTo>
                  <a:lnTo>
                    <a:pt x="154"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65" name="Freeform 320"/>
            <p:cNvSpPr>
              <a:spLocks noChangeAspect="1"/>
            </p:cNvSpPr>
            <p:nvPr/>
          </p:nvSpPr>
          <p:spPr bwMode="auto">
            <a:xfrm>
              <a:off x="2711" y="3060"/>
              <a:ext cx="109" cy="26"/>
            </a:xfrm>
            <a:custGeom>
              <a:avLst/>
              <a:gdLst>
                <a:gd name="T0" fmla="*/ 0 w 187"/>
                <a:gd name="T1" fmla="*/ 0 h 46"/>
                <a:gd name="T2" fmla="*/ 1 w 187"/>
                <a:gd name="T3" fmla="*/ 1 h 46"/>
                <a:gd name="T4" fmla="*/ 1 w 187"/>
                <a:gd name="T5" fmla="*/ 0 h 46"/>
                <a:gd name="T6" fmla="*/ 0 60000 65536"/>
                <a:gd name="T7" fmla="*/ 0 60000 65536"/>
                <a:gd name="T8" fmla="*/ 0 60000 65536"/>
                <a:gd name="T9" fmla="*/ 0 w 187"/>
                <a:gd name="T10" fmla="*/ 0 h 46"/>
                <a:gd name="T11" fmla="*/ 187 w 187"/>
                <a:gd name="T12" fmla="*/ 46 h 46"/>
              </a:gdLst>
              <a:ahLst/>
              <a:cxnLst>
                <a:cxn ang="T6">
                  <a:pos x="T0" y="T1"/>
                </a:cxn>
                <a:cxn ang="T7">
                  <a:pos x="T2" y="T3"/>
                </a:cxn>
                <a:cxn ang="T8">
                  <a:pos x="T4" y="T5"/>
                </a:cxn>
              </a:cxnLst>
              <a:rect l="T9" t="T10" r="T11" b="T12"/>
              <a:pathLst>
                <a:path w="187" h="46">
                  <a:moveTo>
                    <a:pt x="0" y="0"/>
                  </a:moveTo>
                  <a:lnTo>
                    <a:pt x="94" y="46"/>
                  </a:lnTo>
                  <a:lnTo>
                    <a:pt x="187"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66" name="Freeform 321"/>
            <p:cNvSpPr>
              <a:spLocks noChangeAspect="1"/>
            </p:cNvSpPr>
            <p:nvPr/>
          </p:nvSpPr>
          <p:spPr bwMode="auto">
            <a:xfrm>
              <a:off x="2701" y="3109"/>
              <a:ext cx="128" cy="31"/>
            </a:xfrm>
            <a:custGeom>
              <a:avLst/>
              <a:gdLst>
                <a:gd name="T0" fmla="*/ 0 w 219"/>
                <a:gd name="T1" fmla="*/ 0 h 55"/>
                <a:gd name="T2" fmla="*/ 1 w 219"/>
                <a:gd name="T3" fmla="*/ 1 h 55"/>
                <a:gd name="T4" fmla="*/ 1 w 219"/>
                <a:gd name="T5" fmla="*/ 0 h 55"/>
                <a:gd name="T6" fmla="*/ 0 60000 65536"/>
                <a:gd name="T7" fmla="*/ 0 60000 65536"/>
                <a:gd name="T8" fmla="*/ 0 60000 65536"/>
                <a:gd name="T9" fmla="*/ 0 w 219"/>
                <a:gd name="T10" fmla="*/ 0 h 55"/>
                <a:gd name="T11" fmla="*/ 219 w 219"/>
                <a:gd name="T12" fmla="*/ 55 h 55"/>
              </a:gdLst>
              <a:ahLst/>
              <a:cxnLst>
                <a:cxn ang="T6">
                  <a:pos x="T0" y="T1"/>
                </a:cxn>
                <a:cxn ang="T7">
                  <a:pos x="T2" y="T3"/>
                </a:cxn>
                <a:cxn ang="T8">
                  <a:pos x="T4" y="T5"/>
                </a:cxn>
              </a:cxnLst>
              <a:rect l="T9" t="T10" r="T11" b="T12"/>
              <a:pathLst>
                <a:path w="219" h="55">
                  <a:moveTo>
                    <a:pt x="0" y="0"/>
                  </a:moveTo>
                  <a:lnTo>
                    <a:pt x="111" y="55"/>
                  </a:lnTo>
                  <a:lnTo>
                    <a:pt x="219"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67" name="Freeform 322"/>
            <p:cNvSpPr>
              <a:spLocks noChangeAspect="1"/>
            </p:cNvSpPr>
            <p:nvPr/>
          </p:nvSpPr>
          <p:spPr bwMode="auto">
            <a:xfrm>
              <a:off x="2692" y="3158"/>
              <a:ext cx="145" cy="38"/>
            </a:xfrm>
            <a:custGeom>
              <a:avLst/>
              <a:gdLst>
                <a:gd name="T0" fmla="*/ 0 w 248"/>
                <a:gd name="T1" fmla="*/ 1 h 65"/>
                <a:gd name="T2" fmla="*/ 1 w 248"/>
                <a:gd name="T3" fmla="*/ 1 h 65"/>
                <a:gd name="T4" fmla="*/ 1 w 248"/>
                <a:gd name="T5" fmla="*/ 0 h 65"/>
                <a:gd name="T6" fmla="*/ 0 60000 65536"/>
                <a:gd name="T7" fmla="*/ 0 60000 65536"/>
                <a:gd name="T8" fmla="*/ 0 60000 65536"/>
                <a:gd name="T9" fmla="*/ 0 w 248"/>
                <a:gd name="T10" fmla="*/ 0 h 65"/>
                <a:gd name="T11" fmla="*/ 248 w 248"/>
                <a:gd name="T12" fmla="*/ 65 h 65"/>
              </a:gdLst>
              <a:ahLst/>
              <a:cxnLst>
                <a:cxn ang="T6">
                  <a:pos x="T0" y="T1"/>
                </a:cxn>
                <a:cxn ang="T7">
                  <a:pos x="T2" y="T3"/>
                </a:cxn>
                <a:cxn ang="T8">
                  <a:pos x="T4" y="T5"/>
                </a:cxn>
              </a:cxnLst>
              <a:rect l="T9" t="T10" r="T11" b="T12"/>
              <a:pathLst>
                <a:path w="248" h="65">
                  <a:moveTo>
                    <a:pt x="0" y="2"/>
                  </a:moveTo>
                  <a:lnTo>
                    <a:pt x="126" y="65"/>
                  </a:lnTo>
                  <a:lnTo>
                    <a:pt x="248"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68" name="Freeform 323"/>
            <p:cNvSpPr>
              <a:spLocks noChangeAspect="1"/>
            </p:cNvSpPr>
            <p:nvPr/>
          </p:nvSpPr>
          <p:spPr bwMode="auto">
            <a:xfrm>
              <a:off x="2683" y="3210"/>
              <a:ext cx="165" cy="40"/>
            </a:xfrm>
            <a:custGeom>
              <a:avLst/>
              <a:gdLst>
                <a:gd name="T0" fmla="*/ 0 w 282"/>
                <a:gd name="T1" fmla="*/ 0 h 70"/>
                <a:gd name="T2" fmla="*/ 1 w 282"/>
                <a:gd name="T3" fmla="*/ 1 h 70"/>
                <a:gd name="T4" fmla="*/ 1 w 282"/>
                <a:gd name="T5" fmla="*/ 0 h 70"/>
                <a:gd name="T6" fmla="*/ 0 60000 65536"/>
                <a:gd name="T7" fmla="*/ 0 60000 65536"/>
                <a:gd name="T8" fmla="*/ 0 60000 65536"/>
                <a:gd name="T9" fmla="*/ 0 w 282"/>
                <a:gd name="T10" fmla="*/ 0 h 70"/>
                <a:gd name="T11" fmla="*/ 282 w 282"/>
                <a:gd name="T12" fmla="*/ 70 h 70"/>
              </a:gdLst>
              <a:ahLst/>
              <a:cxnLst>
                <a:cxn ang="T6">
                  <a:pos x="T0" y="T1"/>
                </a:cxn>
                <a:cxn ang="T7">
                  <a:pos x="T2" y="T3"/>
                </a:cxn>
                <a:cxn ang="T8">
                  <a:pos x="T4" y="T5"/>
                </a:cxn>
              </a:cxnLst>
              <a:rect l="T9" t="T10" r="T11" b="T12"/>
              <a:pathLst>
                <a:path w="282" h="70">
                  <a:moveTo>
                    <a:pt x="0" y="0"/>
                  </a:moveTo>
                  <a:lnTo>
                    <a:pt x="142" y="70"/>
                  </a:lnTo>
                  <a:lnTo>
                    <a:pt x="282"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69" name="Freeform 324"/>
            <p:cNvSpPr>
              <a:spLocks noChangeAspect="1"/>
            </p:cNvSpPr>
            <p:nvPr/>
          </p:nvSpPr>
          <p:spPr bwMode="auto">
            <a:xfrm>
              <a:off x="2675" y="3259"/>
              <a:ext cx="182" cy="46"/>
            </a:xfrm>
            <a:custGeom>
              <a:avLst/>
              <a:gdLst>
                <a:gd name="T0" fmla="*/ 0 w 314"/>
                <a:gd name="T1" fmla="*/ 0 h 78"/>
                <a:gd name="T2" fmla="*/ 1 w 314"/>
                <a:gd name="T3" fmla="*/ 1 h 78"/>
                <a:gd name="T4" fmla="*/ 1 w 314"/>
                <a:gd name="T5" fmla="*/ 0 h 78"/>
                <a:gd name="T6" fmla="*/ 0 60000 65536"/>
                <a:gd name="T7" fmla="*/ 0 60000 65536"/>
                <a:gd name="T8" fmla="*/ 0 60000 65536"/>
                <a:gd name="T9" fmla="*/ 0 w 314"/>
                <a:gd name="T10" fmla="*/ 0 h 78"/>
                <a:gd name="T11" fmla="*/ 314 w 314"/>
                <a:gd name="T12" fmla="*/ 78 h 78"/>
              </a:gdLst>
              <a:ahLst/>
              <a:cxnLst>
                <a:cxn ang="T6">
                  <a:pos x="T0" y="T1"/>
                </a:cxn>
                <a:cxn ang="T7">
                  <a:pos x="T2" y="T3"/>
                </a:cxn>
                <a:cxn ang="T8">
                  <a:pos x="T4" y="T5"/>
                </a:cxn>
              </a:cxnLst>
              <a:rect l="T9" t="T10" r="T11" b="T12"/>
              <a:pathLst>
                <a:path w="314" h="78">
                  <a:moveTo>
                    <a:pt x="0" y="0"/>
                  </a:moveTo>
                  <a:lnTo>
                    <a:pt x="158" y="78"/>
                  </a:lnTo>
                  <a:lnTo>
                    <a:pt x="314"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70" name="Freeform 325"/>
            <p:cNvSpPr>
              <a:spLocks noChangeAspect="1"/>
            </p:cNvSpPr>
            <p:nvPr/>
          </p:nvSpPr>
          <p:spPr bwMode="auto">
            <a:xfrm>
              <a:off x="2666" y="3308"/>
              <a:ext cx="198" cy="51"/>
            </a:xfrm>
            <a:custGeom>
              <a:avLst/>
              <a:gdLst>
                <a:gd name="T0" fmla="*/ 0 w 341"/>
                <a:gd name="T1" fmla="*/ 1 h 87"/>
                <a:gd name="T2" fmla="*/ 1 w 341"/>
                <a:gd name="T3" fmla="*/ 1 h 87"/>
                <a:gd name="T4" fmla="*/ 1 w 341"/>
                <a:gd name="T5" fmla="*/ 0 h 87"/>
                <a:gd name="T6" fmla="*/ 0 60000 65536"/>
                <a:gd name="T7" fmla="*/ 0 60000 65536"/>
                <a:gd name="T8" fmla="*/ 0 60000 65536"/>
                <a:gd name="T9" fmla="*/ 0 w 341"/>
                <a:gd name="T10" fmla="*/ 0 h 87"/>
                <a:gd name="T11" fmla="*/ 341 w 341"/>
                <a:gd name="T12" fmla="*/ 87 h 87"/>
              </a:gdLst>
              <a:ahLst/>
              <a:cxnLst>
                <a:cxn ang="T6">
                  <a:pos x="T0" y="T1"/>
                </a:cxn>
                <a:cxn ang="T7">
                  <a:pos x="T2" y="T3"/>
                </a:cxn>
                <a:cxn ang="T8">
                  <a:pos x="T4" y="T5"/>
                </a:cxn>
              </a:cxnLst>
              <a:rect l="T9" t="T10" r="T11" b="T12"/>
              <a:pathLst>
                <a:path w="341" h="87">
                  <a:moveTo>
                    <a:pt x="0" y="1"/>
                  </a:moveTo>
                  <a:lnTo>
                    <a:pt x="173" y="87"/>
                  </a:lnTo>
                  <a:lnTo>
                    <a:pt x="341"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71" name="Freeform 326"/>
            <p:cNvSpPr>
              <a:spLocks noChangeAspect="1"/>
            </p:cNvSpPr>
            <p:nvPr/>
          </p:nvSpPr>
          <p:spPr bwMode="auto">
            <a:xfrm>
              <a:off x="2657" y="2730"/>
              <a:ext cx="81" cy="27"/>
            </a:xfrm>
            <a:custGeom>
              <a:avLst/>
              <a:gdLst>
                <a:gd name="T0" fmla="*/ 1 w 140"/>
                <a:gd name="T1" fmla="*/ 1 h 46"/>
                <a:gd name="T2" fmla="*/ 1 w 140"/>
                <a:gd name="T3" fmla="*/ 1 h 46"/>
                <a:gd name="T4" fmla="*/ 1 w 140"/>
                <a:gd name="T5" fmla="*/ 1 h 46"/>
                <a:gd name="T6" fmla="*/ 0 w 140"/>
                <a:gd name="T7" fmla="*/ 0 h 46"/>
                <a:gd name="T8" fmla="*/ 0 60000 65536"/>
                <a:gd name="T9" fmla="*/ 0 60000 65536"/>
                <a:gd name="T10" fmla="*/ 0 60000 65536"/>
                <a:gd name="T11" fmla="*/ 0 60000 65536"/>
                <a:gd name="T12" fmla="*/ 0 w 140"/>
                <a:gd name="T13" fmla="*/ 0 h 46"/>
                <a:gd name="T14" fmla="*/ 140 w 140"/>
                <a:gd name="T15" fmla="*/ 46 h 46"/>
              </a:gdLst>
              <a:ahLst/>
              <a:cxnLst>
                <a:cxn ang="T8">
                  <a:pos x="T0" y="T1"/>
                </a:cxn>
                <a:cxn ang="T9">
                  <a:pos x="T2" y="T3"/>
                </a:cxn>
                <a:cxn ang="T10">
                  <a:pos x="T4" y="T5"/>
                </a:cxn>
                <a:cxn ang="T11">
                  <a:pos x="T6" y="T7"/>
                </a:cxn>
              </a:cxnLst>
              <a:rect l="T12" t="T13" r="T14" b="T15"/>
              <a:pathLst>
                <a:path w="140" h="46">
                  <a:moveTo>
                    <a:pt x="140" y="46"/>
                  </a:moveTo>
                  <a:lnTo>
                    <a:pt x="45" y="39"/>
                  </a:lnTo>
                  <a:lnTo>
                    <a:pt x="95" y="6"/>
                  </a:lnTo>
                  <a:lnTo>
                    <a:pt x="0"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72" name="Freeform 327"/>
            <p:cNvSpPr>
              <a:spLocks noChangeAspect="1"/>
            </p:cNvSpPr>
            <p:nvPr/>
          </p:nvSpPr>
          <p:spPr bwMode="auto">
            <a:xfrm>
              <a:off x="2780" y="2727"/>
              <a:ext cx="96" cy="33"/>
            </a:xfrm>
            <a:custGeom>
              <a:avLst/>
              <a:gdLst>
                <a:gd name="T0" fmla="*/ 1 w 165"/>
                <a:gd name="T1" fmla="*/ 1 h 56"/>
                <a:gd name="T2" fmla="*/ 1 w 165"/>
                <a:gd name="T3" fmla="*/ 1 h 56"/>
                <a:gd name="T4" fmla="*/ 1 w 165"/>
                <a:gd name="T5" fmla="*/ 0 h 56"/>
                <a:gd name="T6" fmla="*/ 0 w 165"/>
                <a:gd name="T7" fmla="*/ 1 h 56"/>
                <a:gd name="T8" fmla="*/ 0 60000 65536"/>
                <a:gd name="T9" fmla="*/ 0 60000 65536"/>
                <a:gd name="T10" fmla="*/ 0 60000 65536"/>
                <a:gd name="T11" fmla="*/ 0 60000 65536"/>
                <a:gd name="T12" fmla="*/ 0 w 165"/>
                <a:gd name="T13" fmla="*/ 0 h 56"/>
                <a:gd name="T14" fmla="*/ 165 w 165"/>
                <a:gd name="T15" fmla="*/ 56 h 56"/>
              </a:gdLst>
              <a:ahLst/>
              <a:cxnLst>
                <a:cxn ang="T8">
                  <a:pos x="T0" y="T1"/>
                </a:cxn>
                <a:cxn ang="T9">
                  <a:pos x="T2" y="T3"/>
                </a:cxn>
                <a:cxn ang="T10">
                  <a:pos x="T4" y="T5"/>
                </a:cxn>
                <a:cxn ang="T11">
                  <a:pos x="T6" y="T7"/>
                </a:cxn>
              </a:cxnLst>
              <a:rect l="T12" t="T13" r="T14" b="T15"/>
              <a:pathLst>
                <a:path w="165" h="56">
                  <a:moveTo>
                    <a:pt x="165" y="5"/>
                  </a:moveTo>
                  <a:lnTo>
                    <a:pt x="69" y="56"/>
                  </a:lnTo>
                  <a:lnTo>
                    <a:pt x="96" y="0"/>
                  </a:lnTo>
                  <a:lnTo>
                    <a:pt x="0" y="51"/>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73" name="Freeform 328"/>
            <p:cNvSpPr>
              <a:spLocks noChangeAspect="1"/>
            </p:cNvSpPr>
            <p:nvPr/>
          </p:nvSpPr>
          <p:spPr bwMode="auto">
            <a:xfrm>
              <a:off x="2752" y="2634"/>
              <a:ext cx="28" cy="110"/>
            </a:xfrm>
            <a:custGeom>
              <a:avLst/>
              <a:gdLst>
                <a:gd name="T0" fmla="*/ 1 w 46"/>
                <a:gd name="T1" fmla="*/ 1 h 188"/>
                <a:gd name="T2" fmla="*/ 0 w 46"/>
                <a:gd name="T3" fmla="*/ 1 h 188"/>
                <a:gd name="T4" fmla="*/ 1 w 46"/>
                <a:gd name="T5" fmla="*/ 1 h 188"/>
                <a:gd name="T6" fmla="*/ 1 w 46"/>
                <a:gd name="T7" fmla="*/ 0 h 188"/>
                <a:gd name="T8" fmla="*/ 0 60000 65536"/>
                <a:gd name="T9" fmla="*/ 0 60000 65536"/>
                <a:gd name="T10" fmla="*/ 0 60000 65536"/>
                <a:gd name="T11" fmla="*/ 0 60000 65536"/>
                <a:gd name="T12" fmla="*/ 0 w 46"/>
                <a:gd name="T13" fmla="*/ 0 h 188"/>
                <a:gd name="T14" fmla="*/ 46 w 46"/>
                <a:gd name="T15" fmla="*/ 188 h 188"/>
              </a:gdLst>
              <a:ahLst/>
              <a:cxnLst>
                <a:cxn ang="T8">
                  <a:pos x="T0" y="T1"/>
                </a:cxn>
                <a:cxn ang="T9">
                  <a:pos x="T2" y="T3"/>
                </a:cxn>
                <a:cxn ang="T10">
                  <a:pos x="T4" y="T5"/>
                </a:cxn>
                <a:cxn ang="T11">
                  <a:pos x="T6" y="T7"/>
                </a:cxn>
              </a:cxnLst>
              <a:rect l="T12" t="T13" r="T14" b="T15"/>
              <a:pathLst>
                <a:path w="46" h="188">
                  <a:moveTo>
                    <a:pt x="24" y="188"/>
                  </a:moveTo>
                  <a:lnTo>
                    <a:pt x="0" y="71"/>
                  </a:lnTo>
                  <a:lnTo>
                    <a:pt x="46" y="118"/>
                  </a:lnTo>
                  <a:lnTo>
                    <a:pt x="24"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7206" name="Group 329"/>
          <p:cNvGrpSpPr>
            <a:grpSpLocks noChangeAspect="1"/>
          </p:cNvGrpSpPr>
          <p:nvPr/>
        </p:nvGrpSpPr>
        <p:grpSpPr bwMode="auto">
          <a:xfrm flipH="1" flipV="1">
            <a:off x="1896086" y="3749888"/>
            <a:ext cx="1274393" cy="344140"/>
            <a:chOff x="1950" y="1871"/>
            <a:chExt cx="1059" cy="342"/>
          </a:xfrm>
        </p:grpSpPr>
        <p:sp>
          <p:nvSpPr>
            <p:cNvPr id="7757" name="Line 330"/>
            <p:cNvSpPr>
              <a:spLocks noChangeAspect="1" noChangeShapeType="1"/>
            </p:cNvSpPr>
            <p:nvPr/>
          </p:nvSpPr>
          <p:spPr bwMode="auto">
            <a:xfrm flipH="1">
              <a:off x="1999" y="1871"/>
              <a:ext cx="1010" cy="31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758" name="Freeform 331"/>
            <p:cNvSpPr>
              <a:spLocks noChangeAspect="1"/>
            </p:cNvSpPr>
            <p:nvPr/>
          </p:nvSpPr>
          <p:spPr bwMode="auto">
            <a:xfrm>
              <a:off x="1950" y="2155"/>
              <a:ext cx="58" cy="58"/>
            </a:xfrm>
            <a:custGeom>
              <a:avLst/>
              <a:gdLst>
                <a:gd name="T0" fmla="*/ 44 w 58"/>
                <a:gd name="T1" fmla="*/ 0 h 58"/>
                <a:gd name="T2" fmla="*/ 0 w 58"/>
                <a:gd name="T3" fmla="*/ 45 h 58"/>
                <a:gd name="T4" fmla="*/ 58 w 58"/>
                <a:gd name="T5" fmla="*/ 58 h 58"/>
                <a:gd name="T6" fmla="*/ 44 w 58"/>
                <a:gd name="T7" fmla="*/ 0 h 58"/>
                <a:gd name="T8" fmla="*/ 0 60000 65536"/>
                <a:gd name="T9" fmla="*/ 0 60000 65536"/>
                <a:gd name="T10" fmla="*/ 0 60000 65536"/>
                <a:gd name="T11" fmla="*/ 0 60000 65536"/>
                <a:gd name="T12" fmla="*/ 0 w 58"/>
                <a:gd name="T13" fmla="*/ 0 h 58"/>
                <a:gd name="T14" fmla="*/ 58 w 58"/>
                <a:gd name="T15" fmla="*/ 58 h 58"/>
              </a:gdLst>
              <a:ahLst/>
              <a:cxnLst>
                <a:cxn ang="T8">
                  <a:pos x="T0" y="T1"/>
                </a:cxn>
                <a:cxn ang="T9">
                  <a:pos x="T2" y="T3"/>
                </a:cxn>
                <a:cxn ang="T10">
                  <a:pos x="T4" y="T5"/>
                </a:cxn>
                <a:cxn ang="T11">
                  <a:pos x="T6" y="T7"/>
                </a:cxn>
              </a:cxnLst>
              <a:rect l="T12" t="T13" r="T14" b="T15"/>
              <a:pathLst>
                <a:path w="58" h="58">
                  <a:moveTo>
                    <a:pt x="44" y="0"/>
                  </a:moveTo>
                  <a:lnTo>
                    <a:pt x="0" y="45"/>
                  </a:lnTo>
                  <a:lnTo>
                    <a:pt x="58" y="58"/>
                  </a:lnTo>
                  <a:lnTo>
                    <a:pt x="4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204" name="Rectangle 332"/>
          <p:cNvSpPr>
            <a:spLocks noChangeAspect="1" noChangeArrowheads="1"/>
          </p:cNvSpPr>
          <p:nvPr/>
        </p:nvSpPr>
        <p:spPr bwMode="auto">
          <a:xfrm>
            <a:off x="1240166" y="4619539"/>
            <a:ext cx="479298" cy="13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80000"/>
              </a:lnSpc>
              <a:spcBef>
                <a:spcPct val="20000"/>
              </a:spcBef>
              <a:defRPr/>
            </a:pPr>
            <a:r>
              <a:rPr lang="en-US" sz="1100" dirty="0">
                <a:solidFill>
                  <a:srgbClr val="000000"/>
                </a:solidFill>
                <a:latin typeface="+mj-lt"/>
              </a:rPr>
              <a:t>Beacon</a:t>
            </a:r>
            <a:endParaRPr lang="en-US" sz="1100" dirty="0">
              <a:latin typeface="+mj-lt"/>
            </a:endParaRPr>
          </a:p>
        </p:txBody>
      </p:sp>
      <p:sp>
        <p:nvSpPr>
          <p:cNvPr id="205" name="Rectangle 333"/>
          <p:cNvSpPr>
            <a:spLocks noChangeAspect="1" noChangeArrowheads="1"/>
          </p:cNvSpPr>
          <p:nvPr/>
        </p:nvSpPr>
        <p:spPr bwMode="auto">
          <a:xfrm>
            <a:off x="2920871" y="3842899"/>
            <a:ext cx="1009282" cy="303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80000"/>
              </a:lnSpc>
              <a:spcBef>
                <a:spcPct val="20000"/>
              </a:spcBef>
              <a:defRPr/>
            </a:pPr>
            <a:r>
              <a:rPr lang="en-US" sz="1100" dirty="0">
                <a:latin typeface="+mj-lt"/>
              </a:rPr>
              <a:t>Cell phone</a:t>
            </a:r>
          </a:p>
          <a:p>
            <a:pPr algn="ctr" eaLnBrk="0" hangingPunct="0">
              <a:lnSpc>
                <a:spcPct val="80000"/>
              </a:lnSpc>
              <a:spcBef>
                <a:spcPct val="20000"/>
              </a:spcBef>
              <a:defRPr/>
            </a:pPr>
            <a:r>
              <a:rPr lang="en-US" sz="1100" dirty="0">
                <a:latin typeface="+mj-lt"/>
              </a:rPr>
              <a:t>In urban canyon</a:t>
            </a:r>
          </a:p>
        </p:txBody>
      </p:sp>
      <p:grpSp>
        <p:nvGrpSpPr>
          <p:cNvPr id="7209" name="Group 2210"/>
          <p:cNvGrpSpPr>
            <a:grpSpLocks noChangeAspect="1"/>
          </p:cNvGrpSpPr>
          <p:nvPr/>
        </p:nvGrpSpPr>
        <p:grpSpPr bwMode="auto">
          <a:xfrm rot="1449977" flipH="1">
            <a:off x="4971992" y="1350208"/>
            <a:ext cx="1054242" cy="497608"/>
            <a:chOff x="672" y="2784"/>
            <a:chExt cx="764" cy="419"/>
          </a:xfrm>
        </p:grpSpPr>
        <p:sp>
          <p:nvSpPr>
            <p:cNvPr id="7245" name="Freeform 2211"/>
            <p:cNvSpPr>
              <a:spLocks noChangeAspect="1"/>
            </p:cNvSpPr>
            <p:nvPr/>
          </p:nvSpPr>
          <p:spPr bwMode="auto">
            <a:xfrm>
              <a:off x="1035" y="3010"/>
              <a:ext cx="10" cy="15"/>
            </a:xfrm>
            <a:custGeom>
              <a:avLst/>
              <a:gdLst>
                <a:gd name="T0" fmla="*/ 0 w 21"/>
                <a:gd name="T1" fmla="*/ 1 h 30"/>
                <a:gd name="T2" fmla="*/ 0 w 21"/>
                <a:gd name="T3" fmla="*/ 1 h 30"/>
                <a:gd name="T4" fmla="*/ 0 w 21"/>
                <a:gd name="T5" fmla="*/ 1 h 30"/>
                <a:gd name="T6" fmla="*/ 0 w 21"/>
                <a:gd name="T7" fmla="*/ 1 h 30"/>
                <a:gd name="T8" fmla="*/ 0 w 21"/>
                <a:gd name="T9" fmla="*/ 0 h 30"/>
                <a:gd name="T10" fmla="*/ 0 w 21"/>
                <a:gd name="T11" fmla="*/ 1 h 30"/>
                <a:gd name="T12" fmla="*/ 0 60000 65536"/>
                <a:gd name="T13" fmla="*/ 0 60000 65536"/>
                <a:gd name="T14" fmla="*/ 0 60000 65536"/>
                <a:gd name="T15" fmla="*/ 0 60000 65536"/>
                <a:gd name="T16" fmla="*/ 0 60000 65536"/>
                <a:gd name="T17" fmla="*/ 0 60000 65536"/>
                <a:gd name="T18" fmla="*/ 0 w 21"/>
                <a:gd name="T19" fmla="*/ 0 h 30"/>
                <a:gd name="T20" fmla="*/ 21 w 21"/>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21" h="30">
                  <a:moveTo>
                    <a:pt x="21" y="30"/>
                  </a:moveTo>
                  <a:lnTo>
                    <a:pt x="17" y="1"/>
                  </a:lnTo>
                  <a:lnTo>
                    <a:pt x="10" y="3"/>
                  </a:lnTo>
                  <a:lnTo>
                    <a:pt x="7" y="1"/>
                  </a:lnTo>
                  <a:lnTo>
                    <a:pt x="0" y="0"/>
                  </a:lnTo>
                  <a:lnTo>
                    <a:pt x="21" y="30"/>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46" name="Freeform 2212"/>
            <p:cNvSpPr>
              <a:spLocks noChangeAspect="1"/>
            </p:cNvSpPr>
            <p:nvPr/>
          </p:nvSpPr>
          <p:spPr bwMode="auto">
            <a:xfrm>
              <a:off x="1020" y="3006"/>
              <a:ext cx="21" cy="35"/>
            </a:xfrm>
            <a:custGeom>
              <a:avLst/>
              <a:gdLst>
                <a:gd name="T0" fmla="*/ 1 w 41"/>
                <a:gd name="T1" fmla="*/ 1 h 69"/>
                <a:gd name="T2" fmla="*/ 1 w 41"/>
                <a:gd name="T3" fmla="*/ 1 h 69"/>
                <a:gd name="T4" fmla="*/ 0 w 41"/>
                <a:gd name="T5" fmla="*/ 0 h 69"/>
                <a:gd name="T6" fmla="*/ 1 w 41"/>
                <a:gd name="T7" fmla="*/ 1 h 69"/>
                <a:gd name="T8" fmla="*/ 1 w 41"/>
                <a:gd name="T9" fmla="*/ 1 h 69"/>
                <a:gd name="T10" fmla="*/ 1 w 41"/>
                <a:gd name="T11" fmla="*/ 1 h 69"/>
                <a:gd name="T12" fmla="*/ 1 w 41"/>
                <a:gd name="T13" fmla="*/ 1 h 69"/>
                <a:gd name="T14" fmla="*/ 1 w 41"/>
                <a:gd name="T15" fmla="*/ 1 h 69"/>
                <a:gd name="T16" fmla="*/ 1 w 41"/>
                <a:gd name="T17" fmla="*/ 1 h 69"/>
                <a:gd name="T18" fmla="*/ 1 w 41"/>
                <a:gd name="T19" fmla="*/ 1 h 69"/>
                <a:gd name="T20" fmla="*/ 1 w 41"/>
                <a:gd name="T21" fmla="*/ 1 h 69"/>
                <a:gd name="T22" fmla="*/ 1 w 41"/>
                <a:gd name="T23" fmla="*/ 1 h 6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
                <a:gd name="T37" fmla="*/ 0 h 69"/>
                <a:gd name="T38" fmla="*/ 41 w 41"/>
                <a:gd name="T39" fmla="*/ 69 h 6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 h="69">
                  <a:moveTo>
                    <a:pt x="41" y="15"/>
                  </a:moveTo>
                  <a:lnTo>
                    <a:pt x="41" y="69"/>
                  </a:lnTo>
                  <a:lnTo>
                    <a:pt x="0" y="0"/>
                  </a:lnTo>
                  <a:lnTo>
                    <a:pt x="6" y="2"/>
                  </a:lnTo>
                  <a:lnTo>
                    <a:pt x="9" y="2"/>
                  </a:lnTo>
                  <a:lnTo>
                    <a:pt x="14" y="2"/>
                  </a:lnTo>
                  <a:lnTo>
                    <a:pt x="17" y="2"/>
                  </a:lnTo>
                  <a:lnTo>
                    <a:pt x="21" y="2"/>
                  </a:lnTo>
                  <a:lnTo>
                    <a:pt x="24" y="3"/>
                  </a:lnTo>
                  <a:lnTo>
                    <a:pt x="28" y="2"/>
                  </a:lnTo>
                  <a:lnTo>
                    <a:pt x="31" y="3"/>
                  </a:lnTo>
                  <a:lnTo>
                    <a:pt x="41" y="15"/>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47" name="Freeform 2213"/>
            <p:cNvSpPr>
              <a:spLocks noChangeAspect="1"/>
            </p:cNvSpPr>
            <p:nvPr/>
          </p:nvSpPr>
          <p:spPr bwMode="auto">
            <a:xfrm>
              <a:off x="1009" y="3006"/>
              <a:ext cx="33" cy="48"/>
            </a:xfrm>
            <a:custGeom>
              <a:avLst/>
              <a:gdLst>
                <a:gd name="T0" fmla="*/ 0 w 67"/>
                <a:gd name="T1" fmla="*/ 1 h 95"/>
                <a:gd name="T2" fmla="*/ 0 w 67"/>
                <a:gd name="T3" fmla="*/ 1 h 95"/>
                <a:gd name="T4" fmla="*/ 0 w 67"/>
                <a:gd name="T5" fmla="*/ 1 h 95"/>
                <a:gd name="T6" fmla="*/ 0 w 67"/>
                <a:gd name="T7" fmla="*/ 1 h 95"/>
                <a:gd name="T8" fmla="*/ 0 w 67"/>
                <a:gd name="T9" fmla="*/ 0 h 95"/>
                <a:gd name="T10" fmla="*/ 0 w 67"/>
                <a:gd name="T11" fmla="*/ 1 h 95"/>
                <a:gd name="T12" fmla="*/ 0 w 67"/>
                <a:gd name="T13" fmla="*/ 1 h 95"/>
                <a:gd name="T14" fmla="*/ 0 w 67"/>
                <a:gd name="T15" fmla="*/ 1 h 95"/>
                <a:gd name="T16" fmla="*/ 0 w 67"/>
                <a:gd name="T17" fmla="*/ 1 h 95"/>
                <a:gd name="T18" fmla="*/ 0 w 67"/>
                <a:gd name="T19" fmla="*/ 1 h 95"/>
                <a:gd name="T20" fmla="*/ 0 w 67"/>
                <a:gd name="T21" fmla="*/ 1 h 95"/>
                <a:gd name="T22" fmla="*/ 0 w 67"/>
                <a:gd name="T23" fmla="*/ 0 h 95"/>
                <a:gd name="T24" fmla="*/ 0 w 67"/>
                <a:gd name="T25" fmla="*/ 1 h 9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7"/>
                <a:gd name="T40" fmla="*/ 0 h 95"/>
                <a:gd name="T41" fmla="*/ 67 w 67"/>
                <a:gd name="T42" fmla="*/ 95 h 9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7" h="95">
                  <a:moveTo>
                    <a:pt x="63" y="71"/>
                  </a:moveTo>
                  <a:lnTo>
                    <a:pt x="67" y="88"/>
                  </a:lnTo>
                  <a:lnTo>
                    <a:pt x="51" y="95"/>
                  </a:lnTo>
                  <a:lnTo>
                    <a:pt x="0" y="2"/>
                  </a:lnTo>
                  <a:lnTo>
                    <a:pt x="4" y="0"/>
                  </a:lnTo>
                  <a:lnTo>
                    <a:pt x="7" y="2"/>
                  </a:lnTo>
                  <a:lnTo>
                    <a:pt x="11" y="2"/>
                  </a:lnTo>
                  <a:lnTo>
                    <a:pt x="16" y="2"/>
                  </a:lnTo>
                  <a:lnTo>
                    <a:pt x="17" y="2"/>
                  </a:lnTo>
                  <a:lnTo>
                    <a:pt x="21" y="2"/>
                  </a:lnTo>
                  <a:lnTo>
                    <a:pt x="24" y="2"/>
                  </a:lnTo>
                  <a:lnTo>
                    <a:pt x="28" y="0"/>
                  </a:lnTo>
                  <a:lnTo>
                    <a:pt x="63" y="71"/>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48" name="Freeform 2214"/>
            <p:cNvSpPr>
              <a:spLocks noChangeAspect="1"/>
            </p:cNvSpPr>
            <p:nvPr/>
          </p:nvSpPr>
          <p:spPr bwMode="auto">
            <a:xfrm>
              <a:off x="995" y="3006"/>
              <a:ext cx="40" cy="53"/>
            </a:xfrm>
            <a:custGeom>
              <a:avLst/>
              <a:gdLst>
                <a:gd name="T0" fmla="*/ 1 w 79"/>
                <a:gd name="T1" fmla="*/ 1 h 105"/>
                <a:gd name="T2" fmla="*/ 1 w 79"/>
                <a:gd name="T3" fmla="*/ 1 h 105"/>
                <a:gd name="T4" fmla="*/ 0 w 79"/>
                <a:gd name="T5" fmla="*/ 1 h 105"/>
                <a:gd name="T6" fmla="*/ 1 w 79"/>
                <a:gd name="T7" fmla="*/ 0 h 105"/>
                <a:gd name="T8" fmla="*/ 1 w 79"/>
                <a:gd name="T9" fmla="*/ 1 h 105"/>
                <a:gd name="T10" fmla="*/ 1 w 79"/>
                <a:gd name="T11" fmla="*/ 0 h 105"/>
                <a:gd name="T12" fmla="*/ 1 w 79"/>
                <a:gd name="T13" fmla="*/ 0 h 105"/>
                <a:gd name="T14" fmla="*/ 1 w 79"/>
                <a:gd name="T15" fmla="*/ 0 h 105"/>
                <a:gd name="T16" fmla="*/ 1 w 79"/>
                <a:gd name="T17" fmla="*/ 1 h 105"/>
                <a:gd name="T18" fmla="*/ 1 w 79"/>
                <a:gd name="T19" fmla="*/ 0 h 105"/>
                <a:gd name="T20" fmla="*/ 1 w 79"/>
                <a:gd name="T21" fmla="*/ 0 h 105"/>
                <a:gd name="T22" fmla="*/ 1 w 79"/>
                <a:gd name="T23" fmla="*/ 1 h 10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9"/>
                <a:gd name="T37" fmla="*/ 0 h 105"/>
                <a:gd name="T38" fmla="*/ 79 w 79"/>
                <a:gd name="T39" fmla="*/ 105 h 10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9" h="105">
                  <a:moveTo>
                    <a:pt x="79" y="93"/>
                  </a:moveTo>
                  <a:lnTo>
                    <a:pt x="59" y="105"/>
                  </a:lnTo>
                  <a:lnTo>
                    <a:pt x="0" y="2"/>
                  </a:lnTo>
                  <a:lnTo>
                    <a:pt x="3" y="0"/>
                  </a:lnTo>
                  <a:lnTo>
                    <a:pt x="6" y="2"/>
                  </a:lnTo>
                  <a:lnTo>
                    <a:pt x="10" y="0"/>
                  </a:lnTo>
                  <a:lnTo>
                    <a:pt x="11" y="0"/>
                  </a:lnTo>
                  <a:lnTo>
                    <a:pt x="15" y="0"/>
                  </a:lnTo>
                  <a:lnTo>
                    <a:pt x="20" y="2"/>
                  </a:lnTo>
                  <a:lnTo>
                    <a:pt x="22" y="0"/>
                  </a:lnTo>
                  <a:lnTo>
                    <a:pt x="27" y="0"/>
                  </a:lnTo>
                  <a:lnTo>
                    <a:pt x="79" y="93"/>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49" name="Freeform 2215"/>
            <p:cNvSpPr>
              <a:spLocks noChangeAspect="1"/>
            </p:cNvSpPr>
            <p:nvPr/>
          </p:nvSpPr>
          <p:spPr bwMode="auto">
            <a:xfrm>
              <a:off x="985" y="3006"/>
              <a:ext cx="39" cy="58"/>
            </a:xfrm>
            <a:custGeom>
              <a:avLst/>
              <a:gdLst>
                <a:gd name="T0" fmla="*/ 0 w 80"/>
                <a:gd name="T1" fmla="*/ 0 h 117"/>
                <a:gd name="T2" fmla="*/ 0 w 80"/>
                <a:gd name="T3" fmla="*/ 0 h 117"/>
                <a:gd name="T4" fmla="*/ 0 w 80"/>
                <a:gd name="T5" fmla="*/ 0 h 117"/>
                <a:gd name="T6" fmla="*/ 0 w 80"/>
                <a:gd name="T7" fmla="*/ 0 h 117"/>
                <a:gd name="T8" fmla="*/ 0 w 80"/>
                <a:gd name="T9" fmla="*/ 0 h 117"/>
                <a:gd name="T10" fmla="*/ 0 w 80"/>
                <a:gd name="T11" fmla="*/ 0 h 117"/>
                <a:gd name="T12" fmla="*/ 0 w 80"/>
                <a:gd name="T13" fmla="*/ 0 h 117"/>
                <a:gd name="T14" fmla="*/ 0 w 80"/>
                <a:gd name="T15" fmla="*/ 0 h 117"/>
                <a:gd name="T16" fmla="*/ 0 w 80"/>
                <a:gd name="T17" fmla="*/ 0 h 117"/>
                <a:gd name="T18" fmla="*/ 0 w 80"/>
                <a:gd name="T19" fmla="*/ 0 h 117"/>
                <a:gd name="T20" fmla="*/ 0 w 80"/>
                <a:gd name="T21" fmla="*/ 0 h 117"/>
                <a:gd name="T22" fmla="*/ 0 w 80"/>
                <a:gd name="T23" fmla="*/ 0 h 11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0"/>
                <a:gd name="T37" fmla="*/ 0 h 117"/>
                <a:gd name="T38" fmla="*/ 80 w 80"/>
                <a:gd name="T39" fmla="*/ 117 h 11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0" h="117">
                  <a:moveTo>
                    <a:pt x="80" y="107"/>
                  </a:moveTo>
                  <a:lnTo>
                    <a:pt x="58" y="117"/>
                  </a:lnTo>
                  <a:lnTo>
                    <a:pt x="0" y="0"/>
                  </a:lnTo>
                  <a:lnTo>
                    <a:pt x="2" y="2"/>
                  </a:lnTo>
                  <a:lnTo>
                    <a:pt x="7" y="0"/>
                  </a:lnTo>
                  <a:lnTo>
                    <a:pt x="9" y="2"/>
                  </a:lnTo>
                  <a:lnTo>
                    <a:pt x="14" y="0"/>
                  </a:lnTo>
                  <a:lnTo>
                    <a:pt x="17" y="2"/>
                  </a:lnTo>
                  <a:lnTo>
                    <a:pt x="21" y="2"/>
                  </a:lnTo>
                  <a:lnTo>
                    <a:pt x="22" y="2"/>
                  </a:lnTo>
                  <a:lnTo>
                    <a:pt x="26" y="2"/>
                  </a:lnTo>
                  <a:lnTo>
                    <a:pt x="80" y="107"/>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50" name="Freeform 2216"/>
            <p:cNvSpPr>
              <a:spLocks noChangeAspect="1"/>
            </p:cNvSpPr>
            <p:nvPr/>
          </p:nvSpPr>
          <p:spPr bwMode="auto">
            <a:xfrm>
              <a:off x="973" y="2917"/>
              <a:ext cx="3" cy="14"/>
            </a:xfrm>
            <a:custGeom>
              <a:avLst/>
              <a:gdLst>
                <a:gd name="T0" fmla="*/ 0 w 7"/>
                <a:gd name="T1" fmla="*/ 0 h 27"/>
                <a:gd name="T2" fmla="*/ 0 w 7"/>
                <a:gd name="T3" fmla="*/ 1 h 27"/>
                <a:gd name="T4" fmla="*/ 0 w 7"/>
                <a:gd name="T5" fmla="*/ 1 h 27"/>
                <a:gd name="T6" fmla="*/ 0 w 7"/>
                <a:gd name="T7" fmla="*/ 0 h 27"/>
                <a:gd name="T8" fmla="*/ 0 60000 65536"/>
                <a:gd name="T9" fmla="*/ 0 60000 65536"/>
                <a:gd name="T10" fmla="*/ 0 60000 65536"/>
                <a:gd name="T11" fmla="*/ 0 60000 65536"/>
                <a:gd name="T12" fmla="*/ 0 w 7"/>
                <a:gd name="T13" fmla="*/ 0 h 27"/>
                <a:gd name="T14" fmla="*/ 7 w 7"/>
                <a:gd name="T15" fmla="*/ 27 h 27"/>
              </a:gdLst>
              <a:ahLst/>
              <a:cxnLst>
                <a:cxn ang="T8">
                  <a:pos x="T0" y="T1"/>
                </a:cxn>
                <a:cxn ang="T9">
                  <a:pos x="T2" y="T3"/>
                </a:cxn>
                <a:cxn ang="T10">
                  <a:pos x="T4" y="T5"/>
                </a:cxn>
                <a:cxn ang="T11">
                  <a:pos x="T6" y="T7"/>
                </a:cxn>
              </a:cxnLst>
              <a:rect l="T12" t="T13" r="T14" b="T15"/>
              <a:pathLst>
                <a:path w="7" h="27">
                  <a:moveTo>
                    <a:pt x="7" y="0"/>
                  </a:moveTo>
                  <a:lnTo>
                    <a:pt x="4" y="13"/>
                  </a:lnTo>
                  <a:lnTo>
                    <a:pt x="0" y="27"/>
                  </a:lnTo>
                  <a:lnTo>
                    <a:pt x="7" y="0"/>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51" name="Freeform 2217"/>
            <p:cNvSpPr>
              <a:spLocks noChangeAspect="1"/>
            </p:cNvSpPr>
            <p:nvPr/>
          </p:nvSpPr>
          <p:spPr bwMode="auto">
            <a:xfrm>
              <a:off x="973" y="2920"/>
              <a:ext cx="17" cy="10"/>
            </a:xfrm>
            <a:custGeom>
              <a:avLst/>
              <a:gdLst>
                <a:gd name="T0" fmla="*/ 1 w 34"/>
                <a:gd name="T1" fmla="*/ 1 h 20"/>
                <a:gd name="T2" fmla="*/ 1 w 34"/>
                <a:gd name="T3" fmla="*/ 0 h 20"/>
                <a:gd name="T4" fmla="*/ 0 w 34"/>
                <a:gd name="T5" fmla="*/ 1 h 20"/>
                <a:gd name="T6" fmla="*/ 1 w 34"/>
                <a:gd name="T7" fmla="*/ 1 h 20"/>
                <a:gd name="T8" fmla="*/ 1 w 34"/>
                <a:gd name="T9" fmla="*/ 1 h 20"/>
                <a:gd name="T10" fmla="*/ 0 60000 65536"/>
                <a:gd name="T11" fmla="*/ 0 60000 65536"/>
                <a:gd name="T12" fmla="*/ 0 60000 65536"/>
                <a:gd name="T13" fmla="*/ 0 60000 65536"/>
                <a:gd name="T14" fmla="*/ 0 60000 65536"/>
                <a:gd name="T15" fmla="*/ 0 w 34"/>
                <a:gd name="T16" fmla="*/ 0 h 20"/>
                <a:gd name="T17" fmla="*/ 34 w 34"/>
                <a:gd name="T18" fmla="*/ 20 h 20"/>
              </a:gdLst>
              <a:ahLst/>
              <a:cxnLst>
                <a:cxn ang="T10">
                  <a:pos x="T0" y="T1"/>
                </a:cxn>
                <a:cxn ang="T11">
                  <a:pos x="T2" y="T3"/>
                </a:cxn>
                <a:cxn ang="T12">
                  <a:pos x="T4" y="T5"/>
                </a:cxn>
                <a:cxn ang="T13">
                  <a:pos x="T6" y="T7"/>
                </a:cxn>
                <a:cxn ang="T14">
                  <a:pos x="T8" y="T9"/>
                </a:cxn>
              </a:cxnLst>
              <a:rect l="T15" t="T16" r="T17" b="T18"/>
              <a:pathLst>
                <a:path w="34" h="20">
                  <a:moveTo>
                    <a:pt x="6" y="2"/>
                  </a:moveTo>
                  <a:lnTo>
                    <a:pt x="34" y="0"/>
                  </a:lnTo>
                  <a:lnTo>
                    <a:pt x="0" y="20"/>
                  </a:lnTo>
                  <a:lnTo>
                    <a:pt x="2" y="15"/>
                  </a:lnTo>
                  <a:lnTo>
                    <a:pt x="6" y="2"/>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52" name="Freeform 2218"/>
            <p:cNvSpPr>
              <a:spLocks noChangeAspect="1"/>
            </p:cNvSpPr>
            <p:nvPr/>
          </p:nvSpPr>
          <p:spPr bwMode="auto">
            <a:xfrm>
              <a:off x="974" y="2920"/>
              <a:ext cx="16" cy="12"/>
            </a:xfrm>
            <a:custGeom>
              <a:avLst/>
              <a:gdLst>
                <a:gd name="T0" fmla="*/ 1 w 32"/>
                <a:gd name="T1" fmla="*/ 1 h 24"/>
                <a:gd name="T2" fmla="*/ 1 w 32"/>
                <a:gd name="T3" fmla="*/ 0 h 24"/>
                <a:gd name="T4" fmla="*/ 1 w 32"/>
                <a:gd name="T5" fmla="*/ 1 h 24"/>
                <a:gd name="T6" fmla="*/ 0 w 32"/>
                <a:gd name="T7" fmla="*/ 1 h 24"/>
                <a:gd name="T8" fmla="*/ 1 w 32"/>
                <a:gd name="T9" fmla="*/ 1 h 24"/>
                <a:gd name="T10" fmla="*/ 0 60000 65536"/>
                <a:gd name="T11" fmla="*/ 0 60000 65536"/>
                <a:gd name="T12" fmla="*/ 0 60000 65536"/>
                <a:gd name="T13" fmla="*/ 0 60000 65536"/>
                <a:gd name="T14" fmla="*/ 0 60000 65536"/>
                <a:gd name="T15" fmla="*/ 0 w 32"/>
                <a:gd name="T16" fmla="*/ 0 h 24"/>
                <a:gd name="T17" fmla="*/ 32 w 32"/>
                <a:gd name="T18" fmla="*/ 24 h 24"/>
              </a:gdLst>
              <a:ahLst/>
              <a:cxnLst>
                <a:cxn ang="T10">
                  <a:pos x="T0" y="T1"/>
                </a:cxn>
                <a:cxn ang="T11">
                  <a:pos x="T2" y="T3"/>
                </a:cxn>
                <a:cxn ang="T12">
                  <a:pos x="T4" y="T5"/>
                </a:cxn>
                <a:cxn ang="T13">
                  <a:pos x="T6" y="T7"/>
                </a:cxn>
                <a:cxn ang="T14">
                  <a:pos x="T8" y="T9"/>
                </a:cxn>
              </a:cxnLst>
              <a:rect l="T15" t="T16" r="T17" b="T18"/>
              <a:pathLst>
                <a:path w="32" h="24">
                  <a:moveTo>
                    <a:pt x="20" y="2"/>
                  </a:moveTo>
                  <a:lnTo>
                    <a:pt x="32" y="0"/>
                  </a:lnTo>
                  <a:lnTo>
                    <a:pt x="15" y="24"/>
                  </a:lnTo>
                  <a:lnTo>
                    <a:pt x="0" y="13"/>
                  </a:lnTo>
                  <a:lnTo>
                    <a:pt x="20" y="2"/>
                  </a:lnTo>
                  <a:close/>
                </a:path>
              </a:pathLst>
            </a:custGeom>
            <a:solidFill>
              <a:srgbClr val="002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53" name="Freeform 2219"/>
            <p:cNvSpPr>
              <a:spLocks noChangeAspect="1"/>
            </p:cNvSpPr>
            <p:nvPr/>
          </p:nvSpPr>
          <p:spPr bwMode="auto">
            <a:xfrm>
              <a:off x="974" y="2917"/>
              <a:ext cx="16" cy="13"/>
            </a:xfrm>
            <a:custGeom>
              <a:avLst/>
              <a:gdLst>
                <a:gd name="T0" fmla="*/ 1 w 32"/>
                <a:gd name="T1" fmla="*/ 0 h 25"/>
                <a:gd name="T2" fmla="*/ 1 w 32"/>
                <a:gd name="T3" fmla="*/ 1 h 25"/>
                <a:gd name="T4" fmla="*/ 1 w 32"/>
                <a:gd name="T5" fmla="*/ 1 h 25"/>
                <a:gd name="T6" fmla="*/ 0 w 32"/>
                <a:gd name="T7" fmla="*/ 1 h 25"/>
                <a:gd name="T8" fmla="*/ 1 w 32"/>
                <a:gd name="T9" fmla="*/ 0 h 25"/>
                <a:gd name="T10" fmla="*/ 0 60000 65536"/>
                <a:gd name="T11" fmla="*/ 0 60000 65536"/>
                <a:gd name="T12" fmla="*/ 0 60000 65536"/>
                <a:gd name="T13" fmla="*/ 0 60000 65536"/>
                <a:gd name="T14" fmla="*/ 0 60000 65536"/>
                <a:gd name="T15" fmla="*/ 0 w 32"/>
                <a:gd name="T16" fmla="*/ 0 h 25"/>
                <a:gd name="T17" fmla="*/ 32 w 32"/>
                <a:gd name="T18" fmla="*/ 25 h 25"/>
              </a:gdLst>
              <a:ahLst/>
              <a:cxnLst>
                <a:cxn ang="T10">
                  <a:pos x="T0" y="T1"/>
                </a:cxn>
                <a:cxn ang="T11">
                  <a:pos x="T2" y="T3"/>
                </a:cxn>
                <a:cxn ang="T12">
                  <a:pos x="T4" y="T5"/>
                </a:cxn>
                <a:cxn ang="T13">
                  <a:pos x="T6" y="T7"/>
                </a:cxn>
                <a:cxn ang="T14">
                  <a:pos x="T8" y="T9"/>
                </a:cxn>
              </a:cxnLst>
              <a:rect l="T15" t="T16" r="T17" b="T18"/>
              <a:pathLst>
                <a:path w="32" h="25">
                  <a:moveTo>
                    <a:pt x="20" y="0"/>
                  </a:moveTo>
                  <a:lnTo>
                    <a:pt x="32" y="1"/>
                  </a:lnTo>
                  <a:lnTo>
                    <a:pt x="14" y="25"/>
                  </a:lnTo>
                  <a:lnTo>
                    <a:pt x="0" y="17"/>
                  </a:lnTo>
                  <a:lnTo>
                    <a:pt x="20"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54" name="Freeform 2220"/>
            <p:cNvSpPr>
              <a:spLocks noChangeAspect="1"/>
            </p:cNvSpPr>
            <p:nvPr/>
          </p:nvSpPr>
          <p:spPr bwMode="auto">
            <a:xfrm>
              <a:off x="974" y="2915"/>
              <a:ext cx="17" cy="11"/>
            </a:xfrm>
            <a:custGeom>
              <a:avLst/>
              <a:gdLst>
                <a:gd name="T0" fmla="*/ 1 w 34"/>
                <a:gd name="T1" fmla="*/ 0 h 22"/>
                <a:gd name="T2" fmla="*/ 1 w 34"/>
                <a:gd name="T3" fmla="*/ 1 h 22"/>
                <a:gd name="T4" fmla="*/ 0 w 34"/>
                <a:gd name="T5" fmla="*/ 1 h 22"/>
                <a:gd name="T6" fmla="*/ 1 w 34"/>
                <a:gd name="T7" fmla="*/ 1 h 22"/>
                <a:gd name="T8" fmla="*/ 1 w 34"/>
                <a:gd name="T9" fmla="*/ 0 h 22"/>
                <a:gd name="T10" fmla="*/ 0 60000 65536"/>
                <a:gd name="T11" fmla="*/ 0 60000 65536"/>
                <a:gd name="T12" fmla="*/ 0 60000 65536"/>
                <a:gd name="T13" fmla="*/ 0 60000 65536"/>
                <a:gd name="T14" fmla="*/ 0 60000 65536"/>
                <a:gd name="T15" fmla="*/ 0 w 34"/>
                <a:gd name="T16" fmla="*/ 0 h 22"/>
                <a:gd name="T17" fmla="*/ 34 w 34"/>
                <a:gd name="T18" fmla="*/ 22 h 22"/>
              </a:gdLst>
              <a:ahLst/>
              <a:cxnLst>
                <a:cxn ang="T10">
                  <a:pos x="T0" y="T1"/>
                </a:cxn>
                <a:cxn ang="T11">
                  <a:pos x="T2" y="T3"/>
                </a:cxn>
                <a:cxn ang="T12">
                  <a:pos x="T4" y="T5"/>
                </a:cxn>
                <a:cxn ang="T13">
                  <a:pos x="T6" y="T7"/>
                </a:cxn>
                <a:cxn ang="T14">
                  <a:pos x="T8" y="T9"/>
                </a:cxn>
              </a:cxnLst>
              <a:rect l="T15" t="T16" r="T17" b="T18"/>
              <a:pathLst>
                <a:path w="34" h="22">
                  <a:moveTo>
                    <a:pt x="22" y="0"/>
                  </a:moveTo>
                  <a:lnTo>
                    <a:pt x="34" y="1"/>
                  </a:lnTo>
                  <a:lnTo>
                    <a:pt x="0" y="22"/>
                  </a:lnTo>
                  <a:lnTo>
                    <a:pt x="2" y="18"/>
                  </a:lnTo>
                  <a:lnTo>
                    <a:pt x="22"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55" name="Freeform 2221"/>
            <p:cNvSpPr>
              <a:spLocks noChangeAspect="1"/>
            </p:cNvSpPr>
            <p:nvPr/>
          </p:nvSpPr>
          <p:spPr bwMode="auto">
            <a:xfrm>
              <a:off x="973" y="2916"/>
              <a:ext cx="17" cy="12"/>
            </a:xfrm>
            <a:custGeom>
              <a:avLst/>
              <a:gdLst>
                <a:gd name="T0" fmla="*/ 1 w 34"/>
                <a:gd name="T1" fmla="*/ 0 h 26"/>
                <a:gd name="T2" fmla="*/ 1 w 34"/>
                <a:gd name="T3" fmla="*/ 0 h 26"/>
                <a:gd name="T4" fmla="*/ 1 w 34"/>
                <a:gd name="T5" fmla="*/ 0 h 26"/>
                <a:gd name="T6" fmla="*/ 0 w 34"/>
                <a:gd name="T7" fmla="*/ 0 h 26"/>
                <a:gd name="T8" fmla="*/ 1 w 34"/>
                <a:gd name="T9" fmla="*/ 0 h 26"/>
                <a:gd name="T10" fmla="*/ 0 60000 65536"/>
                <a:gd name="T11" fmla="*/ 0 60000 65536"/>
                <a:gd name="T12" fmla="*/ 0 60000 65536"/>
                <a:gd name="T13" fmla="*/ 0 60000 65536"/>
                <a:gd name="T14" fmla="*/ 0 60000 65536"/>
                <a:gd name="T15" fmla="*/ 0 w 34"/>
                <a:gd name="T16" fmla="*/ 0 h 26"/>
                <a:gd name="T17" fmla="*/ 34 w 34"/>
                <a:gd name="T18" fmla="*/ 26 h 26"/>
              </a:gdLst>
              <a:ahLst/>
              <a:cxnLst>
                <a:cxn ang="T10">
                  <a:pos x="T0" y="T1"/>
                </a:cxn>
                <a:cxn ang="T11">
                  <a:pos x="T2" y="T3"/>
                </a:cxn>
                <a:cxn ang="T12">
                  <a:pos x="T4" y="T5"/>
                </a:cxn>
                <a:cxn ang="T13">
                  <a:pos x="T6" y="T7"/>
                </a:cxn>
                <a:cxn ang="T14">
                  <a:pos x="T8" y="T9"/>
                </a:cxn>
              </a:cxnLst>
              <a:rect l="T15" t="T16" r="T17" b="T18"/>
              <a:pathLst>
                <a:path w="34" h="26">
                  <a:moveTo>
                    <a:pt x="26" y="0"/>
                  </a:moveTo>
                  <a:lnTo>
                    <a:pt x="34" y="0"/>
                  </a:lnTo>
                  <a:lnTo>
                    <a:pt x="7" y="26"/>
                  </a:lnTo>
                  <a:lnTo>
                    <a:pt x="0" y="22"/>
                  </a:lnTo>
                  <a:lnTo>
                    <a:pt x="26"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56" name="Freeform 2222"/>
            <p:cNvSpPr>
              <a:spLocks noChangeAspect="1"/>
            </p:cNvSpPr>
            <p:nvPr/>
          </p:nvSpPr>
          <p:spPr bwMode="auto">
            <a:xfrm>
              <a:off x="973" y="2916"/>
              <a:ext cx="17" cy="12"/>
            </a:xfrm>
            <a:custGeom>
              <a:avLst/>
              <a:gdLst>
                <a:gd name="T0" fmla="*/ 1 w 34"/>
                <a:gd name="T1" fmla="*/ 0 h 24"/>
                <a:gd name="T2" fmla="*/ 1 w 34"/>
                <a:gd name="T3" fmla="*/ 0 h 24"/>
                <a:gd name="T4" fmla="*/ 0 w 34"/>
                <a:gd name="T5" fmla="*/ 1 h 24"/>
                <a:gd name="T6" fmla="*/ 1 w 34"/>
                <a:gd name="T7" fmla="*/ 1 h 24"/>
                <a:gd name="T8" fmla="*/ 1 w 34"/>
                <a:gd name="T9" fmla="*/ 0 h 24"/>
                <a:gd name="T10" fmla="*/ 0 60000 65536"/>
                <a:gd name="T11" fmla="*/ 0 60000 65536"/>
                <a:gd name="T12" fmla="*/ 0 60000 65536"/>
                <a:gd name="T13" fmla="*/ 0 60000 65536"/>
                <a:gd name="T14" fmla="*/ 0 60000 65536"/>
                <a:gd name="T15" fmla="*/ 0 w 34"/>
                <a:gd name="T16" fmla="*/ 0 h 24"/>
                <a:gd name="T17" fmla="*/ 34 w 34"/>
                <a:gd name="T18" fmla="*/ 24 h 24"/>
              </a:gdLst>
              <a:ahLst/>
              <a:cxnLst>
                <a:cxn ang="T10">
                  <a:pos x="T0" y="T1"/>
                </a:cxn>
                <a:cxn ang="T11">
                  <a:pos x="T2" y="T3"/>
                </a:cxn>
                <a:cxn ang="T12">
                  <a:pos x="T4" y="T5"/>
                </a:cxn>
                <a:cxn ang="T13">
                  <a:pos x="T6" y="T7"/>
                </a:cxn>
                <a:cxn ang="T14">
                  <a:pos x="T8" y="T9"/>
                </a:cxn>
              </a:cxnLst>
              <a:rect l="T15" t="T16" r="T17" b="T18"/>
              <a:pathLst>
                <a:path w="34" h="24">
                  <a:moveTo>
                    <a:pt x="24" y="0"/>
                  </a:moveTo>
                  <a:lnTo>
                    <a:pt x="34" y="0"/>
                  </a:lnTo>
                  <a:lnTo>
                    <a:pt x="0" y="24"/>
                  </a:lnTo>
                  <a:lnTo>
                    <a:pt x="2" y="21"/>
                  </a:lnTo>
                  <a:lnTo>
                    <a:pt x="24"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57" name="Freeform 2223"/>
            <p:cNvSpPr>
              <a:spLocks noChangeAspect="1"/>
            </p:cNvSpPr>
            <p:nvPr/>
          </p:nvSpPr>
          <p:spPr bwMode="auto">
            <a:xfrm>
              <a:off x="973" y="2915"/>
              <a:ext cx="17" cy="15"/>
            </a:xfrm>
            <a:custGeom>
              <a:avLst/>
              <a:gdLst>
                <a:gd name="T0" fmla="*/ 1 w 34"/>
                <a:gd name="T1" fmla="*/ 0 h 30"/>
                <a:gd name="T2" fmla="*/ 1 w 34"/>
                <a:gd name="T3" fmla="*/ 0 h 30"/>
                <a:gd name="T4" fmla="*/ 1 w 34"/>
                <a:gd name="T5" fmla="*/ 1 h 30"/>
                <a:gd name="T6" fmla="*/ 0 w 34"/>
                <a:gd name="T7" fmla="*/ 1 h 30"/>
                <a:gd name="T8" fmla="*/ 1 w 34"/>
                <a:gd name="T9" fmla="*/ 0 h 30"/>
                <a:gd name="T10" fmla="*/ 0 60000 65536"/>
                <a:gd name="T11" fmla="*/ 0 60000 65536"/>
                <a:gd name="T12" fmla="*/ 0 60000 65536"/>
                <a:gd name="T13" fmla="*/ 0 60000 65536"/>
                <a:gd name="T14" fmla="*/ 0 60000 65536"/>
                <a:gd name="T15" fmla="*/ 0 w 34"/>
                <a:gd name="T16" fmla="*/ 0 h 30"/>
                <a:gd name="T17" fmla="*/ 34 w 34"/>
                <a:gd name="T18" fmla="*/ 30 h 30"/>
              </a:gdLst>
              <a:ahLst/>
              <a:cxnLst>
                <a:cxn ang="T10">
                  <a:pos x="T0" y="T1"/>
                </a:cxn>
                <a:cxn ang="T11">
                  <a:pos x="T2" y="T3"/>
                </a:cxn>
                <a:cxn ang="T12">
                  <a:pos x="T4" y="T5"/>
                </a:cxn>
                <a:cxn ang="T13">
                  <a:pos x="T6" y="T7"/>
                </a:cxn>
                <a:cxn ang="T14">
                  <a:pos x="T8" y="T9"/>
                </a:cxn>
              </a:cxnLst>
              <a:rect l="T15" t="T16" r="T17" b="T18"/>
              <a:pathLst>
                <a:path w="34" h="30">
                  <a:moveTo>
                    <a:pt x="28" y="0"/>
                  </a:moveTo>
                  <a:lnTo>
                    <a:pt x="34" y="0"/>
                  </a:lnTo>
                  <a:lnTo>
                    <a:pt x="7" y="30"/>
                  </a:lnTo>
                  <a:lnTo>
                    <a:pt x="0" y="25"/>
                  </a:lnTo>
                  <a:lnTo>
                    <a:pt x="28"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58" name="Freeform 2224"/>
            <p:cNvSpPr>
              <a:spLocks noChangeAspect="1"/>
            </p:cNvSpPr>
            <p:nvPr/>
          </p:nvSpPr>
          <p:spPr bwMode="auto">
            <a:xfrm>
              <a:off x="975" y="2915"/>
              <a:ext cx="18" cy="17"/>
            </a:xfrm>
            <a:custGeom>
              <a:avLst/>
              <a:gdLst>
                <a:gd name="T0" fmla="*/ 1 w 35"/>
                <a:gd name="T1" fmla="*/ 0 h 34"/>
                <a:gd name="T2" fmla="*/ 1 w 35"/>
                <a:gd name="T3" fmla="*/ 1 h 34"/>
                <a:gd name="T4" fmla="*/ 1 w 35"/>
                <a:gd name="T5" fmla="*/ 1 h 34"/>
                <a:gd name="T6" fmla="*/ 0 w 35"/>
                <a:gd name="T7" fmla="*/ 1 h 34"/>
                <a:gd name="T8" fmla="*/ 1 w 35"/>
                <a:gd name="T9" fmla="*/ 0 h 34"/>
                <a:gd name="T10" fmla="*/ 0 60000 65536"/>
                <a:gd name="T11" fmla="*/ 0 60000 65536"/>
                <a:gd name="T12" fmla="*/ 0 60000 65536"/>
                <a:gd name="T13" fmla="*/ 0 60000 65536"/>
                <a:gd name="T14" fmla="*/ 0 60000 65536"/>
                <a:gd name="T15" fmla="*/ 0 w 35"/>
                <a:gd name="T16" fmla="*/ 0 h 34"/>
                <a:gd name="T17" fmla="*/ 35 w 35"/>
                <a:gd name="T18" fmla="*/ 34 h 34"/>
              </a:gdLst>
              <a:ahLst/>
              <a:cxnLst>
                <a:cxn ang="T10">
                  <a:pos x="T0" y="T1"/>
                </a:cxn>
                <a:cxn ang="T11">
                  <a:pos x="T2" y="T3"/>
                </a:cxn>
                <a:cxn ang="T12">
                  <a:pos x="T4" y="T5"/>
                </a:cxn>
                <a:cxn ang="T13">
                  <a:pos x="T6" y="T7"/>
                </a:cxn>
                <a:cxn ang="T14">
                  <a:pos x="T8" y="T9"/>
                </a:cxn>
              </a:cxnLst>
              <a:rect l="T15" t="T16" r="T17" b="T18"/>
              <a:pathLst>
                <a:path w="35" h="34">
                  <a:moveTo>
                    <a:pt x="23" y="0"/>
                  </a:moveTo>
                  <a:lnTo>
                    <a:pt x="35" y="1"/>
                  </a:lnTo>
                  <a:lnTo>
                    <a:pt x="5" y="34"/>
                  </a:lnTo>
                  <a:lnTo>
                    <a:pt x="0" y="30"/>
                  </a:lnTo>
                  <a:lnTo>
                    <a:pt x="23"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59" name="Freeform 2225"/>
            <p:cNvSpPr>
              <a:spLocks noChangeAspect="1"/>
            </p:cNvSpPr>
            <p:nvPr/>
          </p:nvSpPr>
          <p:spPr bwMode="auto">
            <a:xfrm>
              <a:off x="974" y="2914"/>
              <a:ext cx="19" cy="20"/>
            </a:xfrm>
            <a:custGeom>
              <a:avLst/>
              <a:gdLst>
                <a:gd name="T0" fmla="*/ 1 w 37"/>
                <a:gd name="T1" fmla="*/ 1 h 39"/>
                <a:gd name="T2" fmla="*/ 1 w 37"/>
                <a:gd name="T3" fmla="*/ 0 h 39"/>
                <a:gd name="T4" fmla="*/ 0 w 37"/>
                <a:gd name="T5" fmla="*/ 1 h 39"/>
                <a:gd name="T6" fmla="*/ 0 w 37"/>
                <a:gd name="T7" fmla="*/ 1 h 39"/>
                <a:gd name="T8" fmla="*/ 1 w 37"/>
                <a:gd name="T9" fmla="*/ 1 h 39"/>
                <a:gd name="T10" fmla="*/ 0 60000 65536"/>
                <a:gd name="T11" fmla="*/ 0 60000 65536"/>
                <a:gd name="T12" fmla="*/ 0 60000 65536"/>
                <a:gd name="T13" fmla="*/ 0 60000 65536"/>
                <a:gd name="T14" fmla="*/ 0 60000 65536"/>
                <a:gd name="T15" fmla="*/ 0 w 37"/>
                <a:gd name="T16" fmla="*/ 0 h 39"/>
                <a:gd name="T17" fmla="*/ 37 w 37"/>
                <a:gd name="T18" fmla="*/ 39 h 39"/>
              </a:gdLst>
              <a:ahLst/>
              <a:cxnLst>
                <a:cxn ang="T10">
                  <a:pos x="T0" y="T1"/>
                </a:cxn>
                <a:cxn ang="T11">
                  <a:pos x="T2" y="T3"/>
                </a:cxn>
                <a:cxn ang="T12">
                  <a:pos x="T4" y="T5"/>
                </a:cxn>
                <a:cxn ang="T13">
                  <a:pos x="T6" y="T7"/>
                </a:cxn>
                <a:cxn ang="T14">
                  <a:pos x="T8" y="T9"/>
                </a:cxn>
              </a:cxnLst>
              <a:rect l="T15" t="T16" r="T17" b="T18"/>
              <a:pathLst>
                <a:path w="37" h="39">
                  <a:moveTo>
                    <a:pt x="37" y="2"/>
                  </a:moveTo>
                  <a:lnTo>
                    <a:pt x="37" y="0"/>
                  </a:lnTo>
                  <a:lnTo>
                    <a:pt x="0" y="39"/>
                  </a:lnTo>
                  <a:lnTo>
                    <a:pt x="0" y="37"/>
                  </a:lnTo>
                  <a:lnTo>
                    <a:pt x="37" y="2"/>
                  </a:lnTo>
                  <a:close/>
                </a:path>
              </a:pathLst>
            </a:custGeom>
            <a:solidFill>
              <a:srgbClr val="0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60" name="Freeform 2226"/>
            <p:cNvSpPr>
              <a:spLocks noChangeAspect="1"/>
            </p:cNvSpPr>
            <p:nvPr/>
          </p:nvSpPr>
          <p:spPr bwMode="auto">
            <a:xfrm>
              <a:off x="975" y="2914"/>
              <a:ext cx="18" cy="20"/>
            </a:xfrm>
            <a:custGeom>
              <a:avLst/>
              <a:gdLst>
                <a:gd name="T0" fmla="*/ 1 w 35"/>
                <a:gd name="T1" fmla="*/ 0 h 39"/>
                <a:gd name="T2" fmla="*/ 1 w 35"/>
                <a:gd name="T3" fmla="*/ 0 h 39"/>
                <a:gd name="T4" fmla="*/ 1 w 35"/>
                <a:gd name="T5" fmla="*/ 1 h 39"/>
                <a:gd name="T6" fmla="*/ 0 w 35"/>
                <a:gd name="T7" fmla="*/ 1 h 39"/>
                <a:gd name="T8" fmla="*/ 1 w 35"/>
                <a:gd name="T9" fmla="*/ 0 h 39"/>
                <a:gd name="T10" fmla="*/ 0 60000 65536"/>
                <a:gd name="T11" fmla="*/ 0 60000 65536"/>
                <a:gd name="T12" fmla="*/ 0 60000 65536"/>
                <a:gd name="T13" fmla="*/ 0 60000 65536"/>
                <a:gd name="T14" fmla="*/ 0 60000 65536"/>
                <a:gd name="T15" fmla="*/ 0 w 35"/>
                <a:gd name="T16" fmla="*/ 0 h 39"/>
                <a:gd name="T17" fmla="*/ 35 w 35"/>
                <a:gd name="T18" fmla="*/ 39 h 39"/>
              </a:gdLst>
              <a:ahLst/>
              <a:cxnLst>
                <a:cxn ang="T10">
                  <a:pos x="T0" y="T1"/>
                </a:cxn>
                <a:cxn ang="T11">
                  <a:pos x="T2" y="T3"/>
                </a:cxn>
                <a:cxn ang="T12">
                  <a:pos x="T4" y="T5"/>
                </a:cxn>
                <a:cxn ang="T13">
                  <a:pos x="T6" y="T7"/>
                </a:cxn>
                <a:cxn ang="T14">
                  <a:pos x="T8" y="T9"/>
                </a:cxn>
              </a:cxnLst>
              <a:rect l="T15" t="T16" r="T17" b="T18"/>
              <a:pathLst>
                <a:path w="35" h="39">
                  <a:moveTo>
                    <a:pt x="25" y="0"/>
                  </a:moveTo>
                  <a:lnTo>
                    <a:pt x="35" y="0"/>
                  </a:lnTo>
                  <a:lnTo>
                    <a:pt x="1" y="39"/>
                  </a:lnTo>
                  <a:lnTo>
                    <a:pt x="0" y="36"/>
                  </a:lnTo>
                  <a:lnTo>
                    <a:pt x="25"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61" name="Freeform 2227"/>
            <p:cNvSpPr>
              <a:spLocks noChangeAspect="1"/>
            </p:cNvSpPr>
            <p:nvPr/>
          </p:nvSpPr>
          <p:spPr bwMode="auto">
            <a:xfrm>
              <a:off x="975" y="2911"/>
              <a:ext cx="20" cy="24"/>
            </a:xfrm>
            <a:custGeom>
              <a:avLst/>
              <a:gdLst>
                <a:gd name="T0" fmla="*/ 1 w 39"/>
                <a:gd name="T1" fmla="*/ 1 h 47"/>
                <a:gd name="T2" fmla="*/ 1 w 39"/>
                <a:gd name="T3" fmla="*/ 0 h 47"/>
                <a:gd name="T4" fmla="*/ 0 w 39"/>
                <a:gd name="T5" fmla="*/ 1 h 47"/>
                <a:gd name="T6" fmla="*/ 0 w 39"/>
                <a:gd name="T7" fmla="*/ 1 h 47"/>
                <a:gd name="T8" fmla="*/ 1 w 39"/>
                <a:gd name="T9" fmla="*/ 1 h 47"/>
                <a:gd name="T10" fmla="*/ 0 60000 65536"/>
                <a:gd name="T11" fmla="*/ 0 60000 65536"/>
                <a:gd name="T12" fmla="*/ 0 60000 65536"/>
                <a:gd name="T13" fmla="*/ 0 60000 65536"/>
                <a:gd name="T14" fmla="*/ 0 60000 65536"/>
                <a:gd name="T15" fmla="*/ 0 w 39"/>
                <a:gd name="T16" fmla="*/ 0 h 47"/>
                <a:gd name="T17" fmla="*/ 39 w 39"/>
                <a:gd name="T18" fmla="*/ 47 h 47"/>
              </a:gdLst>
              <a:ahLst/>
              <a:cxnLst>
                <a:cxn ang="T10">
                  <a:pos x="T0" y="T1"/>
                </a:cxn>
                <a:cxn ang="T11">
                  <a:pos x="T2" y="T3"/>
                </a:cxn>
                <a:cxn ang="T12">
                  <a:pos x="T4" y="T5"/>
                </a:cxn>
                <a:cxn ang="T13">
                  <a:pos x="T6" y="T7"/>
                </a:cxn>
                <a:cxn ang="T14">
                  <a:pos x="T8" y="T9"/>
                </a:cxn>
              </a:cxnLst>
              <a:rect l="T15" t="T16" r="T17" b="T18"/>
              <a:pathLst>
                <a:path w="39" h="47">
                  <a:moveTo>
                    <a:pt x="35" y="2"/>
                  </a:moveTo>
                  <a:lnTo>
                    <a:pt x="39" y="0"/>
                  </a:lnTo>
                  <a:lnTo>
                    <a:pt x="0" y="47"/>
                  </a:lnTo>
                  <a:lnTo>
                    <a:pt x="0" y="46"/>
                  </a:lnTo>
                  <a:lnTo>
                    <a:pt x="35" y="2"/>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62" name="Freeform 2228"/>
            <p:cNvSpPr>
              <a:spLocks noChangeAspect="1"/>
            </p:cNvSpPr>
            <p:nvPr/>
          </p:nvSpPr>
          <p:spPr bwMode="auto">
            <a:xfrm>
              <a:off x="975" y="2911"/>
              <a:ext cx="20" cy="25"/>
            </a:xfrm>
            <a:custGeom>
              <a:avLst/>
              <a:gdLst>
                <a:gd name="T0" fmla="*/ 1 w 39"/>
                <a:gd name="T1" fmla="*/ 1 h 49"/>
                <a:gd name="T2" fmla="*/ 1 w 39"/>
                <a:gd name="T3" fmla="*/ 0 h 49"/>
                <a:gd name="T4" fmla="*/ 0 w 39"/>
                <a:gd name="T5" fmla="*/ 1 h 49"/>
                <a:gd name="T6" fmla="*/ 0 w 39"/>
                <a:gd name="T7" fmla="*/ 1 h 49"/>
                <a:gd name="T8" fmla="*/ 1 w 39"/>
                <a:gd name="T9" fmla="*/ 1 h 49"/>
                <a:gd name="T10" fmla="*/ 0 60000 65536"/>
                <a:gd name="T11" fmla="*/ 0 60000 65536"/>
                <a:gd name="T12" fmla="*/ 0 60000 65536"/>
                <a:gd name="T13" fmla="*/ 0 60000 65536"/>
                <a:gd name="T14" fmla="*/ 0 60000 65536"/>
                <a:gd name="T15" fmla="*/ 0 w 39"/>
                <a:gd name="T16" fmla="*/ 0 h 49"/>
                <a:gd name="T17" fmla="*/ 39 w 39"/>
                <a:gd name="T18" fmla="*/ 49 h 49"/>
              </a:gdLst>
              <a:ahLst/>
              <a:cxnLst>
                <a:cxn ang="T10">
                  <a:pos x="T0" y="T1"/>
                </a:cxn>
                <a:cxn ang="T11">
                  <a:pos x="T2" y="T3"/>
                </a:cxn>
                <a:cxn ang="T12">
                  <a:pos x="T4" y="T5"/>
                </a:cxn>
                <a:cxn ang="T13">
                  <a:pos x="T6" y="T7"/>
                </a:cxn>
                <a:cxn ang="T14">
                  <a:pos x="T8" y="T9"/>
                </a:cxn>
              </a:cxnLst>
              <a:rect l="T15" t="T16" r="T17" b="T18"/>
              <a:pathLst>
                <a:path w="39" h="49">
                  <a:moveTo>
                    <a:pt x="35" y="2"/>
                  </a:moveTo>
                  <a:lnTo>
                    <a:pt x="39" y="0"/>
                  </a:lnTo>
                  <a:lnTo>
                    <a:pt x="0" y="49"/>
                  </a:lnTo>
                  <a:lnTo>
                    <a:pt x="0" y="46"/>
                  </a:lnTo>
                  <a:lnTo>
                    <a:pt x="35" y="2"/>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63" name="Freeform 2229"/>
            <p:cNvSpPr>
              <a:spLocks noChangeAspect="1"/>
            </p:cNvSpPr>
            <p:nvPr/>
          </p:nvSpPr>
          <p:spPr bwMode="auto">
            <a:xfrm>
              <a:off x="977" y="2911"/>
              <a:ext cx="19" cy="28"/>
            </a:xfrm>
            <a:custGeom>
              <a:avLst/>
              <a:gdLst>
                <a:gd name="T0" fmla="*/ 0 w 39"/>
                <a:gd name="T1" fmla="*/ 1 h 54"/>
                <a:gd name="T2" fmla="*/ 0 w 39"/>
                <a:gd name="T3" fmla="*/ 0 h 54"/>
                <a:gd name="T4" fmla="*/ 0 w 39"/>
                <a:gd name="T5" fmla="*/ 1 h 54"/>
                <a:gd name="T6" fmla="*/ 0 w 39"/>
                <a:gd name="T7" fmla="*/ 1 h 54"/>
                <a:gd name="T8" fmla="*/ 0 w 39"/>
                <a:gd name="T9" fmla="*/ 1 h 54"/>
                <a:gd name="T10" fmla="*/ 0 60000 65536"/>
                <a:gd name="T11" fmla="*/ 0 60000 65536"/>
                <a:gd name="T12" fmla="*/ 0 60000 65536"/>
                <a:gd name="T13" fmla="*/ 0 60000 65536"/>
                <a:gd name="T14" fmla="*/ 0 60000 65536"/>
                <a:gd name="T15" fmla="*/ 0 w 39"/>
                <a:gd name="T16" fmla="*/ 0 h 54"/>
                <a:gd name="T17" fmla="*/ 39 w 39"/>
                <a:gd name="T18" fmla="*/ 54 h 54"/>
              </a:gdLst>
              <a:ahLst/>
              <a:cxnLst>
                <a:cxn ang="T10">
                  <a:pos x="T0" y="T1"/>
                </a:cxn>
                <a:cxn ang="T11">
                  <a:pos x="T2" y="T3"/>
                </a:cxn>
                <a:cxn ang="T12">
                  <a:pos x="T4" y="T5"/>
                </a:cxn>
                <a:cxn ang="T13">
                  <a:pos x="T6" y="T7"/>
                </a:cxn>
                <a:cxn ang="T14">
                  <a:pos x="T8" y="T9"/>
                </a:cxn>
              </a:cxnLst>
              <a:rect l="T15" t="T16" r="T17" b="T18"/>
              <a:pathLst>
                <a:path w="39" h="54">
                  <a:moveTo>
                    <a:pt x="36" y="2"/>
                  </a:moveTo>
                  <a:lnTo>
                    <a:pt x="39" y="0"/>
                  </a:lnTo>
                  <a:lnTo>
                    <a:pt x="2" y="54"/>
                  </a:lnTo>
                  <a:lnTo>
                    <a:pt x="0" y="51"/>
                  </a:lnTo>
                  <a:lnTo>
                    <a:pt x="36" y="2"/>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64" name="Freeform 2230"/>
            <p:cNvSpPr>
              <a:spLocks noChangeAspect="1"/>
            </p:cNvSpPr>
            <p:nvPr/>
          </p:nvSpPr>
          <p:spPr bwMode="auto">
            <a:xfrm>
              <a:off x="976" y="2911"/>
              <a:ext cx="20" cy="27"/>
            </a:xfrm>
            <a:custGeom>
              <a:avLst/>
              <a:gdLst>
                <a:gd name="T0" fmla="*/ 0 w 41"/>
                <a:gd name="T1" fmla="*/ 0 h 53"/>
                <a:gd name="T2" fmla="*/ 0 w 41"/>
                <a:gd name="T3" fmla="*/ 1 h 53"/>
                <a:gd name="T4" fmla="*/ 0 w 41"/>
                <a:gd name="T5" fmla="*/ 1 h 53"/>
                <a:gd name="T6" fmla="*/ 0 w 41"/>
                <a:gd name="T7" fmla="*/ 1 h 53"/>
                <a:gd name="T8" fmla="*/ 0 w 41"/>
                <a:gd name="T9" fmla="*/ 0 h 53"/>
                <a:gd name="T10" fmla="*/ 0 60000 65536"/>
                <a:gd name="T11" fmla="*/ 0 60000 65536"/>
                <a:gd name="T12" fmla="*/ 0 60000 65536"/>
                <a:gd name="T13" fmla="*/ 0 60000 65536"/>
                <a:gd name="T14" fmla="*/ 0 60000 65536"/>
                <a:gd name="T15" fmla="*/ 0 w 41"/>
                <a:gd name="T16" fmla="*/ 0 h 53"/>
                <a:gd name="T17" fmla="*/ 41 w 41"/>
                <a:gd name="T18" fmla="*/ 53 h 53"/>
              </a:gdLst>
              <a:ahLst/>
              <a:cxnLst>
                <a:cxn ang="T10">
                  <a:pos x="T0" y="T1"/>
                </a:cxn>
                <a:cxn ang="T11">
                  <a:pos x="T2" y="T3"/>
                </a:cxn>
                <a:cxn ang="T12">
                  <a:pos x="T4" y="T5"/>
                </a:cxn>
                <a:cxn ang="T13">
                  <a:pos x="T6" y="T7"/>
                </a:cxn>
                <a:cxn ang="T14">
                  <a:pos x="T8" y="T9"/>
                </a:cxn>
              </a:cxnLst>
              <a:rect l="T15" t="T16" r="T17" b="T18"/>
              <a:pathLst>
                <a:path w="41" h="53">
                  <a:moveTo>
                    <a:pt x="41" y="0"/>
                  </a:moveTo>
                  <a:lnTo>
                    <a:pt x="41" y="3"/>
                  </a:lnTo>
                  <a:lnTo>
                    <a:pt x="0" y="53"/>
                  </a:lnTo>
                  <a:lnTo>
                    <a:pt x="41"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65" name="Freeform 2231"/>
            <p:cNvSpPr>
              <a:spLocks noChangeAspect="1"/>
            </p:cNvSpPr>
            <p:nvPr/>
          </p:nvSpPr>
          <p:spPr bwMode="auto">
            <a:xfrm>
              <a:off x="975" y="2912"/>
              <a:ext cx="21" cy="30"/>
            </a:xfrm>
            <a:custGeom>
              <a:avLst/>
              <a:gdLst>
                <a:gd name="T0" fmla="*/ 1 w 40"/>
                <a:gd name="T1" fmla="*/ 0 h 59"/>
                <a:gd name="T2" fmla="*/ 1 w 40"/>
                <a:gd name="T3" fmla="*/ 1 h 59"/>
                <a:gd name="T4" fmla="*/ 1 w 40"/>
                <a:gd name="T5" fmla="*/ 1 h 59"/>
                <a:gd name="T6" fmla="*/ 0 w 40"/>
                <a:gd name="T7" fmla="*/ 1 h 59"/>
                <a:gd name="T8" fmla="*/ 1 w 40"/>
                <a:gd name="T9" fmla="*/ 0 h 59"/>
                <a:gd name="T10" fmla="*/ 0 60000 65536"/>
                <a:gd name="T11" fmla="*/ 0 60000 65536"/>
                <a:gd name="T12" fmla="*/ 0 60000 65536"/>
                <a:gd name="T13" fmla="*/ 0 60000 65536"/>
                <a:gd name="T14" fmla="*/ 0 60000 65536"/>
                <a:gd name="T15" fmla="*/ 0 w 40"/>
                <a:gd name="T16" fmla="*/ 0 h 59"/>
                <a:gd name="T17" fmla="*/ 40 w 40"/>
                <a:gd name="T18" fmla="*/ 59 h 59"/>
              </a:gdLst>
              <a:ahLst/>
              <a:cxnLst>
                <a:cxn ang="T10">
                  <a:pos x="T0" y="T1"/>
                </a:cxn>
                <a:cxn ang="T11">
                  <a:pos x="T2" y="T3"/>
                </a:cxn>
                <a:cxn ang="T12">
                  <a:pos x="T4" y="T5"/>
                </a:cxn>
                <a:cxn ang="T13">
                  <a:pos x="T6" y="T7"/>
                </a:cxn>
                <a:cxn ang="T14">
                  <a:pos x="T8" y="T9"/>
                </a:cxn>
              </a:cxnLst>
              <a:rect l="T15" t="T16" r="T17" b="T18"/>
              <a:pathLst>
                <a:path w="40" h="59">
                  <a:moveTo>
                    <a:pt x="39" y="0"/>
                  </a:moveTo>
                  <a:lnTo>
                    <a:pt x="40" y="1"/>
                  </a:lnTo>
                  <a:lnTo>
                    <a:pt x="3" y="59"/>
                  </a:lnTo>
                  <a:lnTo>
                    <a:pt x="0" y="56"/>
                  </a:lnTo>
                  <a:lnTo>
                    <a:pt x="39"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66" name="Freeform 2232"/>
            <p:cNvSpPr>
              <a:spLocks noChangeAspect="1"/>
            </p:cNvSpPr>
            <p:nvPr/>
          </p:nvSpPr>
          <p:spPr bwMode="auto">
            <a:xfrm>
              <a:off x="975" y="2915"/>
              <a:ext cx="21" cy="26"/>
            </a:xfrm>
            <a:custGeom>
              <a:avLst/>
              <a:gdLst>
                <a:gd name="T0" fmla="*/ 1 w 40"/>
                <a:gd name="T1" fmla="*/ 0 h 52"/>
                <a:gd name="T2" fmla="*/ 1 w 40"/>
                <a:gd name="T3" fmla="*/ 1 h 52"/>
                <a:gd name="T4" fmla="*/ 0 w 40"/>
                <a:gd name="T5" fmla="*/ 1 h 52"/>
                <a:gd name="T6" fmla="*/ 1 w 40"/>
                <a:gd name="T7" fmla="*/ 1 h 52"/>
                <a:gd name="T8" fmla="*/ 1 w 40"/>
                <a:gd name="T9" fmla="*/ 0 h 52"/>
                <a:gd name="T10" fmla="*/ 0 60000 65536"/>
                <a:gd name="T11" fmla="*/ 0 60000 65536"/>
                <a:gd name="T12" fmla="*/ 0 60000 65536"/>
                <a:gd name="T13" fmla="*/ 0 60000 65536"/>
                <a:gd name="T14" fmla="*/ 0 60000 65536"/>
                <a:gd name="T15" fmla="*/ 0 w 40"/>
                <a:gd name="T16" fmla="*/ 0 h 52"/>
                <a:gd name="T17" fmla="*/ 40 w 40"/>
                <a:gd name="T18" fmla="*/ 52 h 52"/>
              </a:gdLst>
              <a:ahLst/>
              <a:cxnLst>
                <a:cxn ang="T10">
                  <a:pos x="T0" y="T1"/>
                </a:cxn>
                <a:cxn ang="T11">
                  <a:pos x="T2" y="T3"/>
                </a:cxn>
                <a:cxn ang="T12">
                  <a:pos x="T4" y="T5"/>
                </a:cxn>
                <a:cxn ang="T13">
                  <a:pos x="T6" y="T7"/>
                </a:cxn>
                <a:cxn ang="T14">
                  <a:pos x="T8" y="T9"/>
                </a:cxn>
              </a:cxnLst>
              <a:rect l="T15" t="T16" r="T17" b="T18"/>
              <a:pathLst>
                <a:path w="40" h="52">
                  <a:moveTo>
                    <a:pt x="35" y="0"/>
                  </a:moveTo>
                  <a:lnTo>
                    <a:pt x="40" y="3"/>
                  </a:lnTo>
                  <a:lnTo>
                    <a:pt x="0" y="52"/>
                  </a:lnTo>
                  <a:lnTo>
                    <a:pt x="1" y="51"/>
                  </a:lnTo>
                  <a:lnTo>
                    <a:pt x="35"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67" name="Freeform 2233"/>
            <p:cNvSpPr>
              <a:spLocks noChangeAspect="1"/>
            </p:cNvSpPr>
            <p:nvPr/>
          </p:nvSpPr>
          <p:spPr bwMode="auto">
            <a:xfrm>
              <a:off x="975" y="2917"/>
              <a:ext cx="20" cy="27"/>
            </a:xfrm>
            <a:custGeom>
              <a:avLst/>
              <a:gdLst>
                <a:gd name="T0" fmla="*/ 1 w 39"/>
                <a:gd name="T1" fmla="*/ 0 h 54"/>
                <a:gd name="T2" fmla="*/ 1 w 39"/>
                <a:gd name="T3" fmla="*/ 1 h 54"/>
                <a:gd name="T4" fmla="*/ 1 w 39"/>
                <a:gd name="T5" fmla="*/ 1 h 54"/>
                <a:gd name="T6" fmla="*/ 0 w 39"/>
                <a:gd name="T7" fmla="*/ 1 h 54"/>
                <a:gd name="T8" fmla="*/ 1 w 39"/>
                <a:gd name="T9" fmla="*/ 0 h 54"/>
                <a:gd name="T10" fmla="*/ 0 60000 65536"/>
                <a:gd name="T11" fmla="*/ 0 60000 65536"/>
                <a:gd name="T12" fmla="*/ 0 60000 65536"/>
                <a:gd name="T13" fmla="*/ 0 60000 65536"/>
                <a:gd name="T14" fmla="*/ 0 60000 65536"/>
                <a:gd name="T15" fmla="*/ 0 w 39"/>
                <a:gd name="T16" fmla="*/ 0 h 54"/>
                <a:gd name="T17" fmla="*/ 39 w 39"/>
                <a:gd name="T18" fmla="*/ 54 h 54"/>
              </a:gdLst>
              <a:ahLst/>
              <a:cxnLst>
                <a:cxn ang="T10">
                  <a:pos x="T0" y="T1"/>
                </a:cxn>
                <a:cxn ang="T11">
                  <a:pos x="T2" y="T3"/>
                </a:cxn>
                <a:cxn ang="T12">
                  <a:pos x="T4" y="T5"/>
                </a:cxn>
                <a:cxn ang="T13">
                  <a:pos x="T6" y="T7"/>
                </a:cxn>
                <a:cxn ang="T14">
                  <a:pos x="T8" y="T9"/>
                </a:cxn>
              </a:cxnLst>
              <a:rect l="T15" t="T16" r="T17" b="T18"/>
              <a:pathLst>
                <a:path w="39" h="54">
                  <a:moveTo>
                    <a:pt x="39" y="0"/>
                  </a:moveTo>
                  <a:lnTo>
                    <a:pt x="39" y="3"/>
                  </a:lnTo>
                  <a:lnTo>
                    <a:pt x="1" y="54"/>
                  </a:lnTo>
                  <a:lnTo>
                    <a:pt x="0" y="51"/>
                  </a:lnTo>
                  <a:lnTo>
                    <a:pt x="39"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68" name="Freeform 2234"/>
            <p:cNvSpPr>
              <a:spLocks noChangeAspect="1"/>
            </p:cNvSpPr>
            <p:nvPr/>
          </p:nvSpPr>
          <p:spPr bwMode="auto">
            <a:xfrm>
              <a:off x="977" y="2917"/>
              <a:ext cx="20" cy="29"/>
            </a:xfrm>
            <a:custGeom>
              <a:avLst/>
              <a:gdLst>
                <a:gd name="T0" fmla="*/ 0 w 41"/>
                <a:gd name="T1" fmla="*/ 0 h 57"/>
                <a:gd name="T2" fmla="*/ 0 w 41"/>
                <a:gd name="T3" fmla="*/ 1 h 57"/>
                <a:gd name="T4" fmla="*/ 0 w 41"/>
                <a:gd name="T5" fmla="*/ 1 h 57"/>
                <a:gd name="T6" fmla="*/ 0 w 41"/>
                <a:gd name="T7" fmla="*/ 1 h 57"/>
                <a:gd name="T8" fmla="*/ 0 w 41"/>
                <a:gd name="T9" fmla="*/ 0 h 57"/>
                <a:gd name="T10" fmla="*/ 0 60000 65536"/>
                <a:gd name="T11" fmla="*/ 0 60000 65536"/>
                <a:gd name="T12" fmla="*/ 0 60000 65536"/>
                <a:gd name="T13" fmla="*/ 0 60000 65536"/>
                <a:gd name="T14" fmla="*/ 0 60000 65536"/>
                <a:gd name="T15" fmla="*/ 0 w 41"/>
                <a:gd name="T16" fmla="*/ 0 h 57"/>
                <a:gd name="T17" fmla="*/ 41 w 41"/>
                <a:gd name="T18" fmla="*/ 57 h 57"/>
              </a:gdLst>
              <a:ahLst/>
              <a:cxnLst>
                <a:cxn ang="T10">
                  <a:pos x="T0" y="T1"/>
                </a:cxn>
                <a:cxn ang="T11">
                  <a:pos x="T2" y="T3"/>
                </a:cxn>
                <a:cxn ang="T12">
                  <a:pos x="T4" y="T5"/>
                </a:cxn>
                <a:cxn ang="T13">
                  <a:pos x="T6" y="T7"/>
                </a:cxn>
                <a:cxn ang="T14">
                  <a:pos x="T8" y="T9"/>
                </a:cxn>
              </a:cxnLst>
              <a:rect l="T15" t="T16" r="T17" b="T18"/>
              <a:pathLst>
                <a:path w="41" h="57">
                  <a:moveTo>
                    <a:pt x="37" y="0"/>
                  </a:moveTo>
                  <a:lnTo>
                    <a:pt x="41" y="5"/>
                  </a:lnTo>
                  <a:lnTo>
                    <a:pt x="2" y="57"/>
                  </a:lnTo>
                  <a:lnTo>
                    <a:pt x="0" y="54"/>
                  </a:lnTo>
                  <a:lnTo>
                    <a:pt x="37"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69" name="Freeform 2235"/>
            <p:cNvSpPr>
              <a:spLocks noChangeAspect="1"/>
            </p:cNvSpPr>
            <p:nvPr/>
          </p:nvSpPr>
          <p:spPr bwMode="auto">
            <a:xfrm>
              <a:off x="978" y="2920"/>
              <a:ext cx="20" cy="26"/>
            </a:xfrm>
            <a:custGeom>
              <a:avLst/>
              <a:gdLst>
                <a:gd name="T0" fmla="*/ 1 w 40"/>
                <a:gd name="T1" fmla="*/ 0 h 52"/>
                <a:gd name="T2" fmla="*/ 1 w 40"/>
                <a:gd name="T3" fmla="*/ 1 h 52"/>
                <a:gd name="T4" fmla="*/ 1 w 40"/>
                <a:gd name="T5" fmla="*/ 1 h 52"/>
                <a:gd name="T6" fmla="*/ 0 w 40"/>
                <a:gd name="T7" fmla="*/ 1 h 52"/>
                <a:gd name="T8" fmla="*/ 1 w 40"/>
                <a:gd name="T9" fmla="*/ 0 h 52"/>
                <a:gd name="T10" fmla="*/ 0 60000 65536"/>
                <a:gd name="T11" fmla="*/ 0 60000 65536"/>
                <a:gd name="T12" fmla="*/ 0 60000 65536"/>
                <a:gd name="T13" fmla="*/ 0 60000 65536"/>
                <a:gd name="T14" fmla="*/ 0 60000 65536"/>
                <a:gd name="T15" fmla="*/ 0 w 40"/>
                <a:gd name="T16" fmla="*/ 0 h 52"/>
                <a:gd name="T17" fmla="*/ 40 w 40"/>
                <a:gd name="T18" fmla="*/ 52 h 52"/>
              </a:gdLst>
              <a:ahLst/>
              <a:cxnLst>
                <a:cxn ang="T10">
                  <a:pos x="T0" y="T1"/>
                </a:cxn>
                <a:cxn ang="T11">
                  <a:pos x="T2" y="T3"/>
                </a:cxn>
                <a:cxn ang="T12">
                  <a:pos x="T4" y="T5"/>
                </a:cxn>
                <a:cxn ang="T13">
                  <a:pos x="T6" y="T7"/>
                </a:cxn>
                <a:cxn ang="T14">
                  <a:pos x="T8" y="T9"/>
                </a:cxn>
              </a:cxnLst>
              <a:rect l="T15" t="T16" r="T17" b="T18"/>
              <a:pathLst>
                <a:path w="40" h="52">
                  <a:moveTo>
                    <a:pt x="37" y="0"/>
                  </a:moveTo>
                  <a:lnTo>
                    <a:pt x="40" y="2"/>
                  </a:lnTo>
                  <a:lnTo>
                    <a:pt x="3" y="52"/>
                  </a:lnTo>
                  <a:lnTo>
                    <a:pt x="0" y="51"/>
                  </a:lnTo>
                  <a:lnTo>
                    <a:pt x="37"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70" name="Freeform 2236"/>
            <p:cNvSpPr>
              <a:spLocks noChangeAspect="1"/>
            </p:cNvSpPr>
            <p:nvPr/>
          </p:nvSpPr>
          <p:spPr bwMode="auto">
            <a:xfrm>
              <a:off x="977" y="2922"/>
              <a:ext cx="20" cy="26"/>
            </a:xfrm>
            <a:custGeom>
              <a:avLst/>
              <a:gdLst>
                <a:gd name="T0" fmla="*/ 0 w 41"/>
                <a:gd name="T1" fmla="*/ 0 h 53"/>
                <a:gd name="T2" fmla="*/ 0 w 41"/>
                <a:gd name="T3" fmla="*/ 0 h 53"/>
                <a:gd name="T4" fmla="*/ 0 w 41"/>
                <a:gd name="T5" fmla="*/ 0 h 53"/>
                <a:gd name="T6" fmla="*/ 0 w 41"/>
                <a:gd name="T7" fmla="*/ 0 h 53"/>
                <a:gd name="T8" fmla="*/ 0 w 41"/>
                <a:gd name="T9" fmla="*/ 0 h 53"/>
                <a:gd name="T10" fmla="*/ 0 60000 65536"/>
                <a:gd name="T11" fmla="*/ 0 60000 65536"/>
                <a:gd name="T12" fmla="*/ 0 60000 65536"/>
                <a:gd name="T13" fmla="*/ 0 60000 65536"/>
                <a:gd name="T14" fmla="*/ 0 60000 65536"/>
                <a:gd name="T15" fmla="*/ 0 w 41"/>
                <a:gd name="T16" fmla="*/ 0 h 53"/>
                <a:gd name="T17" fmla="*/ 41 w 41"/>
                <a:gd name="T18" fmla="*/ 53 h 53"/>
              </a:gdLst>
              <a:ahLst/>
              <a:cxnLst>
                <a:cxn ang="T10">
                  <a:pos x="T0" y="T1"/>
                </a:cxn>
                <a:cxn ang="T11">
                  <a:pos x="T2" y="T3"/>
                </a:cxn>
                <a:cxn ang="T12">
                  <a:pos x="T4" y="T5"/>
                </a:cxn>
                <a:cxn ang="T13">
                  <a:pos x="T6" y="T7"/>
                </a:cxn>
                <a:cxn ang="T14">
                  <a:pos x="T8" y="T9"/>
                </a:cxn>
              </a:cxnLst>
              <a:rect l="T15" t="T16" r="T17" b="T18"/>
              <a:pathLst>
                <a:path w="41" h="53">
                  <a:moveTo>
                    <a:pt x="41" y="0"/>
                  </a:moveTo>
                  <a:lnTo>
                    <a:pt x="41" y="4"/>
                  </a:lnTo>
                  <a:lnTo>
                    <a:pt x="0" y="53"/>
                  </a:lnTo>
                  <a:lnTo>
                    <a:pt x="2" y="49"/>
                  </a:lnTo>
                  <a:lnTo>
                    <a:pt x="41"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71" name="Freeform 2237"/>
            <p:cNvSpPr>
              <a:spLocks noChangeAspect="1"/>
            </p:cNvSpPr>
            <p:nvPr/>
          </p:nvSpPr>
          <p:spPr bwMode="auto">
            <a:xfrm>
              <a:off x="977" y="2922"/>
              <a:ext cx="20" cy="27"/>
            </a:xfrm>
            <a:custGeom>
              <a:avLst/>
              <a:gdLst>
                <a:gd name="T0" fmla="*/ 0 w 41"/>
                <a:gd name="T1" fmla="*/ 0 h 53"/>
                <a:gd name="T2" fmla="*/ 0 w 41"/>
                <a:gd name="T3" fmla="*/ 1 h 53"/>
                <a:gd name="T4" fmla="*/ 0 w 41"/>
                <a:gd name="T5" fmla="*/ 1 h 53"/>
                <a:gd name="T6" fmla="*/ 0 w 41"/>
                <a:gd name="T7" fmla="*/ 1 h 53"/>
                <a:gd name="T8" fmla="*/ 0 w 41"/>
                <a:gd name="T9" fmla="*/ 0 h 53"/>
                <a:gd name="T10" fmla="*/ 0 60000 65536"/>
                <a:gd name="T11" fmla="*/ 0 60000 65536"/>
                <a:gd name="T12" fmla="*/ 0 60000 65536"/>
                <a:gd name="T13" fmla="*/ 0 60000 65536"/>
                <a:gd name="T14" fmla="*/ 0 60000 65536"/>
                <a:gd name="T15" fmla="*/ 0 w 41"/>
                <a:gd name="T16" fmla="*/ 0 h 53"/>
                <a:gd name="T17" fmla="*/ 41 w 41"/>
                <a:gd name="T18" fmla="*/ 53 h 53"/>
              </a:gdLst>
              <a:ahLst/>
              <a:cxnLst>
                <a:cxn ang="T10">
                  <a:pos x="T0" y="T1"/>
                </a:cxn>
                <a:cxn ang="T11">
                  <a:pos x="T2" y="T3"/>
                </a:cxn>
                <a:cxn ang="T12">
                  <a:pos x="T4" y="T5"/>
                </a:cxn>
                <a:cxn ang="T13">
                  <a:pos x="T6" y="T7"/>
                </a:cxn>
                <a:cxn ang="T14">
                  <a:pos x="T8" y="T9"/>
                </a:cxn>
              </a:cxnLst>
              <a:rect l="T15" t="T16" r="T17" b="T18"/>
              <a:pathLst>
                <a:path w="41" h="53">
                  <a:moveTo>
                    <a:pt x="37" y="0"/>
                  </a:moveTo>
                  <a:lnTo>
                    <a:pt x="41" y="2"/>
                  </a:lnTo>
                  <a:lnTo>
                    <a:pt x="2" y="53"/>
                  </a:lnTo>
                  <a:lnTo>
                    <a:pt x="0" y="51"/>
                  </a:lnTo>
                  <a:lnTo>
                    <a:pt x="37"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72" name="Freeform 2238"/>
            <p:cNvSpPr>
              <a:spLocks noChangeAspect="1"/>
            </p:cNvSpPr>
            <p:nvPr/>
          </p:nvSpPr>
          <p:spPr bwMode="auto">
            <a:xfrm>
              <a:off x="979" y="2923"/>
              <a:ext cx="20" cy="27"/>
            </a:xfrm>
            <a:custGeom>
              <a:avLst/>
              <a:gdLst>
                <a:gd name="T0" fmla="*/ 0 w 41"/>
                <a:gd name="T1" fmla="*/ 0 h 52"/>
                <a:gd name="T2" fmla="*/ 0 w 41"/>
                <a:gd name="T3" fmla="*/ 1 h 52"/>
                <a:gd name="T4" fmla="*/ 0 w 41"/>
                <a:gd name="T5" fmla="*/ 1 h 52"/>
                <a:gd name="T6" fmla="*/ 0 w 41"/>
                <a:gd name="T7" fmla="*/ 1 h 52"/>
                <a:gd name="T8" fmla="*/ 0 w 41"/>
                <a:gd name="T9" fmla="*/ 0 h 52"/>
                <a:gd name="T10" fmla="*/ 0 60000 65536"/>
                <a:gd name="T11" fmla="*/ 0 60000 65536"/>
                <a:gd name="T12" fmla="*/ 0 60000 65536"/>
                <a:gd name="T13" fmla="*/ 0 60000 65536"/>
                <a:gd name="T14" fmla="*/ 0 60000 65536"/>
                <a:gd name="T15" fmla="*/ 0 w 41"/>
                <a:gd name="T16" fmla="*/ 0 h 52"/>
                <a:gd name="T17" fmla="*/ 41 w 41"/>
                <a:gd name="T18" fmla="*/ 52 h 52"/>
              </a:gdLst>
              <a:ahLst/>
              <a:cxnLst>
                <a:cxn ang="T10">
                  <a:pos x="T0" y="T1"/>
                </a:cxn>
                <a:cxn ang="T11">
                  <a:pos x="T2" y="T3"/>
                </a:cxn>
                <a:cxn ang="T12">
                  <a:pos x="T4" y="T5"/>
                </a:cxn>
                <a:cxn ang="T13">
                  <a:pos x="T6" y="T7"/>
                </a:cxn>
                <a:cxn ang="T14">
                  <a:pos x="T8" y="T9"/>
                </a:cxn>
              </a:cxnLst>
              <a:rect l="T15" t="T16" r="T17" b="T18"/>
              <a:pathLst>
                <a:path w="41" h="52">
                  <a:moveTo>
                    <a:pt x="41" y="0"/>
                  </a:moveTo>
                  <a:lnTo>
                    <a:pt x="41" y="3"/>
                  </a:lnTo>
                  <a:lnTo>
                    <a:pt x="0" y="52"/>
                  </a:lnTo>
                  <a:lnTo>
                    <a:pt x="2" y="49"/>
                  </a:lnTo>
                  <a:lnTo>
                    <a:pt x="41"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73" name="Freeform 2239"/>
            <p:cNvSpPr>
              <a:spLocks noChangeAspect="1"/>
            </p:cNvSpPr>
            <p:nvPr/>
          </p:nvSpPr>
          <p:spPr bwMode="auto">
            <a:xfrm>
              <a:off x="979" y="2925"/>
              <a:ext cx="19" cy="27"/>
            </a:xfrm>
            <a:custGeom>
              <a:avLst/>
              <a:gdLst>
                <a:gd name="T0" fmla="*/ 0 w 39"/>
                <a:gd name="T1" fmla="*/ 0 h 54"/>
                <a:gd name="T2" fmla="*/ 0 w 39"/>
                <a:gd name="T3" fmla="*/ 1 h 54"/>
                <a:gd name="T4" fmla="*/ 0 w 39"/>
                <a:gd name="T5" fmla="*/ 1 h 54"/>
                <a:gd name="T6" fmla="*/ 0 w 39"/>
                <a:gd name="T7" fmla="*/ 1 h 54"/>
                <a:gd name="T8" fmla="*/ 0 w 39"/>
                <a:gd name="T9" fmla="*/ 0 h 54"/>
                <a:gd name="T10" fmla="*/ 0 60000 65536"/>
                <a:gd name="T11" fmla="*/ 0 60000 65536"/>
                <a:gd name="T12" fmla="*/ 0 60000 65536"/>
                <a:gd name="T13" fmla="*/ 0 60000 65536"/>
                <a:gd name="T14" fmla="*/ 0 60000 65536"/>
                <a:gd name="T15" fmla="*/ 0 w 39"/>
                <a:gd name="T16" fmla="*/ 0 h 54"/>
                <a:gd name="T17" fmla="*/ 39 w 39"/>
                <a:gd name="T18" fmla="*/ 54 h 54"/>
              </a:gdLst>
              <a:ahLst/>
              <a:cxnLst>
                <a:cxn ang="T10">
                  <a:pos x="T0" y="T1"/>
                </a:cxn>
                <a:cxn ang="T11">
                  <a:pos x="T2" y="T3"/>
                </a:cxn>
                <a:cxn ang="T12">
                  <a:pos x="T4" y="T5"/>
                </a:cxn>
                <a:cxn ang="T13">
                  <a:pos x="T6" y="T7"/>
                </a:cxn>
                <a:cxn ang="T14">
                  <a:pos x="T8" y="T9"/>
                </a:cxn>
              </a:cxnLst>
              <a:rect l="T15" t="T16" r="T17" b="T18"/>
              <a:pathLst>
                <a:path w="39" h="54">
                  <a:moveTo>
                    <a:pt x="36" y="0"/>
                  </a:moveTo>
                  <a:lnTo>
                    <a:pt x="39" y="3"/>
                  </a:lnTo>
                  <a:lnTo>
                    <a:pt x="0" y="54"/>
                  </a:lnTo>
                  <a:lnTo>
                    <a:pt x="0" y="51"/>
                  </a:lnTo>
                  <a:lnTo>
                    <a:pt x="36"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74" name="Freeform 2240"/>
            <p:cNvSpPr>
              <a:spLocks noChangeAspect="1"/>
            </p:cNvSpPr>
            <p:nvPr/>
          </p:nvSpPr>
          <p:spPr bwMode="auto">
            <a:xfrm>
              <a:off x="980" y="2927"/>
              <a:ext cx="20" cy="27"/>
            </a:xfrm>
            <a:custGeom>
              <a:avLst/>
              <a:gdLst>
                <a:gd name="T0" fmla="*/ 1 w 39"/>
                <a:gd name="T1" fmla="*/ 0 h 55"/>
                <a:gd name="T2" fmla="*/ 1 w 39"/>
                <a:gd name="T3" fmla="*/ 0 h 55"/>
                <a:gd name="T4" fmla="*/ 1 w 39"/>
                <a:gd name="T5" fmla="*/ 0 h 55"/>
                <a:gd name="T6" fmla="*/ 0 w 39"/>
                <a:gd name="T7" fmla="*/ 0 h 55"/>
                <a:gd name="T8" fmla="*/ 1 w 39"/>
                <a:gd name="T9" fmla="*/ 0 h 55"/>
                <a:gd name="T10" fmla="*/ 0 60000 65536"/>
                <a:gd name="T11" fmla="*/ 0 60000 65536"/>
                <a:gd name="T12" fmla="*/ 0 60000 65536"/>
                <a:gd name="T13" fmla="*/ 0 60000 65536"/>
                <a:gd name="T14" fmla="*/ 0 60000 65536"/>
                <a:gd name="T15" fmla="*/ 0 w 39"/>
                <a:gd name="T16" fmla="*/ 0 h 55"/>
                <a:gd name="T17" fmla="*/ 39 w 39"/>
                <a:gd name="T18" fmla="*/ 55 h 55"/>
              </a:gdLst>
              <a:ahLst/>
              <a:cxnLst>
                <a:cxn ang="T10">
                  <a:pos x="T0" y="T1"/>
                </a:cxn>
                <a:cxn ang="T11">
                  <a:pos x="T2" y="T3"/>
                </a:cxn>
                <a:cxn ang="T12">
                  <a:pos x="T4" y="T5"/>
                </a:cxn>
                <a:cxn ang="T13">
                  <a:pos x="T6" y="T7"/>
                </a:cxn>
                <a:cxn ang="T14">
                  <a:pos x="T8" y="T9"/>
                </a:cxn>
              </a:cxnLst>
              <a:rect l="T15" t="T16" r="T17" b="T18"/>
              <a:pathLst>
                <a:path w="39" h="55">
                  <a:moveTo>
                    <a:pt x="35" y="0"/>
                  </a:moveTo>
                  <a:lnTo>
                    <a:pt x="39" y="2"/>
                  </a:lnTo>
                  <a:lnTo>
                    <a:pt x="1" y="55"/>
                  </a:lnTo>
                  <a:lnTo>
                    <a:pt x="0" y="51"/>
                  </a:lnTo>
                  <a:lnTo>
                    <a:pt x="35"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75" name="Freeform 2241"/>
            <p:cNvSpPr>
              <a:spLocks noChangeAspect="1"/>
            </p:cNvSpPr>
            <p:nvPr/>
          </p:nvSpPr>
          <p:spPr bwMode="auto">
            <a:xfrm>
              <a:off x="980" y="2927"/>
              <a:ext cx="20" cy="26"/>
            </a:xfrm>
            <a:custGeom>
              <a:avLst/>
              <a:gdLst>
                <a:gd name="T0" fmla="*/ 0 w 41"/>
                <a:gd name="T1" fmla="*/ 0 h 53"/>
                <a:gd name="T2" fmla="*/ 0 w 41"/>
                <a:gd name="T3" fmla="*/ 0 h 53"/>
                <a:gd name="T4" fmla="*/ 0 w 41"/>
                <a:gd name="T5" fmla="*/ 0 h 53"/>
                <a:gd name="T6" fmla="*/ 0 w 41"/>
                <a:gd name="T7" fmla="*/ 0 h 53"/>
                <a:gd name="T8" fmla="*/ 0 w 41"/>
                <a:gd name="T9" fmla="*/ 0 h 53"/>
                <a:gd name="T10" fmla="*/ 0 60000 65536"/>
                <a:gd name="T11" fmla="*/ 0 60000 65536"/>
                <a:gd name="T12" fmla="*/ 0 60000 65536"/>
                <a:gd name="T13" fmla="*/ 0 60000 65536"/>
                <a:gd name="T14" fmla="*/ 0 60000 65536"/>
                <a:gd name="T15" fmla="*/ 0 w 41"/>
                <a:gd name="T16" fmla="*/ 0 h 53"/>
                <a:gd name="T17" fmla="*/ 41 w 41"/>
                <a:gd name="T18" fmla="*/ 53 h 53"/>
              </a:gdLst>
              <a:ahLst/>
              <a:cxnLst>
                <a:cxn ang="T10">
                  <a:pos x="T0" y="T1"/>
                </a:cxn>
                <a:cxn ang="T11">
                  <a:pos x="T2" y="T3"/>
                </a:cxn>
                <a:cxn ang="T12">
                  <a:pos x="T4" y="T5"/>
                </a:cxn>
                <a:cxn ang="T13">
                  <a:pos x="T6" y="T7"/>
                </a:cxn>
                <a:cxn ang="T14">
                  <a:pos x="T8" y="T9"/>
                </a:cxn>
              </a:cxnLst>
              <a:rect l="T15" t="T16" r="T17" b="T18"/>
              <a:pathLst>
                <a:path w="41" h="53">
                  <a:moveTo>
                    <a:pt x="41" y="0"/>
                  </a:moveTo>
                  <a:lnTo>
                    <a:pt x="41" y="4"/>
                  </a:lnTo>
                  <a:lnTo>
                    <a:pt x="0" y="53"/>
                  </a:lnTo>
                  <a:lnTo>
                    <a:pt x="41"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76" name="Freeform 2242"/>
            <p:cNvSpPr>
              <a:spLocks noChangeAspect="1"/>
            </p:cNvSpPr>
            <p:nvPr/>
          </p:nvSpPr>
          <p:spPr bwMode="auto">
            <a:xfrm>
              <a:off x="979" y="2928"/>
              <a:ext cx="20" cy="28"/>
            </a:xfrm>
            <a:custGeom>
              <a:avLst/>
              <a:gdLst>
                <a:gd name="T0" fmla="*/ 0 w 41"/>
                <a:gd name="T1" fmla="*/ 0 h 56"/>
                <a:gd name="T2" fmla="*/ 0 w 41"/>
                <a:gd name="T3" fmla="*/ 1 h 56"/>
                <a:gd name="T4" fmla="*/ 0 w 41"/>
                <a:gd name="T5" fmla="*/ 1 h 56"/>
                <a:gd name="T6" fmla="*/ 0 w 41"/>
                <a:gd name="T7" fmla="*/ 1 h 56"/>
                <a:gd name="T8" fmla="*/ 0 w 41"/>
                <a:gd name="T9" fmla="*/ 0 h 56"/>
                <a:gd name="T10" fmla="*/ 0 60000 65536"/>
                <a:gd name="T11" fmla="*/ 0 60000 65536"/>
                <a:gd name="T12" fmla="*/ 0 60000 65536"/>
                <a:gd name="T13" fmla="*/ 0 60000 65536"/>
                <a:gd name="T14" fmla="*/ 0 60000 65536"/>
                <a:gd name="T15" fmla="*/ 0 w 41"/>
                <a:gd name="T16" fmla="*/ 0 h 56"/>
                <a:gd name="T17" fmla="*/ 41 w 41"/>
                <a:gd name="T18" fmla="*/ 56 h 56"/>
              </a:gdLst>
              <a:ahLst/>
              <a:cxnLst>
                <a:cxn ang="T10">
                  <a:pos x="T0" y="T1"/>
                </a:cxn>
                <a:cxn ang="T11">
                  <a:pos x="T2" y="T3"/>
                </a:cxn>
                <a:cxn ang="T12">
                  <a:pos x="T4" y="T5"/>
                </a:cxn>
                <a:cxn ang="T13">
                  <a:pos x="T6" y="T7"/>
                </a:cxn>
                <a:cxn ang="T14">
                  <a:pos x="T8" y="T9"/>
                </a:cxn>
              </a:cxnLst>
              <a:rect l="T15" t="T16" r="T17" b="T18"/>
              <a:pathLst>
                <a:path w="41" h="56">
                  <a:moveTo>
                    <a:pt x="38" y="0"/>
                  </a:moveTo>
                  <a:lnTo>
                    <a:pt x="41" y="3"/>
                  </a:lnTo>
                  <a:lnTo>
                    <a:pt x="4" y="56"/>
                  </a:lnTo>
                  <a:lnTo>
                    <a:pt x="0" y="52"/>
                  </a:lnTo>
                  <a:lnTo>
                    <a:pt x="38" y="0"/>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77" name="Freeform 2243"/>
            <p:cNvSpPr>
              <a:spLocks noChangeAspect="1"/>
            </p:cNvSpPr>
            <p:nvPr/>
          </p:nvSpPr>
          <p:spPr bwMode="auto">
            <a:xfrm>
              <a:off x="979" y="2930"/>
              <a:ext cx="20" cy="26"/>
            </a:xfrm>
            <a:custGeom>
              <a:avLst/>
              <a:gdLst>
                <a:gd name="T0" fmla="*/ 0 w 41"/>
                <a:gd name="T1" fmla="*/ 0 h 53"/>
                <a:gd name="T2" fmla="*/ 0 w 41"/>
                <a:gd name="T3" fmla="*/ 0 h 53"/>
                <a:gd name="T4" fmla="*/ 0 w 41"/>
                <a:gd name="T5" fmla="*/ 0 h 53"/>
                <a:gd name="T6" fmla="*/ 0 w 41"/>
                <a:gd name="T7" fmla="*/ 0 h 53"/>
                <a:gd name="T8" fmla="*/ 0 w 41"/>
                <a:gd name="T9" fmla="*/ 0 h 53"/>
                <a:gd name="T10" fmla="*/ 0 60000 65536"/>
                <a:gd name="T11" fmla="*/ 0 60000 65536"/>
                <a:gd name="T12" fmla="*/ 0 60000 65536"/>
                <a:gd name="T13" fmla="*/ 0 60000 65536"/>
                <a:gd name="T14" fmla="*/ 0 60000 65536"/>
                <a:gd name="T15" fmla="*/ 0 w 41"/>
                <a:gd name="T16" fmla="*/ 0 h 53"/>
                <a:gd name="T17" fmla="*/ 41 w 41"/>
                <a:gd name="T18" fmla="*/ 53 h 53"/>
              </a:gdLst>
              <a:ahLst/>
              <a:cxnLst>
                <a:cxn ang="T10">
                  <a:pos x="T0" y="T1"/>
                </a:cxn>
                <a:cxn ang="T11">
                  <a:pos x="T2" y="T3"/>
                </a:cxn>
                <a:cxn ang="T12">
                  <a:pos x="T4" y="T5"/>
                </a:cxn>
                <a:cxn ang="T13">
                  <a:pos x="T6" y="T7"/>
                </a:cxn>
                <a:cxn ang="T14">
                  <a:pos x="T8" y="T9"/>
                </a:cxn>
              </a:cxnLst>
              <a:rect l="T15" t="T16" r="T17" b="T18"/>
              <a:pathLst>
                <a:path w="41" h="53">
                  <a:moveTo>
                    <a:pt x="41" y="0"/>
                  </a:moveTo>
                  <a:lnTo>
                    <a:pt x="41" y="4"/>
                  </a:lnTo>
                  <a:lnTo>
                    <a:pt x="0" y="53"/>
                  </a:lnTo>
                  <a:lnTo>
                    <a:pt x="2" y="49"/>
                  </a:lnTo>
                  <a:lnTo>
                    <a:pt x="41"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78" name="Freeform 2244"/>
            <p:cNvSpPr>
              <a:spLocks noChangeAspect="1"/>
            </p:cNvSpPr>
            <p:nvPr/>
          </p:nvSpPr>
          <p:spPr bwMode="auto">
            <a:xfrm>
              <a:off x="978" y="2932"/>
              <a:ext cx="20" cy="28"/>
            </a:xfrm>
            <a:custGeom>
              <a:avLst/>
              <a:gdLst>
                <a:gd name="T0" fmla="*/ 1 w 40"/>
                <a:gd name="T1" fmla="*/ 0 h 56"/>
                <a:gd name="T2" fmla="*/ 1 w 40"/>
                <a:gd name="T3" fmla="*/ 1 h 56"/>
                <a:gd name="T4" fmla="*/ 1 w 40"/>
                <a:gd name="T5" fmla="*/ 1 h 56"/>
                <a:gd name="T6" fmla="*/ 0 w 40"/>
                <a:gd name="T7" fmla="*/ 1 h 56"/>
                <a:gd name="T8" fmla="*/ 1 w 40"/>
                <a:gd name="T9" fmla="*/ 0 h 56"/>
                <a:gd name="T10" fmla="*/ 0 60000 65536"/>
                <a:gd name="T11" fmla="*/ 0 60000 65536"/>
                <a:gd name="T12" fmla="*/ 0 60000 65536"/>
                <a:gd name="T13" fmla="*/ 0 60000 65536"/>
                <a:gd name="T14" fmla="*/ 0 60000 65536"/>
                <a:gd name="T15" fmla="*/ 0 w 40"/>
                <a:gd name="T16" fmla="*/ 0 h 56"/>
                <a:gd name="T17" fmla="*/ 40 w 40"/>
                <a:gd name="T18" fmla="*/ 56 h 56"/>
              </a:gdLst>
              <a:ahLst/>
              <a:cxnLst>
                <a:cxn ang="T10">
                  <a:pos x="T0" y="T1"/>
                </a:cxn>
                <a:cxn ang="T11">
                  <a:pos x="T2" y="T3"/>
                </a:cxn>
                <a:cxn ang="T12">
                  <a:pos x="T4" y="T5"/>
                </a:cxn>
                <a:cxn ang="T13">
                  <a:pos x="T6" y="T7"/>
                </a:cxn>
                <a:cxn ang="T14">
                  <a:pos x="T8" y="T9"/>
                </a:cxn>
              </a:cxnLst>
              <a:rect l="T15" t="T16" r="T17" b="T18"/>
              <a:pathLst>
                <a:path w="40" h="56">
                  <a:moveTo>
                    <a:pt x="37" y="0"/>
                  </a:moveTo>
                  <a:lnTo>
                    <a:pt x="40" y="1"/>
                  </a:lnTo>
                  <a:lnTo>
                    <a:pt x="3" y="56"/>
                  </a:lnTo>
                  <a:lnTo>
                    <a:pt x="0" y="52"/>
                  </a:lnTo>
                  <a:lnTo>
                    <a:pt x="37"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79" name="Freeform 2245"/>
            <p:cNvSpPr>
              <a:spLocks noChangeAspect="1"/>
            </p:cNvSpPr>
            <p:nvPr/>
          </p:nvSpPr>
          <p:spPr bwMode="auto">
            <a:xfrm>
              <a:off x="978" y="2932"/>
              <a:ext cx="20" cy="28"/>
            </a:xfrm>
            <a:custGeom>
              <a:avLst/>
              <a:gdLst>
                <a:gd name="T0" fmla="*/ 1 w 40"/>
                <a:gd name="T1" fmla="*/ 0 h 56"/>
                <a:gd name="T2" fmla="*/ 1 w 40"/>
                <a:gd name="T3" fmla="*/ 1 h 56"/>
                <a:gd name="T4" fmla="*/ 1 w 40"/>
                <a:gd name="T5" fmla="*/ 1 h 56"/>
                <a:gd name="T6" fmla="*/ 0 w 40"/>
                <a:gd name="T7" fmla="*/ 1 h 56"/>
                <a:gd name="T8" fmla="*/ 1 w 40"/>
                <a:gd name="T9" fmla="*/ 0 h 56"/>
                <a:gd name="T10" fmla="*/ 0 60000 65536"/>
                <a:gd name="T11" fmla="*/ 0 60000 65536"/>
                <a:gd name="T12" fmla="*/ 0 60000 65536"/>
                <a:gd name="T13" fmla="*/ 0 60000 65536"/>
                <a:gd name="T14" fmla="*/ 0 60000 65536"/>
                <a:gd name="T15" fmla="*/ 0 w 40"/>
                <a:gd name="T16" fmla="*/ 0 h 56"/>
                <a:gd name="T17" fmla="*/ 40 w 40"/>
                <a:gd name="T18" fmla="*/ 56 h 56"/>
              </a:gdLst>
              <a:ahLst/>
              <a:cxnLst>
                <a:cxn ang="T10">
                  <a:pos x="T0" y="T1"/>
                </a:cxn>
                <a:cxn ang="T11">
                  <a:pos x="T2" y="T3"/>
                </a:cxn>
                <a:cxn ang="T12">
                  <a:pos x="T4" y="T5"/>
                </a:cxn>
                <a:cxn ang="T13">
                  <a:pos x="T6" y="T7"/>
                </a:cxn>
                <a:cxn ang="T14">
                  <a:pos x="T8" y="T9"/>
                </a:cxn>
              </a:cxnLst>
              <a:rect l="T15" t="T16" r="T17" b="T18"/>
              <a:pathLst>
                <a:path w="40" h="56">
                  <a:moveTo>
                    <a:pt x="37" y="0"/>
                  </a:moveTo>
                  <a:lnTo>
                    <a:pt x="40" y="3"/>
                  </a:lnTo>
                  <a:lnTo>
                    <a:pt x="1" y="56"/>
                  </a:lnTo>
                  <a:lnTo>
                    <a:pt x="0" y="54"/>
                  </a:lnTo>
                  <a:lnTo>
                    <a:pt x="37"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80" name="Freeform 2246"/>
            <p:cNvSpPr>
              <a:spLocks noChangeAspect="1"/>
            </p:cNvSpPr>
            <p:nvPr/>
          </p:nvSpPr>
          <p:spPr bwMode="auto">
            <a:xfrm>
              <a:off x="979" y="2934"/>
              <a:ext cx="20" cy="27"/>
            </a:xfrm>
            <a:custGeom>
              <a:avLst/>
              <a:gdLst>
                <a:gd name="T0" fmla="*/ 0 w 41"/>
                <a:gd name="T1" fmla="*/ 0 h 52"/>
                <a:gd name="T2" fmla="*/ 0 w 41"/>
                <a:gd name="T3" fmla="*/ 1 h 52"/>
                <a:gd name="T4" fmla="*/ 0 w 41"/>
                <a:gd name="T5" fmla="*/ 1 h 52"/>
                <a:gd name="T6" fmla="*/ 0 w 41"/>
                <a:gd name="T7" fmla="*/ 1 h 52"/>
                <a:gd name="T8" fmla="*/ 0 w 41"/>
                <a:gd name="T9" fmla="*/ 0 h 52"/>
                <a:gd name="T10" fmla="*/ 0 60000 65536"/>
                <a:gd name="T11" fmla="*/ 0 60000 65536"/>
                <a:gd name="T12" fmla="*/ 0 60000 65536"/>
                <a:gd name="T13" fmla="*/ 0 60000 65536"/>
                <a:gd name="T14" fmla="*/ 0 60000 65536"/>
                <a:gd name="T15" fmla="*/ 0 w 41"/>
                <a:gd name="T16" fmla="*/ 0 h 52"/>
                <a:gd name="T17" fmla="*/ 41 w 41"/>
                <a:gd name="T18" fmla="*/ 52 h 52"/>
              </a:gdLst>
              <a:ahLst/>
              <a:cxnLst>
                <a:cxn ang="T10">
                  <a:pos x="T0" y="T1"/>
                </a:cxn>
                <a:cxn ang="T11">
                  <a:pos x="T2" y="T3"/>
                </a:cxn>
                <a:cxn ang="T12">
                  <a:pos x="T4" y="T5"/>
                </a:cxn>
                <a:cxn ang="T13">
                  <a:pos x="T6" y="T7"/>
                </a:cxn>
                <a:cxn ang="T14">
                  <a:pos x="T8" y="T9"/>
                </a:cxn>
              </a:cxnLst>
              <a:rect l="T15" t="T16" r="T17" b="T18"/>
              <a:pathLst>
                <a:path w="41" h="52">
                  <a:moveTo>
                    <a:pt x="41" y="0"/>
                  </a:moveTo>
                  <a:lnTo>
                    <a:pt x="41" y="3"/>
                  </a:lnTo>
                  <a:lnTo>
                    <a:pt x="0" y="52"/>
                  </a:lnTo>
                  <a:lnTo>
                    <a:pt x="2" y="51"/>
                  </a:lnTo>
                  <a:lnTo>
                    <a:pt x="41"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81" name="Freeform 2247"/>
            <p:cNvSpPr>
              <a:spLocks noChangeAspect="1"/>
            </p:cNvSpPr>
            <p:nvPr/>
          </p:nvSpPr>
          <p:spPr bwMode="auto">
            <a:xfrm>
              <a:off x="979" y="2934"/>
              <a:ext cx="20" cy="28"/>
            </a:xfrm>
            <a:custGeom>
              <a:avLst/>
              <a:gdLst>
                <a:gd name="T0" fmla="*/ 0 w 41"/>
                <a:gd name="T1" fmla="*/ 0 h 56"/>
                <a:gd name="T2" fmla="*/ 0 w 41"/>
                <a:gd name="T3" fmla="*/ 1 h 56"/>
                <a:gd name="T4" fmla="*/ 0 w 41"/>
                <a:gd name="T5" fmla="*/ 1 h 56"/>
                <a:gd name="T6" fmla="*/ 0 w 41"/>
                <a:gd name="T7" fmla="*/ 1 h 56"/>
                <a:gd name="T8" fmla="*/ 0 w 41"/>
                <a:gd name="T9" fmla="*/ 0 h 56"/>
                <a:gd name="T10" fmla="*/ 0 60000 65536"/>
                <a:gd name="T11" fmla="*/ 0 60000 65536"/>
                <a:gd name="T12" fmla="*/ 0 60000 65536"/>
                <a:gd name="T13" fmla="*/ 0 60000 65536"/>
                <a:gd name="T14" fmla="*/ 0 60000 65536"/>
                <a:gd name="T15" fmla="*/ 0 w 41"/>
                <a:gd name="T16" fmla="*/ 0 h 56"/>
                <a:gd name="T17" fmla="*/ 41 w 41"/>
                <a:gd name="T18" fmla="*/ 56 h 56"/>
              </a:gdLst>
              <a:ahLst/>
              <a:cxnLst>
                <a:cxn ang="T10">
                  <a:pos x="T0" y="T1"/>
                </a:cxn>
                <a:cxn ang="T11">
                  <a:pos x="T2" y="T3"/>
                </a:cxn>
                <a:cxn ang="T12">
                  <a:pos x="T4" y="T5"/>
                </a:cxn>
                <a:cxn ang="T13">
                  <a:pos x="T6" y="T7"/>
                </a:cxn>
                <a:cxn ang="T14">
                  <a:pos x="T8" y="T9"/>
                </a:cxn>
              </a:cxnLst>
              <a:rect l="T15" t="T16" r="T17" b="T18"/>
              <a:pathLst>
                <a:path w="41" h="56">
                  <a:moveTo>
                    <a:pt x="38" y="0"/>
                  </a:moveTo>
                  <a:lnTo>
                    <a:pt x="41" y="3"/>
                  </a:lnTo>
                  <a:lnTo>
                    <a:pt x="4" y="56"/>
                  </a:lnTo>
                  <a:lnTo>
                    <a:pt x="0" y="52"/>
                  </a:lnTo>
                  <a:lnTo>
                    <a:pt x="38"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82" name="Freeform 2248"/>
            <p:cNvSpPr>
              <a:spLocks noChangeAspect="1"/>
            </p:cNvSpPr>
            <p:nvPr/>
          </p:nvSpPr>
          <p:spPr bwMode="auto">
            <a:xfrm>
              <a:off x="979" y="2936"/>
              <a:ext cx="20" cy="28"/>
            </a:xfrm>
            <a:custGeom>
              <a:avLst/>
              <a:gdLst>
                <a:gd name="T0" fmla="*/ 0 w 41"/>
                <a:gd name="T1" fmla="*/ 0 h 56"/>
                <a:gd name="T2" fmla="*/ 0 w 41"/>
                <a:gd name="T3" fmla="*/ 1 h 56"/>
                <a:gd name="T4" fmla="*/ 0 w 41"/>
                <a:gd name="T5" fmla="*/ 1 h 56"/>
                <a:gd name="T6" fmla="*/ 0 w 41"/>
                <a:gd name="T7" fmla="*/ 1 h 56"/>
                <a:gd name="T8" fmla="*/ 0 w 41"/>
                <a:gd name="T9" fmla="*/ 0 h 56"/>
                <a:gd name="T10" fmla="*/ 0 60000 65536"/>
                <a:gd name="T11" fmla="*/ 0 60000 65536"/>
                <a:gd name="T12" fmla="*/ 0 60000 65536"/>
                <a:gd name="T13" fmla="*/ 0 60000 65536"/>
                <a:gd name="T14" fmla="*/ 0 60000 65536"/>
                <a:gd name="T15" fmla="*/ 0 w 41"/>
                <a:gd name="T16" fmla="*/ 0 h 56"/>
                <a:gd name="T17" fmla="*/ 41 w 41"/>
                <a:gd name="T18" fmla="*/ 56 h 56"/>
              </a:gdLst>
              <a:ahLst/>
              <a:cxnLst>
                <a:cxn ang="T10">
                  <a:pos x="T0" y="T1"/>
                </a:cxn>
                <a:cxn ang="T11">
                  <a:pos x="T2" y="T3"/>
                </a:cxn>
                <a:cxn ang="T12">
                  <a:pos x="T4" y="T5"/>
                </a:cxn>
                <a:cxn ang="T13">
                  <a:pos x="T6" y="T7"/>
                </a:cxn>
                <a:cxn ang="T14">
                  <a:pos x="T8" y="T9"/>
                </a:cxn>
              </a:cxnLst>
              <a:rect l="T15" t="T16" r="T17" b="T18"/>
              <a:pathLst>
                <a:path w="41" h="56">
                  <a:moveTo>
                    <a:pt x="41" y="0"/>
                  </a:moveTo>
                  <a:lnTo>
                    <a:pt x="41" y="2"/>
                  </a:lnTo>
                  <a:lnTo>
                    <a:pt x="0" y="56"/>
                  </a:lnTo>
                  <a:lnTo>
                    <a:pt x="0" y="54"/>
                  </a:lnTo>
                  <a:lnTo>
                    <a:pt x="41"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83" name="Freeform 2249"/>
            <p:cNvSpPr>
              <a:spLocks noChangeAspect="1"/>
            </p:cNvSpPr>
            <p:nvPr/>
          </p:nvSpPr>
          <p:spPr bwMode="auto">
            <a:xfrm>
              <a:off x="979" y="2939"/>
              <a:ext cx="19" cy="26"/>
            </a:xfrm>
            <a:custGeom>
              <a:avLst/>
              <a:gdLst>
                <a:gd name="T0" fmla="*/ 0 w 39"/>
                <a:gd name="T1" fmla="*/ 0 h 53"/>
                <a:gd name="T2" fmla="*/ 0 w 39"/>
                <a:gd name="T3" fmla="*/ 0 h 53"/>
                <a:gd name="T4" fmla="*/ 0 w 39"/>
                <a:gd name="T5" fmla="*/ 0 h 53"/>
                <a:gd name="T6" fmla="*/ 0 w 39"/>
                <a:gd name="T7" fmla="*/ 0 h 53"/>
                <a:gd name="T8" fmla="*/ 0 w 39"/>
                <a:gd name="T9" fmla="*/ 0 h 53"/>
                <a:gd name="T10" fmla="*/ 0 60000 65536"/>
                <a:gd name="T11" fmla="*/ 0 60000 65536"/>
                <a:gd name="T12" fmla="*/ 0 60000 65536"/>
                <a:gd name="T13" fmla="*/ 0 60000 65536"/>
                <a:gd name="T14" fmla="*/ 0 60000 65536"/>
                <a:gd name="T15" fmla="*/ 0 w 39"/>
                <a:gd name="T16" fmla="*/ 0 h 53"/>
                <a:gd name="T17" fmla="*/ 39 w 39"/>
                <a:gd name="T18" fmla="*/ 53 h 53"/>
              </a:gdLst>
              <a:ahLst/>
              <a:cxnLst>
                <a:cxn ang="T10">
                  <a:pos x="T0" y="T1"/>
                </a:cxn>
                <a:cxn ang="T11">
                  <a:pos x="T2" y="T3"/>
                </a:cxn>
                <a:cxn ang="T12">
                  <a:pos x="T4" y="T5"/>
                </a:cxn>
                <a:cxn ang="T13">
                  <a:pos x="T6" y="T7"/>
                </a:cxn>
                <a:cxn ang="T14">
                  <a:pos x="T8" y="T9"/>
                </a:cxn>
              </a:cxnLst>
              <a:rect l="T15" t="T16" r="T17" b="T18"/>
              <a:pathLst>
                <a:path w="39" h="53">
                  <a:moveTo>
                    <a:pt x="36" y="0"/>
                  </a:moveTo>
                  <a:lnTo>
                    <a:pt x="39" y="4"/>
                  </a:lnTo>
                  <a:lnTo>
                    <a:pt x="0" y="53"/>
                  </a:lnTo>
                  <a:lnTo>
                    <a:pt x="0" y="49"/>
                  </a:lnTo>
                  <a:lnTo>
                    <a:pt x="36"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84" name="Freeform 2250"/>
            <p:cNvSpPr>
              <a:spLocks noChangeAspect="1"/>
            </p:cNvSpPr>
            <p:nvPr/>
          </p:nvSpPr>
          <p:spPr bwMode="auto">
            <a:xfrm>
              <a:off x="980" y="2940"/>
              <a:ext cx="20" cy="26"/>
            </a:xfrm>
            <a:custGeom>
              <a:avLst/>
              <a:gdLst>
                <a:gd name="T0" fmla="*/ 1 w 39"/>
                <a:gd name="T1" fmla="*/ 0 h 50"/>
                <a:gd name="T2" fmla="*/ 1 w 39"/>
                <a:gd name="T3" fmla="*/ 1 h 50"/>
                <a:gd name="T4" fmla="*/ 0 w 39"/>
                <a:gd name="T5" fmla="*/ 1 h 50"/>
                <a:gd name="T6" fmla="*/ 0 w 39"/>
                <a:gd name="T7" fmla="*/ 1 h 50"/>
                <a:gd name="T8" fmla="*/ 1 w 39"/>
                <a:gd name="T9" fmla="*/ 0 h 50"/>
                <a:gd name="T10" fmla="*/ 0 60000 65536"/>
                <a:gd name="T11" fmla="*/ 0 60000 65536"/>
                <a:gd name="T12" fmla="*/ 0 60000 65536"/>
                <a:gd name="T13" fmla="*/ 0 60000 65536"/>
                <a:gd name="T14" fmla="*/ 0 60000 65536"/>
                <a:gd name="T15" fmla="*/ 0 w 39"/>
                <a:gd name="T16" fmla="*/ 0 h 50"/>
                <a:gd name="T17" fmla="*/ 39 w 39"/>
                <a:gd name="T18" fmla="*/ 50 h 50"/>
              </a:gdLst>
              <a:ahLst/>
              <a:cxnLst>
                <a:cxn ang="T10">
                  <a:pos x="T0" y="T1"/>
                </a:cxn>
                <a:cxn ang="T11">
                  <a:pos x="T2" y="T3"/>
                </a:cxn>
                <a:cxn ang="T12">
                  <a:pos x="T4" y="T5"/>
                </a:cxn>
                <a:cxn ang="T13">
                  <a:pos x="T6" y="T7"/>
                </a:cxn>
                <a:cxn ang="T14">
                  <a:pos x="T8" y="T9"/>
                </a:cxn>
              </a:cxnLst>
              <a:rect l="T15" t="T16" r="T17" b="T18"/>
              <a:pathLst>
                <a:path w="39" h="50">
                  <a:moveTo>
                    <a:pt x="35" y="0"/>
                  </a:moveTo>
                  <a:lnTo>
                    <a:pt x="39" y="1"/>
                  </a:lnTo>
                  <a:lnTo>
                    <a:pt x="0" y="50"/>
                  </a:lnTo>
                  <a:lnTo>
                    <a:pt x="0" y="49"/>
                  </a:lnTo>
                  <a:lnTo>
                    <a:pt x="35"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85" name="Freeform 2251"/>
            <p:cNvSpPr>
              <a:spLocks noChangeAspect="1"/>
            </p:cNvSpPr>
            <p:nvPr/>
          </p:nvSpPr>
          <p:spPr bwMode="auto">
            <a:xfrm>
              <a:off x="980" y="2940"/>
              <a:ext cx="21" cy="27"/>
            </a:xfrm>
            <a:custGeom>
              <a:avLst/>
              <a:gdLst>
                <a:gd name="T0" fmla="*/ 1 w 40"/>
                <a:gd name="T1" fmla="*/ 0 h 52"/>
                <a:gd name="T2" fmla="*/ 1 w 40"/>
                <a:gd name="T3" fmla="*/ 1 h 52"/>
                <a:gd name="T4" fmla="*/ 0 w 40"/>
                <a:gd name="T5" fmla="*/ 1 h 52"/>
                <a:gd name="T6" fmla="*/ 1 w 40"/>
                <a:gd name="T7" fmla="*/ 1 h 52"/>
                <a:gd name="T8" fmla="*/ 1 w 40"/>
                <a:gd name="T9" fmla="*/ 0 h 52"/>
                <a:gd name="T10" fmla="*/ 0 60000 65536"/>
                <a:gd name="T11" fmla="*/ 0 60000 65536"/>
                <a:gd name="T12" fmla="*/ 0 60000 65536"/>
                <a:gd name="T13" fmla="*/ 0 60000 65536"/>
                <a:gd name="T14" fmla="*/ 0 60000 65536"/>
                <a:gd name="T15" fmla="*/ 0 w 40"/>
                <a:gd name="T16" fmla="*/ 0 h 52"/>
                <a:gd name="T17" fmla="*/ 40 w 40"/>
                <a:gd name="T18" fmla="*/ 52 h 52"/>
              </a:gdLst>
              <a:ahLst/>
              <a:cxnLst>
                <a:cxn ang="T10">
                  <a:pos x="T0" y="T1"/>
                </a:cxn>
                <a:cxn ang="T11">
                  <a:pos x="T2" y="T3"/>
                </a:cxn>
                <a:cxn ang="T12">
                  <a:pos x="T4" y="T5"/>
                </a:cxn>
                <a:cxn ang="T13">
                  <a:pos x="T6" y="T7"/>
                </a:cxn>
                <a:cxn ang="T14">
                  <a:pos x="T8" y="T9"/>
                </a:cxn>
              </a:cxnLst>
              <a:rect l="T15" t="T16" r="T17" b="T18"/>
              <a:pathLst>
                <a:path w="40" h="52">
                  <a:moveTo>
                    <a:pt x="40" y="0"/>
                  </a:moveTo>
                  <a:lnTo>
                    <a:pt x="40" y="3"/>
                  </a:lnTo>
                  <a:lnTo>
                    <a:pt x="0" y="52"/>
                  </a:lnTo>
                  <a:lnTo>
                    <a:pt x="1" y="50"/>
                  </a:lnTo>
                  <a:lnTo>
                    <a:pt x="40"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86" name="Freeform 2252"/>
            <p:cNvSpPr>
              <a:spLocks noChangeAspect="1"/>
            </p:cNvSpPr>
            <p:nvPr/>
          </p:nvSpPr>
          <p:spPr bwMode="auto">
            <a:xfrm>
              <a:off x="981" y="2942"/>
              <a:ext cx="20" cy="26"/>
            </a:xfrm>
            <a:custGeom>
              <a:avLst/>
              <a:gdLst>
                <a:gd name="T0" fmla="*/ 1 w 39"/>
                <a:gd name="T1" fmla="*/ 0 h 53"/>
                <a:gd name="T2" fmla="*/ 1 w 39"/>
                <a:gd name="T3" fmla="*/ 0 h 53"/>
                <a:gd name="T4" fmla="*/ 1 w 39"/>
                <a:gd name="T5" fmla="*/ 0 h 53"/>
                <a:gd name="T6" fmla="*/ 0 w 39"/>
                <a:gd name="T7" fmla="*/ 0 h 53"/>
                <a:gd name="T8" fmla="*/ 1 w 39"/>
                <a:gd name="T9" fmla="*/ 0 h 53"/>
                <a:gd name="T10" fmla="*/ 0 60000 65536"/>
                <a:gd name="T11" fmla="*/ 0 60000 65536"/>
                <a:gd name="T12" fmla="*/ 0 60000 65536"/>
                <a:gd name="T13" fmla="*/ 0 60000 65536"/>
                <a:gd name="T14" fmla="*/ 0 60000 65536"/>
                <a:gd name="T15" fmla="*/ 0 w 39"/>
                <a:gd name="T16" fmla="*/ 0 h 53"/>
                <a:gd name="T17" fmla="*/ 39 w 39"/>
                <a:gd name="T18" fmla="*/ 53 h 53"/>
              </a:gdLst>
              <a:ahLst/>
              <a:cxnLst>
                <a:cxn ang="T10">
                  <a:pos x="T0" y="T1"/>
                </a:cxn>
                <a:cxn ang="T11">
                  <a:pos x="T2" y="T3"/>
                </a:cxn>
                <a:cxn ang="T12">
                  <a:pos x="T4" y="T5"/>
                </a:cxn>
                <a:cxn ang="T13">
                  <a:pos x="T6" y="T7"/>
                </a:cxn>
                <a:cxn ang="T14">
                  <a:pos x="T8" y="T9"/>
                </a:cxn>
              </a:cxnLst>
              <a:rect l="T15" t="T16" r="T17" b="T18"/>
              <a:pathLst>
                <a:path w="39" h="53">
                  <a:moveTo>
                    <a:pt x="36" y="0"/>
                  </a:moveTo>
                  <a:lnTo>
                    <a:pt x="39" y="3"/>
                  </a:lnTo>
                  <a:lnTo>
                    <a:pt x="2" y="53"/>
                  </a:lnTo>
                  <a:lnTo>
                    <a:pt x="0" y="49"/>
                  </a:lnTo>
                  <a:lnTo>
                    <a:pt x="36"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87" name="Freeform 2253"/>
            <p:cNvSpPr>
              <a:spLocks noChangeAspect="1"/>
            </p:cNvSpPr>
            <p:nvPr/>
          </p:nvSpPr>
          <p:spPr bwMode="auto">
            <a:xfrm>
              <a:off x="980" y="2945"/>
              <a:ext cx="20" cy="28"/>
            </a:xfrm>
            <a:custGeom>
              <a:avLst/>
              <a:gdLst>
                <a:gd name="T0" fmla="*/ 1 w 39"/>
                <a:gd name="T1" fmla="*/ 0 h 56"/>
                <a:gd name="T2" fmla="*/ 1 w 39"/>
                <a:gd name="T3" fmla="*/ 1 h 56"/>
                <a:gd name="T4" fmla="*/ 1 w 39"/>
                <a:gd name="T5" fmla="*/ 1 h 56"/>
                <a:gd name="T6" fmla="*/ 0 w 39"/>
                <a:gd name="T7" fmla="*/ 1 h 56"/>
                <a:gd name="T8" fmla="*/ 1 w 39"/>
                <a:gd name="T9" fmla="*/ 0 h 56"/>
                <a:gd name="T10" fmla="*/ 0 60000 65536"/>
                <a:gd name="T11" fmla="*/ 0 60000 65536"/>
                <a:gd name="T12" fmla="*/ 0 60000 65536"/>
                <a:gd name="T13" fmla="*/ 0 60000 65536"/>
                <a:gd name="T14" fmla="*/ 0 60000 65536"/>
                <a:gd name="T15" fmla="*/ 0 w 39"/>
                <a:gd name="T16" fmla="*/ 0 h 56"/>
                <a:gd name="T17" fmla="*/ 39 w 39"/>
                <a:gd name="T18" fmla="*/ 56 h 56"/>
              </a:gdLst>
              <a:ahLst/>
              <a:cxnLst>
                <a:cxn ang="T10">
                  <a:pos x="T0" y="T1"/>
                </a:cxn>
                <a:cxn ang="T11">
                  <a:pos x="T2" y="T3"/>
                </a:cxn>
                <a:cxn ang="T12">
                  <a:pos x="T4" y="T5"/>
                </a:cxn>
                <a:cxn ang="T13">
                  <a:pos x="T6" y="T7"/>
                </a:cxn>
                <a:cxn ang="T14">
                  <a:pos x="T8" y="T9"/>
                </a:cxn>
              </a:cxnLst>
              <a:rect l="T15" t="T16" r="T17" b="T18"/>
              <a:pathLst>
                <a:path w="39" h="56">
                  <a:moveTo>
                    <a:pt x="35" y="0"/>
                  </a:moveTo>
                  <a:lnTo>
                    <a:pt x="39" y="3"/>
                  </a:lnTo>
                  <a:lnTo>
                    <a:pt x="1" y="56"/>
                  </a:lnTo>
                  <a:lnTo>
                    <a:pt x="0" y="51"/>
                  </a:lnTo>
                  <a:lnTo>
                    <a:pt x="35"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88" name="Freeform 2254"/>
            <p:cNvSpPr>
              <a:spLocks noChangeAspect="1"/>
            </p:cNvSpPr>
            <p:nvPr/>
          </p:nvSpPr>
          <p:spPr bwMode="auto">
            <a:xfrm>
              <a:off x="979" y="2945"/>
              <a:ext cx="20" cy="28"/>
            </a:xfrm>
            <a:custGeom>
              <a:avLst/>
              <a:gdLst>
                <a:gd name="T0" fmla="*/ 0 w 41"/>
                <a:gd name="T1" fmla="*/ 0 h 54"/>
                <a:gd name="T2" fmla="*/ 0 w 41"/>
                <a:gd name="T3" fmla="*/ 1 h 54"/>
                <a:gd name="T4" fmla="*/ 0 w 41"/>
                <a:gd name="T5" fmla="*/ 1 h 54"/>
                <a:gd name="T6" fmla="*/ 0 w 41"/>
                <a:gd name="T7" fmla="*/ 1 h 54"/>
                <a:gd name="T8" fmla="*/ 0 w 41"/>
                <a:gd name="T9" fmla="*/ 0 h 54"/>
                <a:gd name="T10" fmla="*/ 0 60000 65536"/>
                <a:gd name="T11" fmla="*/ 0 60000 65536"/>
                <a:gd name="T12" fmla="*/ 0 60000 65536"/>
                <a:gd name="T13" fmla="*/ 0 60000 65536"/>
                <a:gd name="T14" fmla="*/ 0 60000 65536"/>
                <a:gd name="T15" fmla="*/ 0 w 41"/>
                <a:gd name="T16" fmla="*/ 0 h 54"/>
                <a:gd name="T17" fmla="*/ 41 w 41"/>
                <a:gd name="T18" fmla="*/ 54 h 54"/>
              </a:gdLst>
              <a:ahLst/>
              <a:cxnLst>
                <a:cxn ang="T10">
                  <a:pos x="T0" y="T1"/>
                </a:cxn>
                <a:cxn ang="T11">
                  <a:pos x="T2" y="T3"/>
                </a:cxn>
                <a:cxn ang="T12">
                  <a:pos x="T4" y="T5"/>
                </a:cxn>
                <a:cxn ang="T13">
                  <a:pos x="T6" y="T7"/>
                </a:cxn>
                <a:cxn ang="T14">
                  <a:pos x="T8" y="T9"/>
                </a:cxn>
              </a:cxnLst>
              <a:rect l="T15" t="T16" r="T17" b="T18"/>
              <a:pathLst>
                <a:path w="41" h="54">
                  <a:moveTo>
                    <a:pt x="41" y="0"/>
                  </a:moveTo>
                  <a:lnTo>
                    <a:pt x="41" y="3"/>
                  </a:lnTo>
                  <a:lnTo>
                    <a:pt x="0" y="54"/>
                  </a:lnTo>
                  <a:lnTo>
                    <a:pt x="41"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89" name="Freeform 2255"/>
            <p:cNvSpPr>
              <a:spLocks noChangeAspect="1"/>
            </p:cNvSpPr>
            <p:nvPr/>
          </p:nvSpPr>
          <p:spPr bwMode="auto">
            <a:xfrm>
              <a:off x="980" y="2947"/>
              <a:ext cx="19" cy="26"/>
            </a:xfrm>
            <a:custGeom>
              <a:avLst/>
              <a:gdLst>
                <a:gd name="T0" fmla="*/ 0 w 39"/>
                <a:gd name="T1" fmla="*/ 0 h 53"/>
                <a:gd name="T2" fmla="*/ 0 w 39"/>
                <a:gd name="T3" fmla="*/ 0 h 53"/>
                <a:gd name="T4" fmla="*/ 0 w 39"/>
                <a:gd name="T5" fmla="*/ 0 h 53"/>
                <a:gd name="T6" fmla="*/ 0 w 39"/>
                <a:gd name="T7" fmla="*/ 0 h 53"/>
                <a:gd name="T8" fmla="*/ 0 w 39"/>
                <a:gd name="T9" fmla="*/ 0 h 53"/>
                <a:gd name="T10" fmla="*/ 0 60000 65536"/>
                <a:gd name="T11" fmla="*/ 0 60000 65536"/>
                <a:gd name="T12" fmla="*/ 0 60000 65536"/>
                <a:gd name="T13" fmla="*/ 0 60000 65536"/>
                <a:gd name="T14" fmla="*/ 0 60000 65536"/>
                <a:gd name="T15" fmla="*/ 0 w 39"/>
                <a:gd name="T16" fmla="*/ 0 h 53"/>
                <a:gd name="T17" fmla="*/ 39 w 39"/>
                <a:gd name="T18" fmla="*/ 53 h 53"/>
              </a:gdLst>
              <a:ahLst/>
              <a:cxnLst>
                <a:cxn ang="T10">
                  <a:pos x="T0" y="T1"/>
                </a:cxn>
                <a:cxn ang="T11">
                  <a:pos x="T2" y="T3"/>
                </a:cxn>
                <a:cxn ang="T12">
                  <a:pos x="T4" y="T5"/>
                </a:cxn>
                <a:cxn ang="T13">
                  <a:pos x="T6" y="T7"/>
                </a:cxn>
                <a:cxn ang="T14">
                  <a:pos x="T8" y="T9"/>
                </a:cxn>
              </a:cxnLst>
              <a:rect l="T15" t="T16" r="T17" b="T18"/>
              <a:pathLst>
                <a:path w="39" h="53">
                  <a:moveTo>
                    <a:pt x="34" y="0"/>
                  </a:moveTo>
                  <a:lnTo>
                    <a:pt x="39" y="4"/>
                  </a:lnTo>
                  <a:lnTo>
                    <a:pt x="2" y="53"/>
                  </a:lnTo>
                  <a:lnTo>
                    <a:pt x="0" y="49"/>
                  </a:lnTo>
                  <a:lnTo>
                    <a:pt x="34" y="0"/>
                  </a:lnTo>
                  <a:close/>
                </a:path>
              </a:pathLst>
            </a:custGeom>
            <a:solidFill>
              <a:srgbClr val="0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90" name="Freeform 2256"/>
            <p:cNvSpPr>
              <a:spLocks noChangeAspect="1"/>
            </p:cNvSpPr>
            <p:nvPr/>
          </p:nvSpPr>
          <p:spPr bwMode="auto">
            <a:xfrm>
              <a:off x="982" y="2948"/>
              <a:ext cx="20" cy="27"/>
            </a:xfrm>
            <a:custGeom>
              <a:avLst/>
              <a:gdLst>
                <a:gd name="T0" fmla="*/ 1 w 39"/>
                <a:gd name="T1" fmla="*/ 0 h 54"/>
                <a:gd name="T2" fmla="*/ 1 w 39"/>
                <a:gd name="T3" fmla="*/ 1 h 54"/>
                <a:gd name="T4" fmla="*/ 1 w 39"/>
                <a:gd name="T5" fmla="*/ 1 h 54"/>
                <a:gd name="T6" fmla="*/ 0 w 39"/>
                <a:gd name="T7" fmla="*/ 1 h 54"/>
                <a:gd name="T8" fmla="*/ 1 w 39"/>
                <a:gd name="T9" fmla="*/ 0 h 54"/>
                <a:gd name="T10" fmla="*/ 0 60000 65536"/>
                <a:gd name="T11" fmla="*/ 0 60000 65536"/>
                <a:gd name="T12" fmla="*/ 0 60000 65536"/>
                <a:gd name="T13" fmla="*/ 0 60000 65536"/>
                <a:gd name="T14" fmla="*/ 0 60000 65536"/>
                <a:gd name="T15" fmla="*/ 0 w 39"/>
                <a:gd name="T16" fmla="*/ 0 h 54"/>
                <a:gd name="T17" fmla="*/ 39 w 39"/>
                <a:gd name="T18" fmla="*/ 54 h 54"/>
              </a:gdLst>
              <a:ahLst/>
              <a:cxnLst>
                <a:cxn ang="T10">
                  <a:pos x="T0" y="T1"/>
                </a:cxn>
                <a:cxn ang="T11">
                  <a:pos x="T2" y="T3"/>
                </a:cxn>
                <a:cxn ang="T12">
                  <a:pos x="T4" y="T5"/>
                </a:cxn>
                <a:cxn ang="T13">
                  <a:pos x="T6" y="T7"/>
                </a:cxn>
                <a:cxn ang="T14">
                  <a:pos x="T8" y="T9"/>
                </a:cxn>
              </a:cxnLst>
              <a:rect l="T15" t="T16" r="T17" b="T18"/>
              <a:pathLst>
                <a:path w="39" h="54">
                  <a:moveTo>
                    <a:pt x="36" y="0"/>
                  </a:moveTo>
                  <a:lnTo>
                    <a:pt x="39" y="3"/>
                  </a:lnTo>
                  <a:lnTo>
                    <a:pt x="2" y="54"/>
                  </a:lnTo>
                  <a:lnTo>
                    <a:pt x="0" y="51"/>
                  </a:lnTo>
                  <a:lnTo>
                    <a:pt x="36" y="0"/>
                  </a:lnTo>
                  <a:close/>
                </a:path>
              </a:pathLst>
            </a:custGeom>
            <a:solidFill>
              <a:srgbClr val="0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91" name="Freeform 2257"/>
            <p:cNvSpPr>
              <a:spLocks noChangeAspect="1"/>
            </p:cNvSpPr>
            <p:nvPr/>
          </p:nvSpPr>
          <p:spPr bwMode="auto">
            <a:xfrm>
              <a:off x="980" y="2950"/>
              <a:ext cx="21" cy="27"/>
            </a:xfrm>
            <a:custGeom>
              <a:avLst/>
              <a:gdLst>
                <a:gd name="T0" fmla="*/ 1 w 40"/>
                <a:gd name="T1" fmla="*/ 0 h 53"/>
                <a:gd name="T2" fmla="*/ 1 w 40"/>
                <a:gd name="T3" fmla="*/ 1 h 53"/>
                <a:gd name="T4" fmla="*/ 0 w 40"/>
                <a:gd name="T5" fmla="*/ 1 h 53"/>
                <a:gd name="T6" fmla="*/ 0 w 40"/>
                <a:gd name="T7" fmla="*/ 1 h 53"/>
                <a:gd name="T8" fmla="*/ 1 w 40"/>
                <a:gd name="T9" fmla="*/ 0 h 53"/>
                <a:gd name="T10" fmla="*/ 0 60000 65536"/>
                <a:gd name="T11" fmla="*/ 0 60000 65536"/>
                <a:gd name="T12" fmla="*/ 0 60000 65536"/>
                <a:gd name="T13" fmla="*/ 0 60000 65536"/>
                <a:gd name="T14" fmla="*/ 0 60000 65536"/>
                <a:gd name="T15" fmla="*/ 0 w 40"/>
                <a:gd name="T16" fmla="*/ 0 h 53"/>
                <a:gd name="T17" fmla="*/ 40 w 40"/>
                <a:gd name="T18" fmla="*/ 53 h 53"/>
              </a:gdLst>
              <a:ahLst/>
              <a:cxnLst>
                <a:cxn ang="T10">
                  <a:pos x="T0" y="T1"/>
                </a:cxn>
                <a:cxn ang="T11">
                  <a:pos x="T2" y="T3"/>
                </a:cxn>
                <a:cxn ang="T12">
                  <a:pos x="T4" y="T5"/>
                </a:cxn>
                <a:cxn ang="T13">
                  <a:pos x="T6" y="T7"/>
                </a:cxn>
                <a:cxn ang="T14">
                  <a:pos x="T8" y="T9"/>
                </a:cxn>
              </a:cxnLst>
              <a:rect l="T15" t="T16" r="T17" b="T18"/>
              <a:pathLst>
                <a:path w="40" h="53">
                  <a:moveTo>
                    <a:pt x="40" y="0"/>
                  </a:moveTo>
                  <a:lnTo>
                    <a:pt x="40" y="2"/>
                  </a:lnTo>
                  <a:lnTo>
                    <a:pt x="0" y="53"/>
                  </a:lnTo>
                  <a:lnTo>
                    <a:pt x="0" y="51"/>
                  </a:lnTo>
                  <a:lnTo>
                    <a:pt x="40"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92" name="Freeform 2258"/>
            <p:cNvSpPr>
              <a:spLocks noChangeAspect="1"/>
            </p:cNvSpPr>
            <p:nvPr/>
          </p:nvSpPr>
          <p:spPr bwMode="auto">
            <a:xfrm>
              <a:off x="980" y="2950"/>
              <a:ext cx="21" cy="27"/>
            </a:xfrm>
            <a:custGeom>
              <a:avLst/>
              <a:gdLst>
                <a:gd name="T0" fmla="*/ 1 w 40"/>
                <a:gd name="T1" fmla="*/ 0 h 53"/>
                <a:gd name="T2" fmla="*/ 1 w 40"/>
                <a:gd name="T3" fmla="*/ 1 h 53"/>
                <a:gd name="T4" fmla="*/ 0 w 40"/>
                <a:gd name="T5" fmla="*/ 1 h 53"/>
                <a:gd name="T6" fmla="*/ 1 w 40"/>
                <a:gd name="T7" fmla="*/ 1 h 53"/>
                <a:gd name="T8" fmla="*/ 1 w 40"/>
                <a:gd name="T9" fmla="*/ 0 h 53"/>
                <a:gd name="T10" fmla="*/ 0 60000 65536"/>
                <a:gd name="T11" fmla="*/ 0 60000 65536"/>
                <a:gd name="T12" fmla="*/ 0 60000 65536"/>
                <a:gd name="T13" fmla="*/ 0 60000 65536"/>
                <a:gd name="T14" fmla="*/ 0 60000 65536"/>
                <a:gd name="T15" fmla="*/ 0 w 40"/>
                <a:gd name="T16" fmla="*/ 0 h 53"/>
                <a:gd name="T17" fmla="*/ 40 w 40"/>
                <a:gd name="T18" fmla="*/ 53 h 53"/>
              </a:gdLst>
              <a:ahLst/>
              <a:cxnLst>
                <a:cxn ang="T10">
                  <a:pos x="T0" y="T1"/>
                </a:cxn>
                <a:cxn ang="T11">
                  <a:pos x="T2" y="T3"/>
                </a:cxn>
                <a:cxn ang="T12">
                  <a:pos x="T4" y="T5"/>
                </a:cxn>
                <a:cxn ang="T13">
                  <a:pos x="T6" y="T7"/>
                </a:cxn>
                <a:cxn ang="T14">
                  <a:pos x="T8" y="T9"/>
                </a:cxn>
              </a:cxnLst>
              <a:rect l="T15" t="T16" r="T17" b="T18"/>
              <a:pathLst>
                <a:path w="40" h="53">
                  <a:moveTo>
                    <a:pt x="40" y="0"/>
                  </a:moveTo>
                  <a:lnTo>
                    <a:pt x="40" y="2"/>
                  </a:lnTo>
                  <a:lnTo>
                    <a:pt x="0" y="53"/>
                  </a:lnTo>
                  <a:lnTo>
                    <a:pt x="1" y="49"/>
                  </a:lnTo>
                  <a:lnTo>
                    <a:pt x="40"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93" name="Freeform 2259"/>
            <p:cNvSpPr>
              <a:spLocks noChangeAspect="1"/>
            </p:cNvSpPr>
            <p:nvPr/>
          </p:nvSpPr>
          <p:spPr bwMode="auto">
            <a:xfrm>
              <a:off x="980" y="2951"/>
              <a:ext cx="20" cy="29"/>
            </a:xfrm>
            <a:custGeom>
              <a:avLst/>
              <a:gdLst>
                <a:gd name="T0" fmla="*/ 0 w 41"/>
                <a:gd name="T1" fmla="*/ 0 h 57"/>
                <a:gd name="T2" fmla="*/ 0 w 41"/>
                <a:gd name="T3" fmla="*/ 1 h 57"/>
                <a:gd name="T4" fmla="*/ 0 w 41"/>
                <a:gd name="T5" fmla="*/ 1 h 57"/>
                <a:gd name="T6" fmla="*/ 0 w 41"/>
                <a:gd name="T7" fmla="*/ 1 h 57"/>
                <a:gd name="T8" fmla="*/ 0 w 41"/>
                <a:gd name="T9" fmla="*/ 0 h 57"/>
                <a:gd name="T10" fmla="*/ 0 60000 65536"/>
                <a:gd name="T11" fmla="*/ 0 60000 65536"/>
                <a:gd name="T12" fmla="*/ 0 60000 65536"/>
                <a:gd name="T13" fmla="*/ 0 60000 65536"/>
                <a:gd name="T14" fmla="*/ 0 60000 65536"/>
                <a:gd name="T15" fmla="*/ 0 w 41"/>
                <a:gd name="T16" fmla="*/ 0 h 57"/>
                <a:gd name="T17" fmla="*/ 41 w 41"/>
                <a:gd name="T18" fmla="*/ 57 h 57"/>
              </a:gdLst>
              <a:ahLst/>
              <a:cxnLst>
                <a:cxn ang="T10">
                  <a:pos x="T0" y="T1"/>
                </a:cxn>
                <a:cxn ang="T11">
                  <a:pos x="T2" y="T3"/>
                </a:cxn>
                <a:cxn ang="T12">
                  <a:pos x="T4" y="T5"/>
                </a:cxn>
                <a:cxn ang="T13">
                  <a:pos x="T6" y="T7"/>
                </a:cxn>
                <a:cxn ang="T14">
                  <a:pos x="T8" y="T9"/>
                </a:cxn>
              </a:cxnLst>
              <a:rect l="T15" t="T16" r="T17" b="T18"/>
              <a:pathLst>
                <a:path w="41" h="57">
                  <a:moveTo>
                    <a:pt x="37" y="0"/>
                  </a:moveTo>
                  <a:lnTo>
                    <a:pt x="41" y="3"/>
                  </a:lnTo>
                  <a:lnTo>
                    <a:pt x="2" y="57"/>
                  </a:lnTo>
                  <a:lnTo>
                    <a:pt x="0" y="54"/>
                  </a:lnTo>
                  <a:lnTo>
                    <a:pt x="37"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94" name="Freeform 2260"/>
            <p:cNvSpPr>
              <a:spLocks noChangeAspect="1"/>
            </p:cNvSpPr>
            <p:nvPr/>
          </p:nvSpPr>
          <p:spPr bwMode="auto">
            <a:xfrm>
              <a:off x="981" y="2953"/>
              <a:ext cx="21" cy="30"/>
            </a:xfrm>
            <a:custGeom>
              <a:avLst/>
              <a:gdLst>
                <a:gd name="T0" fmla="*/ 1 w 41"/>
                <a:gd name="T1" fmla="*/ 0 h 59"/>
                <a:gd name="T2" fmla="*/ 1 w 41"/>
                <a:gd name="T3" fmla="*/ 1 h 59"/>
                <a:gd name="T4" fmla="*/ 1 w 41"/>
                <a:gd name="T5" fmla="*/ 1 h 59"/>
                <a:gd name="T6" fmla="*/ 0 w 41"/>
                <a:gd name="T7" fmla="*/ 1 h 59"/>
                <a:gd name="T8" fmla="*/ 1 w 41"/>
                <a:gd name="T9" fmla="*/ 0 h 59"/>
                <a:gd name="T10" fmla="*/ 0 60000 65536"/>
                <a:gd name="T11" fmla="*/ 0 60000 65536"/>
                <a:gd name="T12" fmla="*/ 0 60000 65536"/>
                <a:gd name="T13" fmla="*/ 0 60000 65536"/>
                <a:gd name="T14" fmla="*/ 0 60000 65536"/>
                <a:gd name="T15" fmla="*/ 0 w 41"/>
                <a:gd name="T16" fmla="*/ 0 h 59"/>
                <a:gd name="T17" fmla="*/ 41 w 41"/>
                <a:gd name="T18" fmla="*/ 59 h 59"/>
              </a:gdLst>
              <a:ahLst/>
              <a:cxnLst>
                <a:cxn ang="T10">
                  <a:pos x="T0" y="T1"/>
                </a:cxn>
                <a:cxn ang="T11">
                  <a:pos x="T2" y="T3"/>
                </a:cxn>
                <a:cxn ang="T12">
                  <a:pos x="T4" y="T5"/>
                </a:cxn>
                <a:cxn ang="T13">
                  <a:pos x="T6" y="T7"/>
                </a:cxn>
                <a:cxn ang="T14">
                  <a:pos x="T8" y="T9"/>
                </a:cxn>
              </a:cxnLst>
              <a:rect l="T15" t="T16" r="T17" b="T18"/>
              <a:pathLst>
                <a:path w="41" h="59">
                  <a:moveTo>
                    <a:pt x="39" y="0"/>
                  </a:moveTo>
                  <a:lnTo>
                    <a:pt x="41" y="2"/>
                  </a:lnTo>
                  <a:lnTo>
                    <a:pt x="4" y="59"/>
                  </a:lnTo>
                  <a:lnTo>
                    <a:pt x="0" y="56"/>
                  </a:lnTo>
                  <a:lnTo>
                    <a:pt x="39"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95" name="Freeform 2261"/>
            <p:cNvSpPr>
              <a:spLocks noChangeAspect="1"/>
            </p:cNvSpPr>
            <p:nvPr/>
          </p:nvSpPr>
          <p:spPr bwMode="auto">
            <a:xfrm>
              <a:off x="981" y="2955"/>
              <a:ext cx="21" cy="28"/>
            </a:xfrm>
            <a:custGeom>
              <a:avLst/>
              <a:gdLst>
                <a:gd name="T0" fmla="*/ 1 w 41"/>
                <a:gd name="T1" fmla="*/ 0 h 56"/>
                <a:gd name="T2" fmla="*/ 1 w 41"/>
                <a:gd name="T3" fmla="*/ 1 h 56"/>
                <a:gd name="T4" fmla="*/ 1 w 41"/>
                <a:gd name="T5" fmla="*/ 1 h 56"/>
                <a:gd name="T6" fmla="*/ 0 w 41"/>
                <a:gd name="T7" fmla="*/ 1 h 56"/>
                <a:gd name="T8" fmla="*/ 1 w 41"/>
                <a:gd name="T9" fmla="*/ 0 h 56"/>
                <a:gd name="T10" fmla="*/ 0 60000 65536"/>
                <a:gd name="T11" fmla="*/ 0 60000 65536"/>
                <a:gd name="T12" fmla="*/ 0 60000 65536"/>
                <a:gd name="T13" fmla="*/ 0 60000 65536"/>
                <a:gd name="T14" fmla="*/ 0 60000 65536"/>
                <a:gd name="T15" fmla="*/ 0 w 41"/>
                <a:gd name="T16" fmla="*/ 0 h 56"/>
                <a:gd name="T17" fmla="*/ 41 w 41"/>
                <a:gd name="T18" fmla="*/ 56 h 56"/>
              </a:gdLst>
              <a:ahLst/>
              <a:cxnLst>
                <a:cxn ang="T10">
                  <a:pos x="T0" y="T1"/>
                </a:cxn>
                <a:cxn ang="T11">
                  <a:pos x="T2" y="T3"/>
                </a:cxn>
                <a:cxn ang="T12">
                  <a:pos x="T4" y="T5"/>
                </a:cxn>
                <a:cxn ang="T13">
                  <a:pos x="T6" y="T7"/>
                </a:cxn>
                <a:cxn ang="T14">
                  <a:pos x="T8" y="T9"/>
                </a:cxn>
              </a:cxnLst>
              <a:rect l="T15" t="T16" r="T17" b="T18"/>
              <a:pathLst>
                <a:path w="41" h="56">
                  <a:moveTo>
                    <a:pt x="38" y="0"/>
                  </a:moveTo>
                  <a:lnTo>
                    <a:pt x="41" y="4"/>
                  </a:lnTo>
                  <a:lnTo>
                    <a:pt x="4" y="56"/>
                  </a:lnTo>
                  <a:lnTo>
                    <a:pt x="0" y="55"/>
                  </a:lnTo>
                  <a:lnTo>
                    <a:pt x="38" y="0"/>
                  </a:lnTo>
                  <a:close/>
                </a:path>
              </a:pathLst>
            </a:custGeom>
            <a:solidFill>
              <a:srgbClr val="002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96" name="Freeform 2262"/>
            <p:cNvSpPr>
              <a:spLocks noChangeAspect="1"/>
            </p:cNvSpPr>
            <p:nvPr/>
          </p:nvSpPr>
          <p:spPr bwMode="auto">
            <a:xfrm>
              <a:off x="981" y="2955"/>
              <a:ext cx="21" cy="27"/>
            </a:xfrm>
            <a:custGeom>
              <a:avLst/>
              <a:gdLst>
                <a:gd name="T0" fmla="*/ 1 w 41"/>
                <a:gd name="T1" fmla="*/ 0 h 55"/>
                <a:gd name="T2" fmla="*/ 1 w 41"/>
                <a:gd name="T3" fmla="*/ 0 h 55"/>
                <a:gd name="T4" fmla="*/ 0 w 41"/>
                <a:gd name="T5" fmla="*/ 0 h 55"/>
                <a:gd name="T6" fmla="*/ 0 w 41"/>
                <a:gd name="T7" fmla="*/ 0 h 55"/>
                <a:gd name="T8" fmla="*/ 1 w 41"/>
                <a:gd name="T9" fmla="*/ 0 h 55"/>
                <a:gd name="T10" fmla="*/ 0 60000 65536"/>
                <a:gd name="T11" fmla="*/ 0 60000 65536"/>
                <a:gd name="T12" fmla="*/ 0 60000 65536"/>
                <a:gd name="T13" fmla="*/ 0 60000 65536"/>
                <a:gd name="T14" fmla="*/ 0 60000 65536"/>
                <a:gd name="T15" fmla="*/ 0 w 41"/>
                <a:gd name="T16" fmla="*/ 0 h 55"/>
                <a:gd name="T17" fmla="*/ 41 w 41"/>
                <a:gd name="T18" fmla="*/ 55 h 55"/>
              </a:gdLst>
              <a:ahLst/>
              <a:cxnLst>
                <a:cxn ang="T10">
                  <a:pos x="T0" y="T1"/>
                </a:cxn>
                <a:cxn ang="T11">
                  <a:pos x="T2" y="T3"/>
                </a:cxn>
                <a:cxn ang="T12">
                  <a:pos x="T4" y="T5"/>
                </a:cxn>
                <a:cxn ang="T13">
                  <a:pos x="T6" y="T7"/>
                </a:cxn>
                <a:cxn ang="T14">
                  <a:pos x="T8" y="T9"/>
                </a:cxn>
              </a:cxnLst>
              <a:rect l="T15" t="T16" r="T17" b="T18"/>
              <a:pathLst>
                <a:path w="41" h="55">
                  <a:moveTo>
                    <a:pt x="41" y="0"/>
                  </a:moveTo>
                  <a:lnTo>
                    <a:pt x="41" y="2"/>
                  </a:lnTo>
                  <a:lnTo>
                    <a:pt x="0" y="55"/>
                  </a:lnTo>
                  <a:lnTo>
                    <a:pt x="0" y="53"/>
                  </a:lnTo>
                  <a:lnTo>
                    <a:pt x="41" y="0"/>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97" name="Freeform 2263"/>
            <p:cNvSpPr>
              <a:spLocks noChangeAspect="1"/>
            </p:cNvSpPr>
            <p:nvPr/>
          </p:nvSpPr>
          <p:spPr bwMode="auto">
            <a:xfrm>
              <a:off x="980" y="2957"/>
              <a:ext cx="21" cy="27"/>
            </a:xfrm>
            <a:custGeom>
              <a:avLst/>
              <a:gdLst>
                <a:gd name="T0" fmla="*/ 1 w 40"/>
                <a:gd name="T1" fmla="*/ 0 h 54"/>
                <a:gd name="T2" fmla="*/ 1 w 40"/>
                <a:gd name="T3" fmla="*/ 1 h 54"/>
                <a:gd name="T4" fmla="*/ 0 w 40"/>
                <a:gd name="T5" fmla="*/ 1 h 54"/>
                <a:gd name="T6" fmla="*/ 0 w 40"/>
                <a:gd name="T7" fmla="*/ 1 h 54"/>
                <a:gd name="T8" fmla="*/ 1 w 40"/>
                <a:gd name="T9" fmla="*/ 0 h 54"/>
                <a:gd name="T10" fmla="*/ 0 60000 65536"/>
                <a:gd name="T11" fmla="*/ 0 60000 65536"/>
                <a:gd name="T12" fmla="*/ 0 60000 65536"/>
                <a:gd name="T13" fmla="*/ 0 60000 65536"/>
                <a:gd name="T14" fmla="*/ 0 60000 65536"/>
                <a:gd name="T15" fmla="*/ 0 w 40"/>
                <a:gd name="T16" fmla="*/ 0 h 54"/>
                <a:gd name="T17" fmla="*/ 40 w 40"/>
                <a:gd name="T18" fmla="*/ 54 h 54"/>
              </a:gdLst>
              <a:ahLst/>
              <a:cxnLst>
                <a:cxn ang="T10">
                  <a:pos x="T0" y="T1"/>
                </a:cxn>
                <a:cxn ang="T11">
                  <a:pos x="T2" y="T3"/>
                </a:cxn>
                <a:cxn ang="T12">
                  <a:pos x="T4" y="T5"/>
                </a:cxn>
                <a:cxn ang="T13">
                  <a:pos x="T6" y="T7"/>
                </a:cxn>
                <a:cxn ang="T14">
                  <a:pos x="T8" y="T9"/>
                </a:cxn>
              </a:cxnLst>
              <a:rect l="T15" t="T16" r="T17" b="T18"/>
              <a:pathLst>
                <a:path w="40" h="54">
                  <a:moveTo>
                    <a:pt x="37" y="0"/>
                  </a:moveTo>
                  <a:lnTo>
                    <a:pt x="40" y="3"/>
                  </a:lnTo>
                  <a:lnTo>
                    <a:pt x="0" y="54"/>
                  </a:lnTo>
                  <a:lnTo>
                    <a:pt x="0" y="52"/>
                  </a:lnTo>
                  <a:lnTo>
                    <a:pt x="37"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98" name="Freeform 2264"/>
            <p:cNvSpPr>
              <a:spLocks noChangeAspect="1"/>
            </p:cNvSpPr>
            <p:nvPr/>
          </p:nvSpPr>
          <p:spPr bwMode="auto">
            <a:xfrm>
              <a:off x="980" y="2958"/>
              <a:ext cx="21" cy="29"/>
            </a:xfrm>
            <a:custGeom>
              <a:avLst/>
              <a:gdLst>
                <a:gd name="T0" fmla="*/ 1 w 40"/>
                <a:gd name="T1" fmla="*/ 0 h 58"/>
                <a:gd name="T2" fmla="*/ 1 w 40"/>
                <a:gd name="T3" fmla="*/ 1 h 58"/>
                <a:gd name="T4" fmla="*/ 1 w 40"/>
                <a:gd name="T5" fmla="*/ 1 h 58"/>
                <a:gd name="T6" fmla="*/ 0 w 40"/>
                <a:gd name="T7" fmla="*/ 1 h 58"/>
                <a:gd name="T8" fmla="*/ 1 w 40"/>
                <a:gd name="T9" fmla="*/ 0 h 58"/>
                <a:gd name="T10" fmla="*/ 0 60000 65536"/>
                <a:gd name="T11" fmla="*/ 0 60000 65536"/>
                <a:gd name="T12" fmla="*/ 0 60000 65536"/>
                <a:gd name="T13" fmla="*/ 0 60000 65536"/>
                <a:gd name="T14" fmla="*/ 0 60000 65536"/>
                <a:gd name="T15" fmla="*/ 0 w 40"/>
                <a:gd name="T16" fmla="*/ 0 h 58"/>
                <a:gd name="T17" fmla="*/ 40 w 40"/>
                <a:gd name="T18" fmla="*/ 58 h 58"/>
              </a:gdLst>
              <a:ahLst/>
              <a:cxnLst>
                <a:cxn ang="T10">
                  <a:pos x="T0" y="T1"/>
                </a:cxn>
                <a:cxn ang="T11">
                  <a:pos x="T2" y="T3"/>
                </a:cxn>
                <a:cxn ang="T12">
                  <a:pos x="T4" y="T5"/>
                </a:cxn>
                <a:cxn ang="T13">
                  <a:pos x="T6" y="T7"/>
                </a:cxn>
                <a:cxn ang="T14">
                  <a:pos x="T8" y="T9"/>
                </a:cxn>
              </a:cxnLst>
              <a:rect l="T15" t="T16" r="T17" b="T18"/>
              <a:pathLst>
                <a:path w="40" h="58">
                  <a:moveTo>
                    <a:pt x="40" y="0"/>
                  </a:moveTo>
                  <a:lnTo>
                    <a:pt x="40" y="4"/>
                  </a:lnTo>
                  <a:lnTo>
                    <a:pt x="3" y="58"/>
                  </a:lnTo>
                  <a:lnTo>
                    <a:pt x="0" y="54"/>
                  </a:lnTo>
                  <a:lnTo>
                    <a:pt x="40" y="0"/>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99" name="Freeform 2265"/>
            <p:cNvSpPr>
              <a:spLocks noChangeAspect="1"/>
            </p:cNvSpPr>
            <p:nvPr/>
          </p:nvSpPr>
          <p:spPr bwMode="auto">
            <a:xfrm>
              <a:off x="980" y="2960"/>
              <a:ext cx="21" cy="27"/>
            </a:xfrm>
            <a:custGeom>
              <a:avLst/>
              <a:gdLst>
                <a:gd name="T0" fmla="*/ 1 w 40"/>
                <a:gd name="T1" fmla="*/ 0 h 54"/>
                <a:gd name="T2" fmla="*/ 1 w 40"/>
                <a:gd name="T3" fmla="*/ 1 h 54"/>
                <a:gd name="T4" fmla="*/ 1 w 40"/>
                <a:gd name="T5" fmla="*/ 1 h 54"/>
                <a:gd name="T6" fmla="*/ 0 w 40"/>
                <a:gd name="T7" fmla="*/ 1 h 54"/>
                <a:gd name="T8" fmla="*/ 1 w 40"/>
                <a:gd name="T9" fmla="*/ 0 h 54"/>
                <a:gd name="T10" fmla="*/ 0 60000 65536"/>
                <a:gd name="T11" fmla="*/ 0 60000 65536"/>
                <a:gd name="T12" fmla="*/ 0 60000 65536"/>
                <a:gd name="T13" fmla="*/ 0 60000 65536"/>
                <a:gd name="T14" fmla="*/ 0 60000 65536"/>
                <a:gd name="T15" fmla="*/ 0 w 40"/>
                <a:gd name="T16" fmla="*/ 0 h 54"/>
                <a:gd name="T17" fmla="*/ 40 w 40"/>
                <a:gd name="T18" fmla="*/ 54 h 54"/>
              </a:gdLst>
              <a:ahLst/>
              <a:cxnLst>
                <a:cxn ang="T10">
                  <a:pos x="T0" y="T1"/>
                </a:cxn>
                <a:cxn ang="T11">
                  <a:pos x="T2" y="T3"/>
                </a:cxn>
                <a:cxn ang="T12">
                  <a:pos x="T4" y="T5"/>
                </a:cxn>
                <a:cxn ang="T13">
                  <a:pos x="T6" y="T7"/>
                </a:cxn>
                <a:cxn ang="T14">
                  <a:pos x="T8" y="T9"/>
                </a:cxn>
              </a:cxnLst>
              <a:rect l="T15" t="T16" r="T17" b="T18"/>
              <a:pathLst>
                <a:path w="40" h="54">
                  <a:moveTo>
                    <a:pt x="37" y="0"/>
                  </a:moveTo>
                  <a:lnTo>
                    <a:pt x="40" y="3"/>
                  </a:lnTo>
                  <a:lnTo>
                    <a:pt x="1" y="54"/>
                  </a:lnTo>
                  <a:lnTo>
                    <a:pt x="0" y="52"/>
                  </a:lnTo>
                  <a:lnTo>
                    <a:pt x="37" y="0"/>
                  </a:lnTo>
                  <a:close/>
                </a:path>
              </a:pathLst>
            </a:custGeom>
            <a:solidFill>
              <a:srgbClr val="002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00" name="Freeform 2266"/>
            <p:cNvSpPr>
              <a:spLocks noChangeAspect="1"/>
            </p:cNvSpPr>
            <p:nvPr/>
          </p:nvSpPr>
          <p:spPr bwMode="auto">
            <a:xfrm>
              <a:off x="980" y="2961"/>
              <a:ext cx="21" cy="28"/>
            </a:xfrm>
            <a:custGeom>
              <a:avLst/>
              <a:gdLst>
                <a:gd name="T0" fmla="*/ 1 w 40"/>
                <a:gd name="T1" fmla="*/ 0 h 58"/>
                <a:gd name="T2" fmla="*/ 1 w 40"/>
                <a:gd name="T3" fmla="*/ 0 h 58"/>
                <a:gd name="T4" fmla="*/ 1 w 40"/>
                <a:gd name="T5" fmla="*/ 0 h 58"/>
                <a:gd name="T6" fmla="*/ 0 w 40"/>
                <a:gd name="T7" fmla="*/ 0 h 58"/>
                <a:gd name="T8" fmla="*/ 1 w 40"/>
                <a:gd name="T9" fmla="*/ 0 h 58"/>
                <a:gd name="T10" fmla="*/ 0 60000 65536"/>
                <a:gd name="T11" fmla="*/ 0 60000 65536"/>
                <a:gd name="T12" fmla="*/ 0 60000 65536"/>
                <a:gd name="T13" fmla="*/ 0 60000 65536"/>
                <a:gd name="T14" fmla="*/ 0 60000 65536"/>
                <a:gd name="T15" fmla="*/ 0 w 40"/>
                <a:gd name="T16" fmla="*/ 0 h 58"/>
                <a:gd name="T17" fmla="*/ 40 w 40"/>
                <a:gd name="T18" fmla="*/ 58 h 58"/>
              </a:gdLst>
              <a:ahLst/>
              <a:cxnLst>
                <a:cxn ang="T10">
                  <a:pos x="T0" y="T1"/>
                </a:cxn>
                <a:cxn ang="T11">
                  <a:pos x="T2" y="T3"/>
                </a:cxn>
                <a:cxn ang="T12">
                  <a:pos x="T4" y="T5"/>
                </a:cxn>
                <a:cxn ang="T13">
                  <a:pos x="T6" y="T7"/>
                </a:cxn>
                <a:cxn ang="T14">
                  <a:pos x="T8" y="T9"/>
                </a:cxn>
              </a:cxnLst>
              <a:rect l="T15" t="T16" r="T17" b="T18"/>
              <a:pathLst>
                <a:path w="40" h="58">
                  <a:moveTo>
                    <a:pt x="40" y="0"/>
                  </a:moveTo>
                  <a:lnTo>
                    <a:pt x="40" y="2"/>
                  </a:lnTo>
                  <a:lnTo>
                    <a:pt x="3" y="58"/>
                  </a:lnTo>
                  <a:lnTo>
                    <a:pt x="0" y="55"/>
                  </a:lnTo>
                  <a:lnTo>
                    <a:pt x="40"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01" name="Freeform 2267"/>
            <p:cNvSpPr>
              <a:spLocks noChangeAspect="1"/>
            </p:cNvSpPr>
            <p:nvPr/>
          </p:nvSpPr>
          <p:spPr bwMode="auto">
            <a:xfrm>
              <a:off x="982" y="2963"/>
              <a:ext cx="20" cy="26"/>
            </a:xfrm>
            <a:custGeom>
              <a:avLst/>
              <a:gdLst>
                <a:gd name="T0" fmla="*/ 0 w 41"/>
                <a:gd name="T1" fmla="*/ 0 h 53"/>
                <a:gd name="T2" fmla="*/ 0 w 41"/>
                <a:gd name="T3" fmla="*/ 0 h 53"/>
                <a:gd name="T4" fmla="*/ 0 w 41"/>
                <a:gd name="T5" fmla="*/ 0 h 53"/>
                <a:gd name="T6" fmla="*/ 0 w 41"/>
                <a:gd name="T7" fmla="*/ 0 h 53"/>
                <a:gd name="T8" fmla="*/ 0 w 41"/>
                <a:gd name="T9" fmla="*/ 0 h 53"/>
                <a:gd name="T10" fmla="*/ 0 60000 65536"/>
                <a:gd name="T11" fmla="*/ 0 60000 65536"/>
                <a:gd name="T12" fmla="*/ 0 60000 65536"/>
                <a:gd name="T13" fmla="*/ 0 60000 65536"/>
                <a:gd name="T14" fmla="*/ 0 60000 65536"/>
                <a:gd name="T15" fmla="*/ 0 w 41"/>
                <a:gd name="T16" fmla="*/ 0 h 53"/>
                <a:gd name="T17" fmla="*/ 41 w 41"/>
                <a:gd name="T18" fmla="*/ 53 h 53"/>
              </a:gdLst>
              <a:ahLst/>
              <a:cxnLst>
                <a:cxn ang="T10">
                  <a:pos x="T0" y="T1"/>
                </a:cxn>
                <a:cxn ang="T11">
                  <a:pos x="T2" y="T3"/>
                </a:cxn>
                <a:cxn ang="T12">
                  <a:pos x="T4" y="T5"/>
                </a:cxn>
                <a:cxn ang="T13">
                  <a:pos x="T6" y="T7"/>
                </a:cxn>
                <a:cxn ang="T14">
                  <a:pos x="T8" y="T9"/>
                </a:cxn>
              </a:cxnLst>
              <a:rect l="T15" t="T16" r="T17" b="T18"/>
              <a:pathLst>
                <a:path w="41" h="53">
                  <a:moveTo>
                    <a:pt x="37" y="0"/>
                  </a:moveTo>
                  <a:lnTo>
                    <a:pt x="41" y="4"/>
                  </a:lnTo>
                  <a:lnTo>
                    <a:pt x="0" y="53"/>
                  </a:lnTo>
                  <a:lnTo>
                    <a:pt x="2" y="51"/>
                  </a:lnTo>
                  <a:lnTo>
                    <a:pt x="37"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02" name="Freeform 2268"/>
            <p:cNvSpPr>
              <a:spLocks noChangeAspect="1"/>
            </p:cNvSpPr>
            <p:nvPr/>
          </p:nvSpPr>
          <p:spPr bwMode="auto">
            <a:xfrm>
              <a:off x="982" y="2963"/>
              <a:ext cx="20" cy="26"/>
            </a:xfrm>
            <a:custGeom>
              <a:avLst/>
              <a:gdLst>
                <a:gd name="T0" fmla="*/ 0 w 41"/>
                <a:gd name="T1" fmla="*/ 0 h 53"/>
                <a:gd name="T2" fmla="*/ 0 w 41"/>
                <a:gd name="T3" fmla="*/ 0 h 53"/>
                <a:gd name="T4" fmla="*/ 0 w 41"/>
                <a:gd name="T5" fmla="*/ 0 h 53"/>
                <a:gd name="T6" fmla="*/ 0 w 41"/>
                <a:gd name="T7" fmla="*/ 0 h 53"/>
                <a:gd name="T8" fmla="*/ 0 w 41"/>
                <a:gd name="T9" fmla="*/ 0 h 53"/>
                <a:gd name="T10" fmla="*/ 0 60000 65536"/>
                <a:gd name="T11" fmla="*/ 0 60000 65536"/>
                <a:gd name="T12" fmla="*/ 0 60000 65536"/>
                <a:gd name="T13" fmla="*/ 0 60000 65536"/>
                <a:gd name="T14" fmla="*/ 0 60000 65536"/>
                <a:gd name="T15" fmla="*/ 0 w 41"/>
                <a:gd name="T16" fmla="*/ 0 h 53"/>
                <a:gd name="T17" fmla="*/ 41 w 41"/>
                <a:gd name="T18" fmla="*/ 53 h 53"/>
              </a:gdLst>
              <a:ahLst/>
              <a:cxnLst>
                <a:cxn ang="T10">
                  <a:pos x="T0" y="T1"/>
                </a:cxn>
                <a:cxn ang="T11">
                  <a:pos x="T2" y="T3"/>
                </a:cxn>
                <a:cxn ang="T12">
                  <a:pos x="T4" y="T5"/>
                </a:cxn>
                <a:cxn ang="T13">
                  <a:pos x="T6" y="T7"/>
                </a:cxn>
                <a:cxn ang="T14">
                  <a:pos x="T8" y="T9"/>
                </a:cxn>
              </a:cxnLst>
              <a:rect l="T15" t="T16" r="T17" b="T18"/>
              <a:pathLst>
                <a:path w="41" h="53">
                  <a:moveTo>
                    <a:pt x="37" y="0"/>
                  </a:moveTo>
                  <a:lnTo>
                    <a:pt x="41" y="4"/>
                  </a:lnTo>
                  <a:lnTo>
                    <a:pt x="0" y="53"/>
                  </a:lnTo>
                  <a:lnTo>
                    <a:pt x="37"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03" name="Freeform 2269"/>
            <p:cNvSpPr>
              <a:spLocks noChangeAspect="1"/>
            </p:cNvSpPr>
            <p:nvPr/>
          </p:nvSpPr>
          <p:spPr bwMode="auto">
            <a:xfrm>
              <a:off x="982" y="2965"/>
              <a:ext cx="20" cy="27"/>
            </a:xfrm>
            <a:custGeom>
              <a:avLst/>
              <a:gdLst>
                <a:gd name="T0" fmla="*/ 1 w 39"/>
                <a:gd name="T1" fmla="*/ 0 h 54"/>
                <a:gd name="T2" fmla="*/ 1 w 39"/>
                <a:gd name="T3" fmla="*/ 1 h 54"/>
                <a:gd name="T4" fmla="*/ 1 w 39"/>
                <a:gd name="T5" fmla="*/ 1 h 54"/>
                <a:gd name="T6" fmla="*/ 0 w 39"/>
                <a:gd name="T7" fmla="*/ 1 h 54"/>
                <a:gd name="T8" fmla="*/ 1 w 39"/>
                <a:gd name="T9" fmla="*/ 0 h 54"/>
                <a:gd name="T10" fmla="*/ 0 60000 65536"/>
                <a:gd name="T11" fmla="*/ 0 60000 65536"/>
                <a:gd name="T12" fmla="*/ 0 60000 65536"/>
                <a:gd name="T13" fmla="*/ 0 60000 65536"/>
                <a:gd name="T14" fmla="*/ 0 60000 65536"/>
                <a:gd name="T15" fmla="*/ 0 w 39"/>
                <a:gd name="T16" fmla="*/ 0 h 54"/>
                <a:gd name="T17" fmla="*/ 39 w 39"/>
                <a:gd name="T18" fmla="*/ 54 h 54"/>
              </a:gdLst>
              <a:ahLst/>
              <a:cxnLst>
                <a:cxn ang="T10">
                  <a:pos x="T0" y="T1"/>
                </a:cxn>
                <a:cxn ang="T11">
                  <a:pos x="T2" y="T3"/>
                </a:cxn>
                <a:cxn ang="T12">
                  <a:pos x="T4" y="T5"/>
                </a:cxn>
                <a:cxn ang="T13">
                  <a:pos x="T6" y="T7"/>
                </a:cxn>
                <a:cxn ang="T14">
                  <a:pos x="T8" y="T9"/>
                </a:cxn>
              </a:cxnLst>
              <a:rect l="T15" t="T16" r="T17" b="T18"/>
              <a:pathLst>
                <a:path w="39" h="54">
                  <a:moveTo>
                    <a:pt x="39" y="0"/>
                  </a:moveTo>
                  <a:lnTo>
                    <a:pt x="39" y="3"/>
                  </a:lnTo>
                  <a:lnTo>
                    <a:pt x="2" y="54"/>
                  </a:lnTo>
                  <a:lnTo>
                    <a:pt x="0" y="51"/>
                  </a:lnTo>
                  <a:lnTo>
                    <a:pt x="39"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04" name="Freeform 2270"/>
            <p:cNvSpPr>
              <a:spLocks noChangeAspect="1"/>
            </p:cNvSpPr>
            <p:nvPr/>
          </p:nvSpPr>
          <p:spPr bwMode="auto">
            <a:xfrm>
              <a:off x="981" y="2966"/>
              <a:ext cx="21" cy="26"/>
            </a:xfrm>
            <a:custGeom>
              <a:avLst/>
              <a:gdLst>
                <a:gd name="T0" fmla="*/ 1 w 41"/>
                <a:gd name="T1" fmla="*/ 0 h 53"/>
                <a:gd name="T2" fmla="*/ 1 w 41"/>
                <a:gd name="T3" fmla="*/ 0 h 53"/>
                <a:gd name="T4" fmla="*/ 1 w 41"/>
                <a:gd name="T5" fmla="*/ 0 h 53"/>
                <a:gd name="T6" fmla="*/ 0 w 41"/>
                <a:gd name="T7" fmla="*/ 0 h 53"/>
                <a:gd name="T8" fmla="*/ 1 w 41"/>
                <a:gd name="T9" fmla="*/ 0 h 53"/>
                <a:gd name="T10" fmla="*/ 0 60000 65536"/>
                <a:gd name="T11" fmla="*/ 0 60000 65536"/>
                <a:gd name="T12" fmla="*/ 0 60000 65536"/>
                <a:gd name="T13" fmla="*/ 0 60000 65536"/>
                <a:gd name="T14" fmla="*/ 0 60000 65536"/>
                <a:gd name="T15" fmla="*/ 0 w 41"/>
                <a:gd name="T16" fmla="*/ 0 h 53"/>
                <a:gd name="T17" fmla="*/ 41 w 41"/>
                <a:gd name="T18" fmla="*/ 53 h 53"/>
              </a:gdLst>
              <a:ahLst/>
              <a:cxnLst>
                <a:cxn ang="T10">
                  <a:pos x="T0" y="T1"/>
                </a:cxn>
                <a:cxn ang="T11">
                  <a:pos x="T2" y="T3"/>
                </a:cxn>
                <a:cxn ang="T12">
                  <a:pos x="T4" y="T5"/>
                </a:cxn>
                <a:cxn ang="T13">
                  <a:pos x="T6" y="T7"/>
                </a:cxn>
                <a:cxn ang="T14">
                  <a:pos x="T8" y="T9"/>
                </a:cxn>
              </a:cxnLst>
              <a:rect l="T15" t="T16" r="T17" b="T18"/>
              <a:pathLst>
                <a:path w="41" h="53">
                  <a:moveTo>
                    <a:pt x="38" y="0"/>
                  </a:moveTo>
                  <a:lnTo>
                    <a:pt x="41" y="2"/>
                  </a:lnTo>
                  <a:lnTo>
                    <a:pt x="4" y="53"/>
                  </a:lnTo>
                  <a:lnTo>
                    <a:pt x="0" y="51"/>
                  </a:lnTo>
                  <a:lnTo>
                    <a:pt x="38"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05" name="Freeform 2271"/>
            <p:cNvSpPr>
              <a:spLocks noChangeAspect="1"/>
            </p:cNvSpPr>
            <p:nvPr/>
          </p:nvSpPr>
          <p:spPr bwMode="auto">
            <a:xfrm>
              <a:off x="981" y="2966"/>
              <a:ext cx="21" cy="29"/>
            </a:xfrm>
            <a:custGeom>
              <a:avLst/>
              <a:gdLst>
                <a:gd name="T0" fmla="*/ 1 w 41"/>
                <a:gd name="T1" fmla="*/ 0 h 58"/>
                <a:gd name="T2" fmla="*/ 1 w 41"/>
                <a:gd name="T3" fmla="*/ 1 h 58"/>
                <a:gd name="T4" fmla="*/ 1 w 41"/>
                <a:gd name="T5" fmla="*/ 1 h 58"/>
                <a:gd name="T6" fmla="*/ 0 w 41"/>
                <a:gd name="T7" fmla="*/ 1 h 58"/>
                <a:gd name="T8" fmla="*/ 1 w 41"/>
                <a:gd name="T9" fmla="*/ 0 h 58"/>
                <a:gd name="T10" fmla="*/ 0 60000 65536"/>
                <a:gd name="T11" fmla="*/ 0 60000 65536"/>
                <a:gd name="T12" fmla="*/ 0 60000 65536"/>
                <a:gd name="T13" fmla="*/ 0 60000 65536"/>
                <a:gd name="T14" fmla="*/ 0 60000 65536"/>
                <a:gd name="T15" fmla="*/ 0 w 41"/>
                <a:gd name="T16" fmla="*/ 0 h 58"/>
                <a:gd name="T17" fmla="*/ 41 w 41"/>
                <a:gd name="T18" fmla="*/ 58 h 58"/>
              </a:gdLst>
              <a:ahLst/>
              <a:cxnLst>
                <a:cxn ang="T10">
                  <a:pos x="T0" y="T1"/>
                </a:cxn>
                <a:cxn ang="T11">
                  <a:pos x="T2" y="T3"/>
                </a:cxn>
                <a:cxn ang="T12">
                  <a:pos x="T4" y="T5"/>
                </a:cxn>
                <a:cxn ang="T13">
                  <a:pos x="T6" y="T7"/>
                </a:cxn>
                <a:cxn ang="T14">
                  <a:pos x="T8" y="T9"/>
                </a:cxn>
              </a:cxnLst>
              <a:rect l="T15" t="T16" r="T17" b="T18"/>
              <a:pathLst>
                <a:path w="41" h="58">
                  <a:moveTo>
                    <a:pt x="41" y="0"/>
                  </a:moveTo>
                  <a:lnTo>
                    <a:pt x="41" y="4"/>
                  </a:lnTo>
                  <a:lnTo>
                    <a:pt x="4" y="58"/>
                  </a:lnTo>
                  <a:lnTo>
                    <a:pt x="0" y="55"/>
                  </a:lnTo>
                  <a:lnTo>
                    <a:pt x="41"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06" name="Freeform 2272"/>
            <p:cNvSpPr>
              <a:spLocks noChangeAspect="1"/>
            </p:cNvSpPr>
            <p:nvPr/>
          </p:nvSpPr>
          <p:spPr bwMode="auto">
            <a:xfrm>
              <a:off x="982" y="2968"/>
              <a:ext cx="20" cy="27"/>
            </a:xfrm>
            <a:custGeom>
              <a:avLst/>
              <a:gdLst>
                <a:gd name="T0" fmla="*/ 0 w 41"/>
                <a:gd name="T1" fmla="*/ 0 h 54"/>
                <a:gd name="T2" fmla="*/ 0 w 41"/>
                <a:gd name="T3" fmla="*/ 1 h 54"/>
                <a:gd name="T4" fmla="*/ 0 w 41"/>
                <a:gd name="T5" fmla="*/ 1 h 54"/>
                <a:gd name="T6" fmla="*/ 0 w 41"/>
                <a:gd name="T7" fmla="*/ 1 h 54"/>
                <a:gd name="T8" fmla="*/ 0 w 41"/>
                <a:gd name="T9" fmla="*/ 0 h 54"/>
                <a:gd name="T10" fmla="*/ 0 60000 65536"/>
                <a:gd name="T11" fmla="*/ 0 60000 65536"/>
                <a:gd name="T12" fmla="*/ 0 60000 65536"/>
                <a:gd name="T13" fmla="*/ 0 60000 65536"/>
                <a:gd name="T14" fmla="*/ 0 60000 65536"/>
                <a:gd name="T15" fmla="*/ 0 w 41"/>
                <a:gd name="T16" fmla="*/ 0 h 54"/>
                <a:gd name="T17" fmla="*/ 41 w 41"/>
                <a:gd name="T18" fmla="*/ 54 h 54"/>
              </a:gdLst>
              <a:ahLst/>
              <a:cxnLst>
                <a:cxn ang="T10">
                  <a:pos x="T0" y="T1"/>
                </a:cxn>
                <a:cxn ang="T11">
                  <a:pos x="T2" y="T3"/>
                </a:cxn>
                <a:cxn ang="T12">
                  <a:pos x="T4" y="T5"/>
                </a:cxn>
                <a:cxn ang="T13">
                  <a:pos x="T6" y="T7"/>
                </a:cxn>
                <a:cxn ang="T14">
                  <a:pos x="T8" y="T9"/>
                </a:cxn>
              </a:cxnLst>
              <a:rect l="T15" t="T16" r="T17" b="T18"/>
              <a:pathLst>
                <a:path w="41" h="54">
                  <a:moveTo>
                    <a:pt x="37" y="0"/>
                  </a:moveTo>
                  <a:lnTo>
                    <a:pt x="41" y="3"/>
                  </a:lnTo>
                  <a:lnTo>
                    <a:pt x="0" y="54"/>
                  </a:lnTo>
                  <a:lnTo>
                    <a:pt x="0" y="52"/>
                  </a:lnTo>
                  <a:lnTo>
                    <a:pt x="37"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07" name="Freeform 2273"/>
            <p:cNvSpPr>
              <a:spLocks noChangeAspect="1"/>
            </p:cNvSpPr>
            <p:nvPr/>
          </p:nvSpPr>
          <p:spPr bwMode="auto">
            <a:xfrm>
              <a:off x="983" y="2971"/>
              <a:ext cx="19" cy="26"/>
            </a:xfrm>
            <a:custGeom>
              <a:avLst/>
              <a:gdLst>
                <a:gd name="T0" fmla="*/ 0 w 39"/>
                <a:gd name="T1" fmla="*/ 0 h 52"/>
                <a:gd name="T2" fmla="*/ 0 w 39"/>
                <a:gd name="T3" fmla="*/ 1 h 52"/>
                <a:gd name="T4" fmla="*/ 0 w 39"/>
                <a:gd name="T5" fmla="*/ 1 h 52"/>
                <a:gd name="T6" fmla="*/ 0 w 39"/>
                <a:gd name="T7" fmla="*/ 1 h 52"/>
                <a:gd name="T8" fmla="*/ 0 w 39"/>
                <a:gd name="T9" fmla="*/ 0 h 52"/>
                <a:gd name="T10" fmla="*/ 0 60000 65536"/>
                <a:gd name="T11" fmla="*/ 0 60000 65536"/>
                <a:gd name="T12" fmla="*/ 0 60000 65536"/>
                <a:gd name="T13" fmla="*/ 0 60000 65536"/>
                <a:gd name="T14" fmla="*/ 0 60000 65536"/>
                <a:gd name="T15" fmla="*/ 0 w 39"/>
                <a:gd name="T16" fmla="*/ 0 h 52"/>
                <a:gd name="T17" fmla="*/ 39 w 39"/>
                <a:gd name="T18" fmla="*/ 52 h 52"/>
              </a:gdLst>
              <a:ahLst/>
              <a:cxnLst>
                <a:cxn ang="T10">
                  <a:pos x="T0" y="T1"/>
                </a:cxn>
                <a:cxn ang="T11">
                  <a:pos x="T2" y="T3"/>
                </a:cxn>
                <a:cxn ang="T12">
                  <a:pos x="T4" y="T5"/>
                </a:cxn>
                <a:cxn ang="T13">
                  <a:pos x="T6" y="T7"/>
                </a:cxn>
                <a:cxn ang="T14">
                  <a:pos x="T8" y="T9"/>
                </a:cxn>
              </a:cxnLst>
              <a:rect l="T15" t="T16" r="T17" b="T18"/>
              <a:pathLst>
                <a:path w="39" h="52">
                  <a:moveTo>
                    <a:pt x="35" y="0"/>
                  </a:moveTo>
                  <a:lnTo>
                    <a:pt x="39" y="3"/>
                  </a:lnTo>
                  <a:lnTo>
                    <a:pt x="1" y="52"/>
                  </a:lnTo>
                  <a:lnTo>
                    <a:pt x="0" y="47"/>
                  </a:lnTo>
                  <a:lnTo>
                    <a:pt x="35"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08" name="Freeform 2274"/>
            <p:cNvSpPr>
              <a:spLocks noChangeAspect="1"/>
            </p:cNvSpPr>
            <p:nvPr/>
          </p:nvSpPr>
          <p:spPr bwMode="auto">
            <a:xfrm>
              <a:off x="982" y="2971"/>
              <a:ext cx="20" cy="26"/>
            </a:xfrm>
            <a:custGeom>
              <a:avLst/>
              <a:gdLst>
                <a:gd name="T0" fmla="*/ 0 w 41"/>
                <a:gd name="T1" fmla="*/ 0 h 52"/>
                <a:gd name="T2" fmla="*/ 0 w 41"/>
                <a:gd name="T3" fmla="*/ 1 h 52"/>
                <a:gd name="T4" fmla="*/ 0 w 41"/>
                <a:gd name="T5" fmla="*/ 1 h 52"/>
                <a:gd name="T6" fmla="*/ 0 w 41"/>
                <a:gd name="T7" fmla="*/ 1 h 52"/>
                <a:gd name="T8" fmla="*/ 0 w 41"/>
                <a:gd name="T9" fmla="*/ 0 h 52"/>
                <a:gd name="T10" fmla="*/ 0 60000 65536"/>
                <a:gd name="T11" fmla="*/ 0 60000 65536"/>
                <a:gd name="T12" fmla="*/ 0 60000 65536"/>
                <a:gd name="T13" fmla="*/ 0 60000 65536"/>
                <a:gd name="T14" fmla="*/ 0 60000 65536"/>
                <a:gd name="T15" fmla="*/ 0 w 41"/>
                <a:gd name="T16" fmla="*/ 0 h 52"/>
                <a:gd name="T17" fmla="*/ 41 w 41"/>
                <a:gd name="T18" fmla="*/ 52 h 52"/>
              </a:gdLst>
              <a:ahLst/>
              <a:cxnLst>
                <a:cxn ang="T10">
                  <a:pos x="T0" y="T1"/>
                </a:cxn>
                <a:cxn ang="T11">
                  <a:pos x="T2" y="T3"/>
                </a:cxn>
                <a:cxn ang="T12">
                  <a:pos x="T4" y="T5"/>
                </a:cxn>
                <a:cxn ang="T13">
                  <a:pos x="T6" y="T7"/>
                </a:cxn>
                <a:cxn ang="T14">
                  <a:pos x="T8" y="T9"/>
                </a:cxn>
              </a:cxnLst>
              <a:rect l="T15" t="T16" r="T17" b="T18"/>
              <a:pathLst>
                <a:path w="41" h="52">
                  <a:moveTo>
                    <a:pt x="41" y="0"/>
                  </a:moveTo>
                  <a:lnTo>
                    <a:pt x="41" y="3"/>
                  </a:lnTo>
                  <a:lnTo>
                    <a:pt x="0" y="52"/>
                  </a:lnTo>
                  <a:lnTo>
                    <a:pt x="0" y="51"/>
                  </a:lnTo>
                  <a:lnTo>
                    <a:pt x="41" y="0"/>
                  </a:lnTo>
                  <a:close/>
                </a:path>
              </a:pathLst>
            </a:custGeom>
            <a:solidFill>
              <a:srgbClr val="00B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09" name="Freeform 2275"/>
            <p:cNvSpPr>
              <a:spLocks noChangeAspect="1"/>
            </p:cNvSpPr>
            <p:nvPr/>
          </p:nvSpPr>
          <p:spPr bwMode="auto">
            <a:xfrm>
              <a:off x="982" y="2973"/>
              <a:ext cx="20" cy="27"/>
            </a:xfrm>
            <a:custGeom>
              <a:avLst/>
              <a:gdLst>
                <a:gd name="T0" fmla="*/ 1 w 39"/>
                <a:gd name="T1" fmla="*/ 0 h 54"/>
                <a:gd name="T2" fmla="*/ 1 w 39"/>
                <a:gd name="T3" fmla="*/ 1 h 54"/>
                <a:gd name="T4" fmla="*/ 0 w 39"/>
                <a:gd name="T5" fmla="*/ 1 h 54"/>
                <a:gd name="T6" fmla="*/ 0 w 39"/>
                <a:gd name="T7" fmla="*/ 1 h 54"/>
                <a:gd name="T8" fmla="*/ 1 w 39"/>
                <a:gd name="T9" fmla="*/ 0 h 54"/>
                <a:gd name="T10" fmla="*/ 0 60000 65536"/>
                <a:gd name="T11" fmla="*/ 0 60000 65536"/>
                <a:gd name="T12" fmla="*/ 0 60000 65536"/>
                <a:gd name="T13" fmla="*/ 0 60000 65536"/>
                <a:gd name="T14" fmla="*/ 0 60000 65536"/>
                <a:gd name="T15" fmla="*/ 0 w 39"/>
                <a:gd name="T16" fmla="*/ 0 h 54"/>
                <a:gd name="T17" fmla="*/ 39 w 39"/>
                <a:gd name="T18" fmla="*/ 54 h 54"/>
              </a:gdLst>
              <a:ahLst/>
              <a:cxnLst>
                <a:cxn ang="T10">
                  <a:pos x="T0" y="T1"/>
                </a:cxn>
                <a:cxn ang="T11">
                  <a:pos x="T2" y="T3"/>
                </a:cxn>
                <a:cxn ang="T12">
                  <a:pos x="T4" y="T5"/>
                </a:cxn>
                <a:cxn ang="T13">
                  <a:pos x="T6" y="T7"/>
                </a:cxn>
                <a:cxn ang="T14">
                  <a:pos x="T8" y="T9"/>
                </a:cxn>
              </a:cxnLst>
              <a:rect l="T15" t="T16" r="T17" b="T18"/>
              <a:pathLst>
                <a:path w="39" h="54">
                  <a:moveTo>
                    <a:pt x="36" y="0"/>
                  </a:moveTo>
                  <a:lnTo>
                    <a:pt x="39" y="2"/>
                  </a:lnTo>
                  <a:lnTo>
                    <a:pt x="0" y="54"/>
                  </a:lnTo>
                  <a:lnTo>
                    <a:pt x="0" y="51"/>
                  </a:lnTo>
                  <a:lnTo>
                    <a:pt x="36"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10" name="Freeform 2276"/>
            <p:cNvSpPr>
              <a:spLocks noChangeAspect="1"/>
            </p:cNvSpPr>
            <p:nvPr/>
          </p:nvSpPr>
          <p:spPr bwMode="auto">
            <a:xfrm>
              <a:off x="982" y="2975"/>
              <a:ext cx="20" cy="28"/>
            </a:xfrm>
            <a:custGeom>
              <a:avLst/>
              <a:gdLst>
                <a:gd name="T0" fmla="*/ 0 w 41"/>
                <a:gd name="T1" fmla="*/ 0 h 56"/>
                <a:gd name="T2" fmla="*/ 0 w 41"/>
                <a:gd name="T3" fmla="*/ 1 h 56"/>
                <a:gd name="T4" fmla="*/ 0 w 41"/>
                <a:gd name="T5" fmla="*/ 1 h 56"/>
                <a:gd name="T6" fmla="*/ 0 w 41"/>
                <a:gd name="T7" fmla="*/ 1 h 56"/>
                <a:gd name="T8" fmla="*/ 0 w 41"/>
                <a:gd name="T9" fmla="*/ 0 h 56"/>
                <a:gd name="T10" fmla="*/ 0 60000 65536"/>
                <a:gd name="T11" fmla="*/ 0 60000 65536"/>
                <a:gd name="T12" fmla="*/ 0 60000 65536"/>
                <a:gd name="T13" fmla="*/ 0 60000 65536"/>
                <a:gd name="T14" fmla="*/ 0 60000 65536"/>
                <a:gd name="T15" fmla="*/ 0 w 41"/>
                <a:gd name="T16" fmla="*/ 0 h 56"/>
                <a:gd name="T17" fmla="*/ 41 w 41"/>
                <a:gd name="T18" fmla="*/ 56 h 56"/>
              </a:gdLst>
              <a:ahLst/>
              <a:cxnLst>
                <a:cxn ang="T10">
                  <a:pos x="T0" y="T1"/>
                </a:cxn>
                <a:cxn ang="T11">
                  <a:pos x="T2" y="T3"/>
                </a:cxn>
                <a:cxn ang="T12">
                  <a:pos x="T4" y="T5"/>
                </a:cxn>
                <a:cxn ang="T13">
                  <a:pos x="T6" y="T7"/>
                </a:cxn>
                <a:cxn ang="T14">
                  <a:pos x="T8" y="T9"/>
                </a:cxn>
              </a:cxnLst>
              <a:rect l="T15" t="T16" r="T17" b="T18"/>
              <a:pathLst>
                <a:path w="41" h="56">
                  <a:moveTo>
                    <a:pt x="37" y="0"/>
                  </a:moveTo>
                  <a:lnTo>
                    <a:pt x="41" y="4"/>
                  </a:lnTo>
                  <a:lnTo>
                    <a:pt x="2" y="56"/>
                  </a:lnTo>
                  <a:lnTo>
                    <a:pt x="0" y="53"/>
                  </a:lnTo>
                  <a:lnTo>
                    <a:pt x="37"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11" name="Freeform 2277"/>
            <p:cNvSpPr>
              <a:spLocks noChangeAspect="1"/>
            </p:cNvSpPr>
            <p:nvPr/>
          </p:nvSpPr>
          <p:spPr bwMode="auto">
            <a:xfrm>
              <a:off x="984" y="2975"/>
              <a:ext cx="20" cy="28"/>
            </a:xfrm>
            <a:custGeom>
              <a:avLst/>
              <a:gdLst>
                <a:gd name="T0" fmla="*/ 0 w 41"/>
                <a:gd name="T1" fmla="*/ 0 h 56"/>
                <a:gd name="T2" fmla="*/ 0 w 41"/>
                <a:gd name="T3" fmla="*/ 1 h 56"/>
                <a:gd name="T4" fmla="*/ 0 w 41"/>
                <a:gd name="T5" fmla="*/ 1 h 56"/>
                <a:gd name="T6" fmla="*/ 0 w 41"/>
                <a:gd name="T7" fmla="*/ 1 h 56"/>
                <a:gd name="T8" fmla="*/ 0 w 41"/>
                <a:gd name="T9" fmla="*/ 0 h 56"/>
                <a:gd name="T10" fmla="*/ 0 60000 65536"/>
                <a:gd name="T11" fmla="*/ 0 60000 65536"/>
                <a:gd name="T12" fmla="*/ 0 60000 65536"/>
                <a:gd name="T13" fmla="*/ 0 60000 65536"/>
                <a:gd name="T14" fmla="*/ 0 60000 65536"/>
                <a:gd name="T15" fmla="*/ 0 w 41"/>
                <a:gd name="T16" fmla="*/ 0 h 56"/>
                <a:gd name="T17" fmla="*/ 41 w 41"/>
                <a:gd name="T18" fmla="*/ 56 h 56"/>
              </a:gdLst>
              <a:ahLst/>
              <a:cxnLst>
                <a:cxn ang="T10">
                  <a:pos x="T0" y="T1"/>
                </a:cxn>
                <a:cxn ang="T11">
                  <a:pos x="T2" y="T3"/>
                </a:cxn>
                <a:cxn ang="T12">
                  <a:pos x="T4" y="T5"/>
                </a:cxn>
                <a:cxn ang="T13">
                  <a:pos x="T6" y="T7"/>
                </a:cxn>
                <a:cxn ang="T14">
                  <a:pos x="T8" y="T9"/>
                </a:cxn>
              </a:cxnLst>
              <a:rect l="T15" t="T16" r="T17" b="T18"/>
              <a:pathLst>
                <a:path w="41" h="56">
                  <a:moveTo>
                    <a:pt x="41" y="0"/>
                  </a:moveTo>
                  <a:lnTo>
                    <a:pt x="41" y="4"/>
                  </a:lnTo>
                  <a:lnTo>
                    <a:pt x="4" y="56"/>
                  </a:lnTo>
                  <a:lnTo>
                    <a:pt x="0" y="54"/>
                  </a:lnTo>
                  <a:lnTo>
                    <a:pt x="41"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12" name="Freeform 2278"/>
            <p:cNvSpPr>
              <a:spLocks noChangeAspect="1"/>
            </p:cNvSpPr>
            <p:nvPr/>
          </p:nvSpPr>
          <p:spPr bwMode="auto">
            <a:xfrm>
              <a:off x="985" y="2978"/>
              <a:ext cx="20" cy="27"/>
            </a:xfrm>
            <a:custGeom>
              <a:avLst/>
              <a:gdLst>
                <a:gd name="T0" fmla="*/ 0 w 41"/>
                <a:gd name="T1" fmla="*/ 0 h 52"/>
                <a:gd name="T2" fmla="*/ 0 w 41"/>
                <a:gd name="T3" fmla="*/ 1 h 52"/>
                <a:gd name="T4" fmla="*/ 0 w 41"/>
                <a:gd name="T5" fmla="*/ 1 h 52"/>
                <a:gd name="T6" fmla="*/ 0 w 41"/>
                <a:gd name="T7" fmla="*/ 1 h 52"/>
                <a:gd name="T8" fmla="*/ 0 w 41"/>
                <a:gd name="T9" fmla="*/ 0 h 52"/>
                <a:gd name="T10" fmla="*/ 0 60000 65536"/>
                <a:gd name="T11" fmla="*/ 0 60000 65536"/>
                <a:gd name="T12" fmla="*/ 0 60000 65536"/>
                <a:gd name="T13" fmla="*/ 0 60000 65536"/>
                <a:gd name="T14" fmla="*/ 0 60000 65536"/>
                <a:gd name="T15" fmla="*/ 0 w 41"/>
                <a:gd name="T16" fmla="*/ 0 h 52"/>
                <a:gd name="T17" fmla="*/ 41 w 41"/>
                <a:gd name="T18" fmla="*/ 52 h 52"/>
              </a:gdLst>
              <a:ahLst/>
              <a:cxnLst>
                <a:cxn ang="T10">
                  <a:pos x="T0" y="T1"/>
                </a:cxn>
                <a:cxn ang="T11">
                  <a:pos x="T2" y="T3"/>
                </a:cxn>
                <a:cxn ang="T12">
                  <a:pos x="T4" y="T5"/>
                </a:cxn>
                <a:cxn ang="T13">
                  <a:pos x="T6" y="T7"/>
                </a:cxn>
                <a:cxn ang="T14">
                  <a:pos x="T8" y="T9"/>
                </a:cxn>
              </a:cxnLst>
              <a:rect l="T15" t="T16" r="T17" b="T18"/>
              <a:pathLst>
                <a:path w="41" h="52">
                  <a:moveTo>
                    <a:pt x="38" y="0"/>
                  </a:moveTo>
                  <a:lnTo>
                    <a:pt x="41" y="3"/>
                  </a:lnTo>
                  <a:lnTo>
                    <a:pt x="0" y="52"/>
                  </a:lnTo>
                  <a:lnTo>
                    <a:pt x="2" y="49"/>
                  </a:lnTo>
                  <a:lnTo>
                    <a:pt x="38"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13" name="Freeform 2279"/>
            <p:cNvSpPr>
              <a:spLocks noChangeAspect="1"/>
            </p:cNvSpPr>
            <p:nvPr/>
          </p:nvSpPr>
          <p:spPr bwMode="auto">
            <a:xfrm>
              <a:off x="984" y="2980"/>
              <a:ext cx="20" cy="25"/>
            </a:xfrm>
            <a:custGeom>
              <a:avLst/>
              <a:gdLst>
                <a:gd name="T0" fmla="*/ 0 w 41"/>
                <a:gd name="T1" fmla="*/ 0 h 49"/>
                <a:gd name="T2" fmla="*/ 0 w 41"/>
                <a:gd name="T3" fmla="*/ 1 h 49"/>
                <a:gd name="T4" fmla="*/ 0 w 41"/>
                <a:gd name="T5" fmla="*/ 1 h 49"/>
                <a:gd name="T6" fmla="*/ 0 w 41"/>
                <a:gd name="T7" fmla="*/ 1 h 49"/>
                <a:gd name="T8" fmla="*/ 0 w 41"/>
                <a:gd name="T9" fmla="*/ 0 h 49"/>
                <a:gd name="T10" fmla="*/ 0 60000 65536"/>
                <a:gd name="T11" fmla="*/ 0 60000 65536"/>
                <a:gd name="T12" fmla="*/ 0 60000 65536"/>
                <a:gd name="T13" fmla="*/ 0 60000 65536"/>
                <a:gd name="T14" fmla="*/ 0 60000 65536"/>
                <a:gd name="T15" fmla="*/ 0 w 41"/>
                <a:gd name="T16" fmla="*/ 0 h 49"/>
                <a:gd name="T17" fmla="*/ 41 w 41"/>
                <a:gd name="T18" fmla="*/ 49 h 49"/>
              </a:gdLst>
              <a:ahLst/>
              <a:cxnLst>
                <a:cxn ang="T10">
                  <a:pos x="T0" y="T1"/>
                </a:cxn>
                <a:cxn ang="T11">
                  <a:pos x="T2" y="T3"/>
                </a:cxn>
                <a:cxn ang="T12">
                  <a:pos x="T4" y="T5"/>
                </a:cxn>
                <a:cxn ang="T13">
                  <a:pos x="T6" y="T7"/>
                </a:cxn>
                <a:cxn ang="T14">
                  <a:pos x="T8" y="T9"/>
                </a:cxn>
              </a:cxnLst>
              <a:rect l="T15" t="T16" r="T17" b="T18"/>
              <a:pathLst>
                <a:path w="41" h="49">
                  <a:moveTo>
                    <a:pt x="41" y="0"/>
                  </a:moveTo>
                  <a:lnTo>
                    <a:pt x="41" y="2"/>
                  </a:lnTo>
                  <a:lnTo>
                    <a:pt x="6" y="48"/>
                  </a:lnTo>
                  <a:lnTo>
                    <a:pt x="0" y="49"/>
                  </a:lnTo>
                  <a:lnTo>
                    <a:pt x="41"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14" name="Freeform 2280"/>
            <p:cNvSpPr>
              <a:spLocks noChangeAspect="1"/>
            </p:cNvSpPr>
            <p:nvPr/>
          </p:nvSpPr>
          <p:spPr bwMode="auto">
            <a:xfrm>
              <a:off x="985" y="2980"/>
              <a:ext cx="19" cy="23"/>
            </a:xfrm>
            <a:custGeom>
              <a:avLst/>
              <a:gdLst>
                <a:gd name="T0" fmla="*/ 1 w 37"/>
                <a:gd name="T1" fmla="*/ 0 h 46"/>
                <a:gd name="T2" fmla="*/ 1 w 37"/>
                <a:gd name="T3" fmla="*/ 1 h 46"/>
                <a:gd name="T4" fmla="*/ 1 w 37"/>
                <a:gd name="T5" fmla="*/ 1 h 46"/>
                <a:gd name="T6" fmla="*/ 0 w 37"/>
                <a:gd name="T7" fmla="*/ 1 h 46"/>
                <a:gd name="T8" fmla="*/ 1 w 37"/>
                <a:gd name="T9" fmla="*/ 0 h 46"/>
                <a:gd name="T10" fmla="*/ 0 60000 65536"/>
                <a:gd name="T11" fmla="*/ 0 60000 65536"/>
                <a:gd name="T12" fmla="*/ 0 60000 65536"/>
                <a:gd name="T13" fmla="*/ 0 60000 65536"/>
                <a:gd name="T14" fmla="*/ 0 60000 65536"/>
                <a:gd name="T15" fmla="*/ 0 w 37"/>
                <a:gd name="T16" fmla="*/ 0 h 46"/>
                <a:gd name="T17" fmla="*/ 37 w 37"/>
                <a:gd name="T18" fmla="*/ 46 h 46"/>
              </a:gdLst>
              <a:ahLst/>
              <a:cxnLst>
                <a:cxn ang="T10">
                  <a:pos x="T0" y="T1"/>
                </a:cxn>
                <a:cxn ang="T11">
                  <a:pos x="T2" y="T3"/>
                </a:cxn>
                <a:cxn ang="T12">
                  <a:pos x="T4" y="T5"/>
                </a:cxn>
                <a:cxn ang="T13">
                  <a:pos x="T6" y="T7"/>
                </a:cxn>
                <a:cxn ang="T14">
                  <a:pos x="T8" y="T9"/>
                </a:cxn>
              </a:cxnLst>
              <a:rect l="T15" t="T16" r="T17" b="T18"/>
              <a:pathLst>
                <a:path w="37" h="46">
                  <a:moveTo>
                    <a:pt x="36" y="0"/>
                  </a:moveTo>
                  <a:lnTo>
                    <a:pt x="37" y="4"/>
                  </a:lnTo>
                  <a:lnTo>
                    <a:pt x="3" y="44"/>
                  </a:lnTo>
                  <a:lnTo>
                    <a:pt x="0" y="46"/>
                  </a:lnTo>
                  <a:lnTo>
                    <a:pt x="36" y="0"/>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15" name="Freeform 2281"/>
            <p:cNvSpPr>
              <a:spLocks noChangeAspect="1"/>
            </p:cNvSpPr>
            <p:nvPr/>
          </p:nvSpPr>
          <p:spPr bwMode="auto">
            <a:xfrm>
              <a:off x="985" y="2980"/>
              <a:ext cx="19" cy="23"/>
            </a:xfrm>
            <a:custGeom>
              <a:avLst/>
              <a:gdLst>
                <a:gd name="T0" fmla="*/ 1 w 37"/>
                <a:gd name="T1" fmla="*/ 0 h 46"/>
                <a:gd name="T2" fmla="*/ 1 w 37"/>
                <a:gd name="T3" fmla="*/ 1 h 46"/>
                <a:gd name="T4" fmla="*/ 1 w 37"/>
                <a:gd name="T5" fmla="*/ 1 h 46"/>
                <a:gd name="T6" fmla="*/ 0 w 37"/>
                <a:gd name="T7" fmla="*/ 1 h 46"/>
                <a:gd name="T8" fmla="*/ 1 w 37"/>
                <a:gd name="T9" fmla="*/ 0 h 46"/>
                <a:gd name="T10" fmla="*/ 0 60000 65536"/>
                <a:gd name="T11" fmla="*/ 0 60000 65536"/>
                <a:gd name="T12" fmla="*/ 0 60000 65536"/>
                <a:gd name="T13" fmla="*/ 0 60000 65536"/>
                <a:gd name="T14" fmla="*/ 0 60000 65536"/>
                <a:gd name="T15" fmla="*/ 0 w 37"/>
                <a:gd name="T16" fmla="*/ 0 h 46"/>
                <a:gd name="T17" fmla="*/ 37 w 37"/>
                <a:gd name="T18" fmla="*/ 46 h 46"/>
              </a:gdLst>
              <a:ahLst/>
              <a:cxnLst>
                <a:cxn ang="T10">
                  <a:pos x="T0" y="T1"/>
                </a:cxn>
                <a:cxn ang="T11">
                  <a:pos x="T2" y="T3"/>
                </a:cxn>
                <a:cxn ang="T12">
                  <a:pos x="T4" y="T5"/>
                </a:cxn>
                <a:cxn ang="T13">
                  <a:pos x="T6" y="T7"/>
                </a:cxn>
                <a:cxn ang="T14">
                  <a:pos x="T8" y="T9"/>
                </a:cxn>
              </a:cxnLst>
              <a:rect l="T15" t="T16" r="T17" b="T18"/>
              <a:pathLst>
                <a:path w="37" h="46">
                  <a:moveTo>
                    <a:pt x="36" y="0"/>
                  </a:moveTo>
                  <a:lnTo>
                    <a:pt x="37" y="4"/>
                  </a:lnTo>
                  <a:lnTo>
                    <a:pt x="3" y="43"/>
                  </a:lnTo>
                  <a:lnTo>
                    <a:pt x="0" y="46"/>
                  </a:lnTo>
                  <a:lnTo>
                    <a:pt x="36" y="0"/>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16" name="Freeform 2282"/>
            <p:cNvSpPr>
              <a:spLocks noChangeAspect="1"/>
            </p:cNvSpPr>
            <p:nvPr/>
          </p:nvSpPr>
          <p:spPr bwMode="auto">
            <a:xfrm>
              <a:off x="987" y="2984"/>
              <a:ext cx="19" cy="17"/>
            </a:xfrm>
            <a:custGeom>
              <a:avLst/>
              <a:gdLst>
                <a:gd name="T0" fmla="*/ 1 w 38"/>
                <a:gd name="T1" fmla="*/ 0 h 36"/>
                <a:gd name="T2" fmla="*/ 1 w 38"/>
                <a:gd name="T3" fmla="*/ 0 h 36"/>
                <a:gd name="T4" fmla="*/ 1 w 38"/>
                <a:gd name="T5" fmla="*/ 0 h 36"/>
                <a:gd name="T6" fmla="*/ 0 w 38"/>
                <a:gd name="T7" fmla="*/ 0 h 36"/>
                <a:gd name="T8" fmla="*/ 1 w 38"/>
                <a:gd name="T9" fmla="*/ 0 h 36"/>
                <a:gd name="T10" fmla="*/ 0 60000 65536"/>
                <a:gd name="T11" fmla="*/ 0 60000 65536"/>
                <a:gd name="T12" fmla="*/ 0 60000 65536"/>
                <a:gd name="T13" fmla="*/ 0 60000 65536"/>
                <a:gd name="T14" fmla="*/ 0 60000 65536"/>
                <a:gd name="T15" fmla="*/ 0 w 38"/>
                <a:gd name="T16" fmla="*/ 0 h 36"/>
                <a:gd name="T17" fmla="*/ 38 w 38"/>
                <a:gd name="T18" fmla="*/ 36 h 36"/>
              </a:gdLst>
              <a:ahLst/>
              <a:cxnLst>
                <a:cxn ang="T10">
                  <a:pos x="T0" y="T1"/>
                </a:cxn>
                <a:cxn ang="T11">
                  <a:pos x="T2" y="T3"/>
                </a:cxn>
                <a:cxn ang="T12">
                  <a:pos x="T4" y="T5"/>
                </a:cxn>
                <a:cxn ang="T13">
                  <a:pos x="T6" y="T7"/>
                </a:cxn>
                <a:cxn ang="T14">
                  <a:pos x="T8" y="T9"/>
                </a:cxn>
              </a:cxnLst>
              <a:rect l="T15" t="T16" r="T17" b="T18"/>
              <a:pathLst>
                <a:path w="38" h="36">
                  <a:moveTo>
                    <a:pt x="38" y="0"/>
                  </a:moveTo>
                  <a:lnTo>
                    <a:pt x="38" y="2"/>
                  </a:lnTo>
                  <a:lnTo>
                    <a:pt x="7" y="34"/>
                  </a:lnTo>
                  <a:lnTo>
                    <a:pt x="0" y="36"/>
                  </a:lnTo>
                  <a:lnTo>
                    <a:pt x="38"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17" name="Freeform 2283"/>
            <p:cNvSpPr>
              <a:spLocks noChangeAspect="1"/>
            </p:cNvSpPr>
            <p:nvPr/>
          </p:nvSpPr>
          <p:spPr bwMode="auto">
            <a:xfrm>
              <a:off x="987" y="2983"/>
              <a:ext cx="18" cy="18"/>
            </a:xfrm>
            <a:custGeom>
              <a:avLst/>
              <a:gdLst>
                <a:gd name="T0" fmla="*/ 1 w 36"/>
                <a:gd name="T1" fmla="*/ 0 h 38"/>
                <a:gd name="T2" fmla="*/ 1 w 36"/>
                <a:gd name="T3" fmla="*/ 0 h 38"/>
                <a:gd name="T4" fmla="*/ 1 w 36"/>
                <a:gd name="T5" fmla="*/ 0 h 38"/>
                <a:gd name="T6" fmla="*/ 0 w 36"/>
                <a:gd name="T7" fmla="*/ 0 h 38"/>
                <a:gd name="T8" fmla="*/ 1 w 36"/>
                <a:gd name="T9" fmla="*/ 0 h 38"/>
                <a:gd name="T10" fmla="*/ 0 60000 65536"/>
                <a:gd name="T11" fmla="*/ 0 60000 65536"/>
                <a:gd name="T12" fmla="*/ 0 60000 65536"/>
                <a:gd name="T13" fmla="*/ 0 60000 65536"/>
                <a:gd name="T14" fmla="*/ 0 60000 65536"/>
                <a:gd name="T15" fmla="*/ 0 w 36"/>
                <a:gd name="T16" fmla="*/ 0 h 38"/>
                <a:gd name="T17" fmla="*/ 36 w 36"/>
                <a:gd name="T18" fmla="*/ 38 h 38"/>
              </a:gdLst>
              <a:ahLst/>
              <a:cxnLst>
                <a:cxn ang="T10">
                  <a:pos x="T0" y="T1"/>
                </a:cxn>
                <a:cxn ang="T11">
                  <a:pos x="T2" y="T3"/>
                </a:cxn>
                <a:cxn ang="T12">
                  <a:pos x="T4" y="T5"/>
                </a:cxn>
                <a:cxn ang="T13">
                  <a:pos x="T6" y="T7"/>
                </a:cxn>
                <a:cxn ang="T14">
                  <a:pos x="T8" y="T9"/>
                </a:cxn>
              </a:cxnLst>
              <a:rect l="T15" t="T16" r="T17" b="T18"/>
              <a:pathLst>
                <a:path w="36" h="38">
                  <a:moveTo>
                    <a:pt x="31" y="0"/>
                  </a:moveTo>
                  <a:lnTo>
                    <a:pt x="36" y="5"/>
                  </a:lnTo>
                  <a:lnTo>
                    <a:pt x="9" y="38"/>
                  </a:lnTo>
                  <a:lnTo>
                    <a:pt x="0" y="38"/>
                  </a:lnTo>
                  <a:lnTo>
                    <a:pt x="31"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18" name="Freeform 2284"/>
            <p:cNvSpPr>
              <a:spLocks noChangeAspect="1"/>
            </p:cNvSpPr>
            <p:nvPr/>
          </p:nvSpPr>
          <p:spPr bwMode="auto">
            <a:xfrm>
              <a:off x="988" y="2985"/>
              <a:ext cx="18" cy="16"/>
            </a:xfrm>
            <a:custGeom>
              <a:avLst/>
              <a:gdLst>
                <a:gd name="T0" fmla="*/ 1 w 36"/>
                <a:gd name="T1" fmla="*/ 0 h 33"/>
                <a:gd name="T2" fmla="*/ 1 w 36"/>
                <a:gd name="T3" fmla="*/ 0 h 33"/>
                <a:gd name="T4" fmla="*/ 1 w 36"/>
                <a:gd name="T5" fmla="*/ 0 h 33"/>
                <a:gd name="T6" fmla="*/ 0 w 36"/>
                <a:gd name="T7" fmla="*/ 0 h 33"/>
                <a:gd name="T8" fmla="*/ 1 w 36"/>
                <a:gd name="T9" fmla="*/ 0 h 33"/>
                <a:gd name="T10" fmla="*/ 0 60000 65536"/>
                <a:gd name="T11" fmla="*/ 0 60000 65536"/>
                <a:gd name="T12" fmla="*/ 0 60000 65536"/>
                <a:gd name="T13" fmla="*/ 0 60000 65536"/>
                <a:gd name="T14" fmla="*/ 0 60000 65536"/>
                <a:gd name="T15" fmla="*/ 0 w 36"/>
                <a:gd name="T16" fmla="*/ 0 h 33"/>
                <a:gd name="T17" fmla="*/ 36 w 36"/>
                <a:gd name="T18" fmla="*/ 33 h 33"/>
              </a:gdLst>
              <a:ahLst/>
              <a:cxnLst>
                <a:cxn ang="T10">
                  <a:pos x="T0" y="T1"/>
                </a:cxn>
                <a:cxn ang="T11">
                  <a:pos x="T2" y="T3"/>
                </a:cxn>
                <a:cxn ang="T12">
                  <a:pos x="T4" y="T5"/>
                </a:cxn>
                <a:cxn ang="T13">
                  <a:pos x="T6" y="T7"/>
                </a:cxn>
                <a:cxn ang="T14">
                  <a:pos x="T8" y="T9"/>
                </a:cxn>
              </a:cxnLst>
              <a:rect l="T15" t="T16" r="T17" b="T18"/>
              <a:pathLst>
                <a:path w="36" h="33">
                  <a:moveTo>
                    <a:pt x="36" y="0"/>
                  </a:moveTo>
                  <a:lnTo>
                    <a:pt x="34" y="4"/>
                  </a:lnTo>
                  <a:lnTo>
                    <a:pt x="7" y="31"/>
                  </a:lnTo>
                  <a:lnTo>
                    <a:pt x="0" y="33"/>
                  </a:lnTo>
                  <a:lnTo>
                    <a:pt x="36"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19" name="Freeform 2285"/>
            <p:cNvSpPr>
              <a:spLocks noChangeAspect="1"/>
            </p:cNvSpPr>
            <p:nvPr/>
          </p:nvSpPr>
          <p:spPr bwMode="auto">
            <a:xfrm>
              <a:off x="990" y="2987"/>
              <a:ext cx="17" cy="12"/>
            </a:xfrm>
            <a:custGeom>
              <a:avLst/>
              <a:gdLst>
                <a:gd name="T0" fmla="*/ 1 w 34"/>
                <a:gd name="T1" fmla="*/ 0 h 24"/>
                <a:gd name="T2" fmla="*/ 1 w 34"/>
                <a:gd name="T3" fmla="*/ 1 h 24"/>
                <a:gd name="T4" fmla="*/ 1 w 34"/>
                <a:gd name="T5" fmla="*/ 1 h 24"/>
                <a:gd name="T6" fmla="*/ 0 w 34"/>
                <a:gd name="T7" fmla="*/ 1 h 24"/>
                <a:gd name="T8" fmla="*/ 1 w 34"/>
                <a:gd name="T9" fmla="*/ 0 h 24"/>
                <a:gd name="T10" fmla="*/ 0 60000 65536"/>
                <a:gd name="T11" fmla="*/ 0 60000 65536"/>
                <a:gd name="T12" fmla="*/ 0 60000 65536"/>
                <a:gd name="T13" fmla="*/ 0 60000 65536"/>
                <a:gd name="T14" fmla="*/ 0 60000 65536"/>
                <a:gd name="T15" fmla="*/ 0 w 34"/>
                <a:gd name="T16" fmla="*/ 0 h 24"/>
                <a:gd name="T17" fmla="*/ 34 w 34"/>
                <a:gd name="T18" fmla="*/ 24 h 24"/>
              </a:gdLst>
              <a:ahLst/>
              <a:cxnLst>
                <a:cxn ang="T10">
                  <a:pos x="T0" y="T1"/>
                </a:cxn>
                <a:cxn ang="T11">
                  <a:pos x="T2" y="T3"/>
                </a:cxn>
                <a:cxn ang="T12">
                  <a:pos x="T4" y="T5"/>
                </a:cxn>
                <a:cxn ang="T13">
                  <a:pos x="T6" y="T7"/>
                </a:cxn>
                <a:cxn ang="T14">
                  <a:pos x="T8" y="T9"/>
                </a:cxn>
              </a:cxnLst>
              <a:rect l="T15" t="T16" r="T17" b="T18"/>
              <a:pathLst>
                <a:path w="34" h="24">
                  <a:moveTo>
                    <a:pt x="29" y="0"/>
                  </a:moveTo>
                  <a:lnTo>
                    <a:pt x="34" y="3"/>
                  </a:lnTo>
                  <a:lnTo>
                    <a:pt x="9" y="24"/>
                  </a:lnTo>
                  <a:lnTo>
                    <a:pt x="0" y="24"/>
                  </a:lnTo>
                  <a:lnTo>
                    <a:pt x="29"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20" name="Freeform 2286"/>
            <p:cNvSpPr>
              <a:spLocks noChangeAspect="1"/>
            </p:cNvSpPr>
            <p:nvPr/>
          </p:nvSpPr>
          <p:spPr bwMode="auto">
            <a:xfrm>
              <a:off x="990" y="2988"/>
              <a:ext cx="16" cy="12"/>
            </a:xfrm>
            <a:custGeom>
              <a:avLst/>
              <a:gdLst>
                <a:gd name="T0" fmla="*/ 0 w 33"/>
                <a:gd name="T1" fmla="*/ 0 h 23"/>
                <a:gd name="T2" fmla="*/ 0 w 33"/>
                <a:gd name="T3" fmla="*/ 1 h 23"/>
                <a:gd name="T4" fmla="*/ 0 w 33"/>
                <a:gd name="T5" fmla="*/ 1 h 23"/>
                <a:gd name="T6" fmla="*/ 0 w 33"/>
                <a:gd name="T7" fmla="*/ 1 h 23"/>
                <a:gd name="T8" fmla="*/ 0 w 33"/>
                <a:gd name="T9" fmla="*/ 0 h 23"/>
                <a:gd name="T10" fmla="*/ 0 60000 65536"/>
                <a:gd name="T11" fmla="*/ 0 60000 65536"/>
                <a:gd name="T12" fmla="*/ 0 60000 65536"/>
                <a:gd name="T13" fmla="*/ 0 60000 65536"/>
                <a:gd name="T14" fmla="*/ 0 60000 65536"/>
                <a:gd name="T15" fmla="*/ 0 w 33"/>
                <a:gd name="T16" fmla="*/ 0 h 23"/>
                <a:gd name="T17" fmla="*/ 33 w 33"/>
                <a:gd name="T18" fmla="*/ 23 h 23"/>
              </a:gdLst>
              <a:ahLst/>
              <a:cxnLst>
                <a:cxn ang="T10">
                  <a:pos x="T0" y="T1"/>
                </a:cxn>
                <a:cxn ang="T11">
                  <a:pos x="T2" y="T3"/>
                </a:cxn>
                <a:cxn ang="T12">
                  <a:pos x="T4" y="T5"/>
                </a:cxn>
                <a:cxn ang="T13">
                  <a:pos x="T6" y="T7"/>
                </a:cxn>
                <a:cxn ang="T14">
                  <a:pos x="T8" y="T9"/>
                </a:cxn>
              </a:cxnLst>
              <a:rect l="T15" t="T16" r="T17" b="T18"/>
              <a:pathLst>
                <a:path w="33" h="23">
                  <a:moveTo>
                    <a:pt x="29" y="0"/>
                  </a:moveTo>
                  <a:lnTo>
                    <a:pt x="33" y="5"/>
                  </a:lnTo>
                  <a:lnTo>
                    <a:pt x="14" y="23"/>
                  </a:lnTo>
                  <a:lnTo>
                    <a:pt x="0" y="22"/>
                  </a:lnTo>
                  <a:lnTo>
                    <a:pt x="29"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21" name="Freeform 2287"/>
            <p:cNvSpPr>
              <a:spLocks noChangeAspect="1"/>
            </p:cNvSpPr>
            <p:nvPr/>
          </p:nvSpPr>
          <p:spPr bwMode="auto">
            <a:xfrm>
              <a:off x="991" y="2989"/>
              <a:ext cx="16" cy="11"/>
            </a:xfrm>
            <a:custGeom>
              <a:avLst/>
              <a:gdLst>
                <a:gd name="T0" fmla="*/ 0 w 34"/>
                <a:gd name="T1" fmla="*/ 0 h 20"/>
                <a:gd name="T2" fmla="*/ 0 w 34"/>
                <a:gd name="T3" fmla="*/ 1 h 20"/>
                <a:gd name="T4" fmla="*/ 0 w 34"/>
                <a:gd name="T5" fmla="*/ 1 h 20"/>
                <a:gd name="T6" fmla="*/ 0 w 34"/>
                <a:gd name="T7" fmla="*/ 1 h 20"/>
                <a:gd name="T8" fmla="*/ 0 w 34"/>
                <a:gd name="T9" fmla="*/ 0 h 20"/>
                <a:gd name="T10" fmla="*/ 0 60000 65536"/>
                <a:gd name="T11" fmla="*/ 0 60000 65536"/>
                <a:gd name="T12" fmla="*/ 0 60000 65536"/>
                <a:gd name="T13" fmla="*/ 0 60000 65536"/>
                <a:gd name="T14" fmla="*/ 0 60000 65536"/>
                <a:gd name="T15" fmla="*/ 0 w 34"/>
                <a:gd name="T16" fmla="*/ 0 h 20"/>
                <a:gd name="T17" fmla="*/ 34 w 34"/>
                <a:gd name="T18" fmla="*/ 20 h 20"/>
              </a:gdLst>
              <a:ahLst/>
              <a:cxnLst>
                <a:cxn ang="T10">
                  <a:pos x="T0" y="T1"/>
                </a:cxn>
                <a:cxn ang="T11">
                  <a:pos x="T2" y="T3"/>
                </a:cxn>
                <a:cxn ang="T12">
                  <a:pos x="T4" y="T5"/>
                </a:cxn>
                <a:cxn ang="T13">
                  <a:pos x="T6" y="T7"/>
                </a:cxn>
                <a:cxn ang="T14">
                  <a:pos x="T8" y="T9"/>
                </a:cxn>
              </a:cxnLst>
              <a:rect l="T15" t="T16" r="T17" b="T18"/>
              <a:pathLst>
                <a:path w="34" h="20">
                  <a:moveTo>
                    <a:pt x="34" y="0"/>
                  </a:moveTo>
                  <a:lnTo>
                    <a:pt x="32" y="3"/>
                  </a:lnTo>
                  <a:lnTo>
                    <a:pt x="2" y="15"/>
                  </a:lnTo>
                  <a:lnTo>
                    <a:pt x="0" y="20"/>
                  </a:lnTo>
                  <a:lnTo>
                    <a:pt x="34"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22" name="Freeform 2288"/>
            <p:cNvSpPr>
              <a:spLocks noChangeAspect="1"/>
            </p:cNvSpPr>
            <p:nvPr/>
          </p:nvSpPr>
          <p:spPr bwMode="auto">
            <a:xfrm>
              <a:off x="990" y="2990"/>
              <a:ext cx="17" cy="11"/>
            </a:xfrm>
            <a:custGeom>
              <a:avLst/>
              <a:gdLst>
                <a:gd name="T0" fmla="*/ 1 w 34"/>
                <a:gd name="T1" fmla="*/ 0 h 22"/>
                <a:gd name="T2" fmla="*/ 1 w 34"/>
                <a:gd name="T3" fmla="*/ 1 h 22"/>
                <a:gd name="T4" fmla="*/ 1 w 34"/>
                <a:gd name="T5" fmla="*/ 1 h 22"/>
                <a:gd name="T6" fmla="*/ 0 w 34"/>
                <a:gd name="T7" fmla="*/ 1 h 22"/>
                <a:gd name="T8" fmla="*/ 1 w 34"/>
                <a:gd name="T9" fmla="*/ 0 h 22"/>
                <a:gd name="T10" fmla="*/ 0 60000 65536"/>
                <a:gd name="T11" fmla="*/ 0 60000 65536"/>
                <a:gd name="T12" fmla="*/ 0 60000 65536"/>
                <a:gd name="T13" fmla="*/ 0 60000 65536"/>
                <a:gd name="T14" fmla="*/ 0 60000 65536"/>
                <a:gd name="T15" fmla="*/ 0 w 34"/>
                <a:gd name="T16" fmla="*/ 0 h 22"/>
                <a:gd name="T17" fmla="*/ 34 w 34"/>
                <a:gd name="T18" fmla="*/ 22 h 22"/>
              </a:gdLst>
              <a:ahLst/>
              <a:cxnLst>
                <a:cxn ang="T10">
                  <a:pos x="T0" y="T1"/>
                </a:cxn>
                <a:cxn ang="T11">
                  <a:pos x="T2" y="T3"/>
                </a:cxn>
                <a:cxn ang="T12">
                  <a:pos x="T4" y="T5"/>
                </a:cxn>
                <a:cxn ang="T13">
                  <a:pos x="T6" y="T7"/>
                </a:cxn>
                <a:cxn ang="T14">
                  <a:pos x="T8" y="T9"/>
                </a:cxn>
              </a:cxnLst>
              <a:rect l="T15" t="T16" r="T17" b="T18"/>
              <a:pathLst>
                <a:path w="34" h="22">
                  <a:moveTo>
                    <a:pt x="26" y="0"/>
                  </a:moveTo>
                  <a:lnTo>
                    <a:pt x="34" y="3"/>
                  </a:lnTo>
                  <a:lnTo>
                    <a:pt x="21" y="22"/>
                  </a:lnTo>
                  <a:lnTo>
                    <a:pt x="0" y="22"/>
                  </a:lnTo>
                  <a:lnTo>
                    <a:pt x="26"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23" name="Freeform 2289"/>
            <p:cNvSpPr>
              <a:spLocks noChangeAspect="1"/>
            </p:cNvSpPr>
            <p:nvPr/>
          </p:nvSpPr>
          <p:spPr bwMode="auto">
            <a:xfrm>
              <a:off x="992" y="2989"/>
              <a:ext cx="16" cy="12"/>
            </a:xfrm>
            <a:custGeom>
              <a:avLst/>
              <a:gdLst>
                <a:gd name="T0" fmla="*/ 0 w 33"/>
                <a:gd name="T1" fmla="*/ 0 h 24"/>
                <a:gd name="T2" fmla="*/ 0 w 33"/>
                <a:gd name="T3" fmla="*/ 1 h 24"/>
                <a:gd name="T4" fmla="*/ 0 w 33"/>
                <a:gd name="T5" fmla="*/ 1 h 24"/>
                <a:gd name="T6" fmla="*/ 0 w 33"/>
                <a:gd name="T7" fmla="*/ 1 h 24"/>
                <a:gd name="T8" fmla="*/ 0 w 33"/>
                <a:gd name="T9" fmla="*/ 0 h 24"/>
                <a:gd name="T10" fmla="*/ 0 60000 65536"/>
                <a:gd name="T11" fmla="*/ 0 60000 65536"/>
                <a:gd name="T12" fmla="*/ 0 60000 65536"/>
                <a:gd name="T13" fmla="*/ 0 60000 65536"/>
                <a:gd name="T14" fmla="*/ 0 60000 65536"/>
                <a:gd name="T15" fmla="*/ 0 w 33"/>
                <a:gd name="T16" fmla="*/ 0 h 24"/>
                <a:gd name="T17" fmla="*/ 33 w 33"/>
                <a:gd name="T18" fmla="*/ 24 h 24"/>
              </a:gdLst>
              <a:ahLst/>
              <a:cxnLst>
                <a:cxn ang="T10">
                  <a:pos x="T0" y="T1"/>
                </a:cxn>
                <a:cxn ang="T11">
                  <a:pos x="T2" y="T3"/>
                </a:cxn>
                <a:cxn ang="T12">
                  <a:pos x="T4" y="T5"/>
                </a:cxn>
                <a:cxn ang="T13">
                  <a:pos x="T6" y="T7"/>
                </a:cxn>
                <a:cxn ang="T14">
                  <a:pos x="T8" y="T9"/>
                </a:cxn>
              </a:cxnLst>
              <a:rect l="T15" t="T16" r="T17" b="T18"/>
              <a:pathLst>
                <a:path w="33" h="24">
                  <a:moveTo>
                    <a:pt x="21" y="0"/>
                  </a:moveTo>
                  <a:lnTo>
                    <a:pt x="33" y="10"/>
                  </a:lnTo>
                  <a:lnTo>
                    <a:pt x="16" y="24"/>
                  </a:lnTo>
                  <a:lnTo>
                    <a:pt x="0" y="24"/>
                  </a:lnTo>
                  <a:lnTo>
                    <a:pt x="21"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24" name="Freeform 2290"/>
            <p:cNvSpPr>
              <a:spLocks noChangeAspect="1"/>
            </p:cNvSpPr>
            <p:nvPr/>
          </p:nvSpPr>
          <p:spPr bwMode="auto">
            <a:xfrm>
              <a:off x="992" y="2995"/>
              <a:ext cx="17" cy="11"/>
            </a:xfrm>
            <a:custGeom>
              <a:avLst/>
              <a:gdLst>
                <a:gd name="T0" fmla="*/ 1 w 34"/>
                <a:gd name="T1" fmla="*/ 0 h 22"/>
                <a:gd name="T2" fmla="*/ 1 w 34"/>
                <a:gd name="T3" fmla="*/ 1 h 22"/>
                <a:gd name="T4" fmla="*/ 1 w 34"/>
                <a:gd name="T5" fmla="*/ 1 h 22"/>
                <a:gd name="T6" fmla="*/ 0 w 34"/>
                <a:gd name="T7" fmla="*/ 1 h 22"/>
                <a:gd name="T8" fmla="*/ 1 w 34"/>
                <a:gd name="T9" fmla="*/ 0 h 22"/>
                <a:gd name="T10" fmla="*/ 0 60000 65536"/>
                <a:gd name="T11" fmla="*/ 0 60000 65536"/>
                <a:gd name="T12" fmla="*/ 0 60000 65536"/>
                <a:gd name="T13" fmla="*/ 0 60000 65536"/>
                <a:gd name="T14" fmla="*/ 0 60000 65536"/>
                <a:gd name="T15" fmla="*/ 0 w 34"/>
                <a:gd name="T16" fmla="*/ 0 h 22"/>
                <a:gd name="T17" fmla="*/ 34 w 34"/>
                <a:gd name="T18" fmla="*/ 22 h 22"/>
              </a:gdLst>
              <a:ahLst/>
              <a:cxnLst>
                <a:cxn ang="T10">
                  <a:pos x="T0" y="T1"/>
                </a:cxn>
                <a:cxn ang="T11">
                  <a:pos x="T2" y="T3"/>
                </a:cxn>
                <a:cxn ang="T12">
                  <a:pos x="T4" y="T5"/>
                </a:cxn>
                <a:cxn ang="T13">
                  <a:pos x="T6" y="T7"/>
                </a:cxn>
                <a:cxn ang="T14">
                  <a:pos x="T8" y="T9"/>
                </a:cxn>
              </a:cxnLst>
              <a:rect l="T15" t="T16" r="T17" b="T18"/>
              <a:pathLst>
                <a:path w="34" h="22">
                  <a:moveTo>
                    <a:pt x="34" y="0"/>
                  </a:moveTo>
                  <a:lnTo>
                    <a:pt x="31" y="10"/>
                  </a:lnTo>
                  <a:lnTo>
                    <a:pt x="29" y="22"/>
                  </a:lnTo>
                  <a:lnTo>
                    <a:pt x="0" y="20"/>
                  </a:lnTo>
                  <a:lnTo>
                    <a:pt x="34"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25" name="Freeform 2291"/>
            <p:cNvSpPr>
              <a:spLocks noChangeAspect="1"/>
            </p:cNvSpPr>
            <p:nvPr/>
          </p:nvSpPr>
          <p:spPr bwMode="auto">
            <a:xfrm>
              <a:off x="992" y="2994"/>
              <a:ext cx="4" cy="13"/>
            </a:xfrm>
            <a:custGeom>
              <a:avLst/>
              <a:gdLst>
                <a:gd name="T0" fmla="*/ 1 w 7"/>
                <a:gd name="T1" fmla="*/ 0 h 28"/>
                <a:gd name="T2" fmla="*/ 1 w 7"/>
                <a:gd name="T3" fmla="*/ 0 h 28"/>
                <a:gd name="T4" fmla="*/ 0 w 7"/>
                <a:gd name="T5" fmla="*/ 0 h 28"/>
                <a:gd name="T6" fmla="*/ 1 w 7"/>
                <a:gd name="T7" fmla="*/ 0 h 28"/>
                <a:gd name="T8" fmla="*/ 0 60000 65536"/>
                <a:gd name="T9" fmla="*/ 0 60000 65536"/>
                <a:gd name="T10" fmla="*/ 0 60000 65536"/>
                <a:gd name="T11" fmla="*/ 0 60000 65536"/>
                <a:gd name="T12" fmla="*/ 0 w 7"/>
                <a:gd name="T13" fmla="*/ 0 h 28"/>
                <a:gd name="T14" fmla="*/ 7 w 7"/>
                <a:gd name="T15" fmla="*/ 28 h 28"/>
              </a:gdLst>
              <a:ahLst/>
              <a:cxnLst>
                <a:cxn ang="T8">
                  <a:pos x="T0" y="T1"/>
                </a:cxn>
                <a:cxn ang="T9">
                  <a:pos x="T2" y="T3"/>
                </a:cxn>
                <a:cxn ang="T10">
                  <a:pos x="T4" y="T5"/>
                </a:cxn>
                <a:cxn ang="T11">
                  <a:pos x="T6" y="T7"/>
                </a:cxn>
              </a:cxnLst>
              <a:rect l="T12" t="T13" r="T14" b="T15"/>
              <a:pathLst>
                <a:path w="7" h="28">
                  <a:moveTo>
                    <a:pt x="7" y="0"/>
                  </a:moveTo>
                  <a:lnTo>
                    <a:pt x="4" y="14"/>
                  </a:lnTo>
                  <a:lnTo>
                    <a:pt x="0" y="28"/>
                  </a:lnTo>
                  <a:lnTo>
                    <a:pt x="7"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26" name="Freeform 2292"/>
            <p:cNvSpPr>
              <a:spLocks noChangeAspect="1"/>
            </p:cNvSpPr>
            <p:nvPr/>
          </p:nvSpPr>
          <p:spPr bwMode="auto">
            <a:xfrm>
              <a:off x="975" y="2910"/>
              <a:ext cx="21" cy="91"/>
            </a:xfrm>
            <a:custGeom>
              <a:avLst/>
              <a:gdLst>
                <a:gd name="T0" fmla="*/ 1 w 40"/>
                <a:gd name="T1" fmla="*/ 0 h 183"/>
                <a:gd name="T2" fmla="*/ 1 w 40"/>
                <a:gd name="T3" fmla="*/ 0 h 183"/>
                <a:gd name="T4" fmla="*/ 1 w 40"/>
                <a:gd name="T5" fmla="*/ 0 h 183"/>
                <a:gd name="T6" fmla="*/ 0 w 40"/>
                <a:gd name="T7" fmla="*/ 0 h 183"/>
                <a:gd name="T8" fmla="*/ 1 w 40"/>
                <a:gd name="T9" fmla="*/ 0 h 183"/>
                <a:gd name="T10" fmla="*/ 0 60000 65536"/>
                <a:gd name="T11" fmla="*/ 0 60000 65536"/>
                <a:gd name="T12" fmla="*/ 0 60000 65536"/>
                <a:gd name="T13" fmla="*/ 0 60000 65536"/>
                <a:gd name="T14" fmla="*/ 0 60000 65536"/>
                <a:gd name="T15" fmla="*/ 0 w 40"/>
                <a:gd name="T16" fmla="*/ 0 h 183"/>
                <a:gd name="T17" fmla="*/ 40 w 40"/>
                <a:gd name="T18" fmla="*/ 183 h 183"/>
              </a:gdLst>
              <a:ahLst/>
              <a:cxnLst>
                <a:cxn ang="T10">
                  <a:pos x="T0" y="T1"/>
                </a:cxn>
                <a:cxn ang="T11">
                  <a:pos x="T2" y="T3"/>
                </a:cxn>
                <a:cxn ang="T12">
                  <a:pos x="T4" y="T5"/>
                </a:cxn>
                <a:cxn ang="T13">
                  <a:pos x="T6" y="T7"/>
                </a:cxn>
                <a:cxn ang="T14">
                  <a:pos x="T8" y="T9"/>
                </a:cxn>
              </a:cxnLst>
              <a:rect l="T15" t="T16" r="T17" b="T18"/>
              <a:pathLst>
                <a:path w="40" h="183">
                  <a:moveTo>
                    <a:pt x="16" y="183"/>
                  </a:moveTo>
                  <a:lnTo>
                    <a:pt x="40" y="166"/>
                  </a:lnTo>
                  <a:lnTo>
                    <a:pt x="25" y="0"/>
                  </a:lnTo>
                  <a:lnTo>
                    <a:pt x="0" y="15"/>
                  </a:lnTo>
                  <a:lnTo>
                    <a:pt x="16" y="183"/>
                  </a:lnTo>
                </a:path>
              </a:pathLst>
            </a:custGeom>
            <a:noFill/>
            <a:ln w="11113">
              <a:solidFill>
                <a:srgbClr val="6080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327" name="Freeform 2293"/>
            <p:cNvSpPr>
              <a:spLocks noChangeAspect="1"/>
            </p:cNvSpPr>
            <p:nvPr/>
          </p:nvSpPr>
          <p:spPr bwMode="auto">
            <a:xfrm>
              <a:off x="672" y="2789"/>
              <a:ext cx="17" cy="14"/>
            </a:xfrm>
            <a:custGeom>
              <a:avLst/>
              <a:gdLst>
                <a:gd name="T0" fmla="*/ 1 w 34"/>
                <a:gd name="T1" fmla="*/ 0 h 27"/>
                <a:gd name="T2" fmla="*/ 0 w 34"/>
                <a:gd name="T3" fmla="*/ 1 h 27"/>
                <a:gd name="T4" fmla="*/ 1 w 34"/>
                <a:gd name="T5" fmla="*/ 1 h 27"/>
                <a:gd name="T6" fmla="*/ 1 w 34"/>
                <a:gd name="T7" fmla="*/ 0 h 27"/>
                <a:gd name="T8" fmla="*/ 0 60000 65536"/>
                <a:gd name="T9" fmla="*/ 0 60000 65536"/>
                <a:gd name="T10" fmla="*/ 0 60000 65536"/>
                <a:gd name="T11" fmla="*/ 0 60000 65536"/>
                <a:gd name="T12" fmla="*/ 0 w 34"/>
                <a:gd name="T13" fmla="*/ 0 h 27"/>
                <a:gd name="T14" fmla="*/ 34 w 34"/>
                <a:gd name="T15" fmla="*/ 27 h 27"/>
              </a:gdLst>
              <a:ahLst/>
              <a:cxnLst>
                <a:cxn ang="T8">
                  <a:pos x="T0" y="T1"/>
                </a:cxn>
                <a:cxn ang="T9">
                  <a:pos x="T2" y="T3"/>
                </a:cxn>
                <a:cxn ang="T10">
                  <a:pos x="T4" y="T5"/>
                </a:cxn>
                <a:cxn ang="T11">
                  <a:pos x="T6" y="T7"/>
                </a:cxn>
              </a:cxnLst>
              <a:rect l="T12" t="T13" r="T14" b="T15"/>
              <a:pathLst>
                <a:path w="34" h="27">
                  <a:moveTo>
                    <a:pt x="34" y="0"/>
                  </a:moveTo>
                  <a:lnTo>
                    <a:pt x="0" y="20"/>
                  </a:lnTo>
                  <a:lnTo>
                    <a:pt x="27" y="27"/>
                  </a:lnTo>
                  <a:lnTo>
                    <a:pt x="34"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28" name="Freeform 2294"/>
            <p:cNvSpPr>
              <a:spLocks noChangeAspect="1"/>
            </p:cNvSpPr>
            <p:nvPr/>
          </p:nvSpPr>
          <p:spPr bwMode="auto">
            <a:xfrm>
              <a:off x="676" y="2789"/>
              <a:ext cx="16" cy="12"/>
            </a:xfrm>
            <a:custGeom>
              <a:avLst/>
              <a:gdLst>
                <a:gd name="T0" fmla="*/ 1 w 32"/>
                <a:gd name="T1" fmla="*/ 0 h 25"/>
                <a:gd name="T2" fmla="*/ 1 w 32"/>
                <a:gd name="T3" fmla="*/ 0 h 25"/>
                <a:gd name="T4" fmla="*/ 1 w 32"/>
                <a:gd name="T5" fmla="*/ 0 h 25"/>
                <a:gd name="T6" fmla="*/ 0 w 32"/>
                <a:gd name="T7" fmla="*/ 0 h 25"/>
                <a:gd name="T8" fmla="*/ 1 w 32"/>
                <a:gd name="T9" fmla="*/ 0 h 25"/>
                <a:gd name="T10" fmla="*/ 0 60000 65536"/>
                <a:gd name="T11" fmla="*/ 0 60000 65536"/>
                <a:gd name="T12" fmla="*/ 0 60000 65536"/>
                <a:gd name="T13" fmla="*/ 0 60000 65536"/>
                <a:gd name="T14" fmla="*/ 0 60000 65536"/>
                <a:gd name="T15" fmla="*/ 0 w 32"/>
                <a:gd name="T16" fmla="*/ 0 h 25"/>
                <a:gd name="T17" fmla="*/ 32 w 32"/>
                <a:gd name="T18" fmla="*/ 25 h 25"/>
              </a:gdLst>
              <a:ahLst/>
              <a:cxnLst>
                <a:cxn ang="T10">
                  <a:pos x="T0" y="T1"/>
                </a:cxn>
                <a:cxn ang="T11">
                  <a:pos x="T2" y="T3"/>
                </a:cxn>
                <a:cxn ang="T12">
                  <a:pos x="T4" y="T5"/>
                </a:cxn>
                <a:cxn ang="T13">
                  <a:pos x="T6" y="T7"/>
                </a:cxn>
                <a:cxn ang="T14">
                  <a:pos x="T8" y="T9"/>
                </a:cxn>
              </a:cxnLst>
              <a:rect l="T15" t="T16" r="T17" b="T18"/>
              <a:pathLst>
                <a:path w="32" h="25">
                  <a:moveTo>
                    <a:pt x="1" y="7"/>
                  </a:moveTo>
                  <a:lnTo>
                    <a:pt x="32" y="0"/>
                  </a:lnTo>
                  <a:lnTo>
                    <a:pt x="22" y="25"/>
                  </a:lnTo>
                  <a:lnTo>
                    <a:pt x="0" y="14"/>
                  </a:lnTo>
                  <a:lnTo>
                    <a:pt x="1" y="7"/>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29" name="Freeform 2295"/>
            <p:cNvSpPr>
              <a:spLocks noChangeAspect="1"/>
            </p:cNvSpPr>
            <p:nvPr/>
          </p:nvSpPr>
          <p:spPr bwMode="auto">
            <a:xfrm>
              <a:off x="681" y="2786"/>
              <a:ext cx="16" cy="13"/>
            </a:xfrm>
            <a:custGeom>
              <a:avLst/>
              <a:gdLst>
                <a:gd name="T0" fmla="*/ 1 w 32"/>
                <a:gd name="T1" fmla="*/ 1 h 25"/>
                <a:gd name="T2" fmla="*/ 1 w 32"/>
                <a:gd name="T3" fmla="*/ 0 h 25"/>
                <a:gd name="T4" fmla="*/ 1 w 32"/>
                <a:gd name="T5" fmla="*/ 1 h 25"/>
                <a:gd name="T6" fmla="*/ 0 w 32"/>
                <a:gd name="T7" fmla="*/ 1 h 25"/>
                <a:gd name="T8" fmla="*/ 1 w 32"/>
                <a:gd name="T9" fmla="*/ 1 h 25"/>
                <a:gd name="T10" fmla="*/ 0 60000 65536"/>
                <a:gd name="T11" fmla="*/ 0 60000 65536"/>
                <a:gd name="T12" fmla="*/ 0 60000 65536"/>
                <a:gd name="T13" fmla="*/ 0 60000 65536"/>
                <a:gd name="T14" fmla="*/ 0 60000 65536"/>
                <a:gd name="T15" fmla="*/ 0 w 32"/>
                <a:gd name="T16" fmla="*/ 0 h 25"/>
                <a:gd name="T17" fmla="*/ 32 w 32"/>
                <a:gd name="T18" fmla="*/ 25 h 25"/>
              </a:gdLst>
              <a:ahLst/>
              <a:cxnLst>
                <a:cxn ang="T10">
                  <a:pos x="T0" y="T1"/>
                </a:cxn>
                <a:cxn ang="T11">
                  <a:pos x="T2" y="T3"/>
                </a:cxn>
                <a:cxn ang="T12">
                  <a:pos x="T4" y="T5"/>
                </a:cxn>
                <a:cxn ang="T13">
                  <a:pos x="T6" y="T7"/>
                </a:cxn>
                <a:cxn ang="T14">
                  <a:pos x="T8" y="T9"/>
                </a:cxn>
              </a:cxnLst>
              <a:rect l="T15" t="T16" r="T17" b="T18"/>
              <a:pathLst>
                <a:path w="32" h="25">
                  <a:moveTo>
                    <a:pt x="7" y="2"/>
                  </a:moveTo>
                  <a:lnTo>
                    <a:pt x="32" y="0"/>
                  </a:lnTo>
                  <a:lnTo>
                    <a:pt x="19" y="25"/>
                  </a:lnTo>
                  <a:lnTo>
                    <a:pt x="0" y="17"/>
                  </a:lnTo>
                  <a:lnTo>
                    <a:pt x="7" y="2"/>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30" name="Freeform 2296"/>
            <p:cNvSpPr>
              <a:spLocks noChangeAspect="1"/>
            </p:cNvSpPr>
            <p:nvPr/>
          </p:nvSpPr>
          <p:spPr bwMode="auto">
            <a:xfrm>
              <a:off x="683" y="2785"/>
              <a:ext cx="17" cy="13"/>
            </a:xfrm>
            <a:custGeom>
              <a:avLst/>
              <a:gdLst>
                <a:gd name="T0" fmla="*/ 1 w 34"/>
                <a:gd name="T1" fmla="*/ 0 h 26"/>
                <a:gd name="T2" fmla="*/ 1 w 34"/>
                <a:gd name="T3" fmla="*/ 1 h 26"/>
                <a:gd name="T4" fmla="*/ 1 w 34"/>
                <a:gd name="T5" fmla="*/ 1 h 26"/>
                <a:gd name="T6" fmla="*/ 1 w 34"/>
                <a:gd name="T7" fmla="*/ 1 h 26"/>
                <a:gd name="T8" fmla="*/ 0 w 34"/>
                <a:gd name="T9" fmla="*/ 1 h 26"/>
                <a:gd name="T10" fmla="*/ 1 w 34"/>
                <a:gd name="T11" fmla="*/ 0 h 26"/>
                <a:gd name="T12" fmla="*/ 0 60000 65536"/>
                <a:gd name="T13" fmla="*/ 0 60000 65536"/>
                <a:gd name="T14" fmla="*/ 0 60000 65536"/>
                <a:gd name="T15" fmla="*/ 0 60000 65536"/>
                <a:gd name="T16" fmla="*/ 0 60000 65536"/>
                <a:gd name="T17" fmla="*/ 0 60000 65536"/>
                <a:gd name="T18" fmla="*/ 0 w 34"/>
                <a:gd name="T19" fmla="*/ 0 h 26"/>
                <a:gd name="T20" fmla="*/ 34 w 34"/>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34" h="26">
                  <a:moveTo>
                    <a:pt x="12" y="0"/>
                  </a:moveTo>
                  <a:lnTo>
                    <a:pt x="31" y="2"/>
                  </a:lnTo>
                  <a:lnTo>
                    <a:pt x="34" y="2"/>
                  </a:lnTo>
                  <a:lnTo>
                    <a:pt x="19" y="26"/>
                  </a:lnTo>
                  <a:lnTo>
                    <a:pt x="0" y="22"/>
                  </a:lnTo>
                  <a:lnTo>
                    <a:pt x="12" y="0"/>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31" name="Freeform 2297"/>
            <p:cNvSpPr>
              <a:spLocks noChangeAspect="1"/>
            </p:cNvSpPr>
            <p:nvPr/>
          </p:nvSpPr>
          <p:spPr bwMode="auto">
            <a:xfrm>
              <a:off x="689" y="2786"/>
              <a:ext cx="17" cy="14"/>
            </a:xfrm>
            <a:custGeom>
              <a:avLst/>
              <a:gdLst>
                <a:gd name="T0" fmla="*/ 1 w 32"/>
                <a:gd name="T1" fmla="*/ 0 h 27"/>
                <a:gd name="T2" fmla="*/ 1 w 32"/>
                <a:gd name="T3" fmla="*/ 1 h 27"/>
                <a:gd name="T4" fmla="*/ 1 w 32"/>
                <a:gd name="T5" fmla="*/ 1 h 27"/>
                <a:gd name="T6" fmla="*/ 0 w 32"/>
                <a:gd name="T7" fmla="*/ 1 h 27"/>
                <a:gd name="T8" fmla="*/ 1 w 32"/>
                <a:gd name="T9" fmla="*/ 0 h 27"/>
                <a:gd name="T10" fmla="*/ 0 60000 65536"/>
                <a:gd name="T11" fmla="*/ 0 60000 65536"/>
                <a:gd name="T12" fmla="*/ 0 60000 65536"/>
                <a:gd name="T13" fmla="*/ 0 60000 65536"/>
                <a:gd name="T14" fmla="*/ 0 60000 65536"/>
                <a:gd name="T15" fmla="*/ 0 w 32"/>
                <a:gd name="T16" fmla="*/ 0 h 27"/>
                <a:gd name="T17" fmla="*/ 32 w 32"/>
                <a:gd name="T18" fmla="*/ 27 h 27"/>
              </a:gdLst>
              <a:ahLst/>
              <a:cxnLst>
                <a:cxn ang="T10">
                  <a:pos x="T0" y="T1"/>
                </a:cxn>
                <a:cxn ang="T11">
                  <a:pos x="T2" y="T3"/>
                </a:cxn>
                <a:cxn ang="T12">
                  <a:pos x="T4" y="T5"/>
                </a:cxn>
                <a:cxn ang="T13">
                  <a:pos x="T6" y="T7"/>
                </a:cxn>
                <a:cxn ang="T14">
                  <a:pos x="T8" y="T9"/>
                </a:cxn>
              </a:cxnLst>
              <a:rect l="T15" t="T16" r="T17" b="T18"/>
              <a:pathLst>
                <a:path w="32" h="27">
                  <a:moveTo>
                    <a:pt x="15" y="0"/>
                  </a:moveTo>
                  <a:lnTo>
                    <a:pt x="32" y="3"/>
                  </a:lnTo>
                  <a:lnTo>
                    <a:pt x="13" y="27"/>
                  </a:lnTo>
                  <a:lnTo>
                    <a:pt x="0" y="20"/>
                  </a:lnTo>
                  <a:lnTo>
                    <a:pt x="15" y="0"/>
                  </a:lnTo>
                  <a:close/>
                </a:path>
              </a:pathLst>
            </a:custGeom>
            <a:solidFill>
              <a:srgbClr val="002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32" name="Freeform 2298"/>
            <p:cNvSpPr>
              <a:spLocks noChangeAspect="1"/>
            </p:cNvSpPr>
            <p:nvPr/>
          </p:nvSpPr>
          <p:spPr bwMode="auto">
            <a:xfrm>
              <a:off x="692" y="2785"/>
              <a:ext cx="16" cy="15"/>
            </a:xfrm>
            <a:custGeom>
              <a:avLst/>
              <a:gdLst>
                <a:gd name="T0" fmla="*/ 1 w 32"/>
                <a:gd name="T1" fmla="*/ 0 h 29"/>
                <a:gd name="T2" fmla="*/ 1 w 32"/>
                <a:gd name="T3" fmla="*/ 1 h 29"/>
                <a:gd name="T4" fmla="*/ 1 w 32"/>
                <a:gd name="T5" fmla="*/ 1 h 29"/>
                <a:gd name="T6" fmla="*/ 0 w 32"/>
                <a:gd name="T7" fmla="*/ 1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2" y="0"/>
                  </a:moveTo>
                  <a:lnTo>
                    <a:pt x="32" y="5"/>
                  </a:lnTo>
                  <a:lnTo>
                    <a:pt x="17" y="29"/>
                  </a:lnTo>
                  <a:lnTo>
                    <a:pt x="0" y="22"/>
                  </a:lnTo>
                  <a:lnTo>
                    <a:pt x="12"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33" name="Freeform 2299"/>
            <p:cNvSpPr>
              <a:spLocks noChangeAspect="1"/>
            </p:cNvSpPr>
            <p:nvPr/>
          </p:nvSpPr>
          <p:spPr bwMode="auto">
            <a:xfrm>
              <a:off x="696" y="2788"/>
              <a:ext cx="17" cy="13"/>
            </a:xfrm>
            <a:custGeom>
              <a:avLst/>
              <a:gdLst>
                <a:gd name="T0" fmla="*/ 1 w 34"/>
                <a:gd name="T1" fmla="*/ 0 h 27"/>
                <a:gd name="T2" fmla="*/ 1 w 34"/>
                <a:gd name="T3" fmla="*/ 0 h 27"/>
                <a:gd name="T4" fmla="*/ 1 w 34"/>
                <a:gd name="T5" fmla="*/ 0 h 27"/>
                <a:gd name="T6" fmla="*/ 0 w 34"/>
                <a:gd name="T7" fmla="*/ 0 h 27"/>
                <a:gd name="T8" fmla="*/ 1 w 34"/>
                <a:gd name="T9" fmla="*/ 0 h 27"/>
                <a:gd name="T10" fmla="*/ 0 60000 65536"/>
                <a:gd name="T11" fmla="*/ 0 60000 65536"/>
                <a:gd name="T12" fmla="*/ 0 60000 65536"/>
                <a:gd name="T13" fmla="*/ 0 60000 65536"/>
                <a:gd name="T14" fmla="*/ 0 60000 65536"/>
                <a:gd name="T15" fmla="*/ 0 w 34"/>
                <a:gd name="T16" fmla="*/ 0 h 27"/>
                <a:gd name="T17" fmla="*/ 34 w 34"/>
                <a:gd name="T18" fmla="*/ 27 h 27"/>
              </a:gdLst>
              <a:ahLst/>
              <a:cxnLst>
                <a:cxn ang="T10">
                  <a:pos x="T0" y="T1"/>
                </a:cxn>
                <a:cxn ang="T11">
                  <a:pos x="T2" y="T3"/>
                </a:cxn>
                <a:cxn ang="T12">
                  <a:pos x="T4" y="T5"/>
                </a:cxn>
                <a:cxn ang="T13">
                  <a:pos x="T6" y="T7"/>
                </a:cxn>
                <a:cxn ang="T14">
                  <a:pos x="T8" y="T9"/>
                </a:cxn>
              </a:cxnLst>
              <a:rect l="T15" t="T16" r="T17" b="T18"/>
              <a:pathLst>
                <a:path w="34" h="27">
                  <a:moveTo>
                    <a:pt x="17" y="0"/>
                  </a:moveTo>
                  <a:lnTo>
                    <a:pt x="34" y="4"/>
                  </a:lnTo>
                  <a:lnTo>
                    <a:pt x="16" y="27"/>
                  </a:lnTo>
                  <a:lnTo>
                    <a:pt x="0" y="24"/>
                  </a:lnTo>
                  <a:lnTo>
                    <a:pt x="17"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34" name="Freeform 2300"/>
            <p:cNvSpPr>
              <a:spLocks noChangeAspect="1"/>
            </p:cNvSpPr>
            <p:nvPr/>
          </p:nvSpPr>
          <p:spPr bwMode="auto">
            <a:xfrm>
              <a:off x="701" y="2789"/>
              <a:ext cx="16" cy="14"/>
            </a:xfrm>
            <a:custGeom>
              <a:avLst/>
              <a:gdLst>
                <a:gd name="T0" fmla="*/ 1 w 32"/>
                <a:gd name="T1" fmla="*/ 0 h 29"/>
                <a:gd name="T2" fmla="*/ 1 w 32"/>
                <a:gd name="T3" fmla="*/ 0 h 29"/>
                <a:gd name="T4" fmla="*/ 1 w 32"/>
                <a:gd name="T5" fmla="*/ 0 h 29"/>
                <a:gd name="T6" fmla="*/ 0 w 32"/>
                <a:gd name="T7" fmla="*/ 0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1" y="0"/>
                  </a:moveTo>
                  <a:lnTo>
                    <a:pt x="32" y="7"/>
                  </a:lnTo>
                  <a:lnTo>
                    <a:pt x="17" y="29"/>
                  </a:lnTo>
                  <a:lnTo>
                    <a:pt x="0" y="22"/>
                  </a:lnTo>
                  <a:lnTo>
                    <a:pt x="11"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35" name="Freeform 2301"/>
            <p:cNvSpPr>
              <a:spLocks noChangeAspect="1"/>
            </p:cNvSpPr>
            <p:nvPr/>
          </p:nvSpPr>
          <p:spPr bwMode="auto">
            <a:xfrm>
              <a:off x="706" y="2791"/>
              <a:ext cx="17" cy="15"/>
            </a:xfrm>
            <a:custGeom>
              <a:avLst/>
              <a:gdLst>
                <a:gd name="T0" fmla="*/ 1 w 32"/>
                <a:gd name="T1" fmla="*/ 0 h 31"/>
                <a:gd name="T2" fmla="*/ 1 w 32"/>
                <a:gd name="T3" fmla="*/ 0 h 31"/>
                <a:gd name="T4" fmla="*/ 1 w 32"/>
                <a:gd name="T5" fmla="*/ 0 h 31"/>
                <a:gd name="T6" fmla="*/ 0 w 32"/>
                <a:gd name="T7" fmla="*/ 0 h 31"/>
                <a:gd name="T8" fmla="*/ 1 w 32"/>
                <a:gd name="T9" fmla="*/ 0 h 31"/>
                <a:gd name="T10" fmla="*/ 0 60000 65536"/>
                <a:gd name="T11" fmla="*/ 0 60000 65536"/>
                <a:gd name="T12" fmla="*/ 0 60000 65536"/>
                <a:gd name="T13" fmla="*/ 0 60000 65536"/>
                <a:gd name="T14" fmla="*/ 0 60000 65536"/>
                <a:gd name="T15" fmla="*/ 0 w 32"/>
                <a:gd name="T16" fmla="*/ 0 h 31"/>
                <a:gd name="T17" fmla="*/ 32 w 32"/>
                <a:gd name="T18" fmla="*/ 31 h 31"/>
              </a:gdLst>
              <a:ahLst/>
              <a:cxnLst>
                <a:cxn ang="T10">
                  <a:pos x="T0" y="T1"/>
                </a:cxn>
                <a:cxn ang="T11">
                  <a:pos x="T2" y="T3"/>
                </a:cxn>
                <a:cxn ang="T12">
                  <a:pos x="T4" y="T5"/>
                </a:cxn>
                <a:cxn ang="T13">
                  <a:pos x="T6" y="T7"/>
                </a:cxn>
                <a:cxn ang="T14">
                  <a:pos x="T8" y="T9"/>
                </a:cxn>
              </a:cxnLst>
              <a:rect l="T15" t="T16" r="T17" b="T18"/>
              <a:pathLst>
                <a:path w="32" h="31">
                  <a:moveTo>
                    <a:pt x="17" y="0"/>
                  </a:moveTo>
                  <a:lnTo>
                    <a:pt x="32" y="5"/>
                  </a:lnTo>
                  <a:lnTo>
                    <a:pt x="15" y="31"/>
                  </a:lnTo>
                  <a:lnTo>
                    <a:pt x="0" y="24"/>
                  </a:lnTo>
                  <a:lnTo>
                    <a:pt x="17"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36" name="Freeform 2302"/>
            <p:cNvSpPr>
              <a:spLocks noChangeAspect="1"/>
            </p:cNvSpPr>
            <p:nvPr/>
          </p:nvSpPr>
          <p:spPr bwMode="auto">
            <a:xfrm>
              <a:off x="707" y="2793"/>
              <a:ext cx="17" cy="14"/>
            </a:xfrm>
            <a:custGeom>
              <a:avLst/>
              <a:gdLst>
                <a:gd name="T0" fmla="*/ 1 w 34"/>
                <a:gd name="T1" fmla="*/ 0 h 29"/>
                <a:gd name="T2" fmla="*/ 1 w 34"/>
                <a:gd name="T3" fmla="*/ 0 h 29"/>
                <a:gd name="T4" fmla="*/ 1 w 34"/>
                <a:gd name="T5" fmla="*/ 0 h 29"/>
                <a:gd name="T6" fmla="*/ 0 w 34"/>
                <a:gd name="T7" fmla="*/ 0 h 29"/>
                <a:gd name="T8" fmla="*/ 1 w 34"/>
                <a:gd name="T9" fmla="*/ 0 h 29"/>
                <a:gd name="T10" fmla="*/ 0 60000 65536"/>
                <a:gd name="T11" fmla="*/ 0 60000 65536"/>
                <a:gd name="T12" fmla="*/ 0 60000 65536"/>
                <a:gd name="T13" fmla="*/ 0 60000 65536"/>
                <a:gd name="T14" fmla="*/ 0 60000 65536"/>
                <a:gd name="T15" fmla="*/ 0 w 34"/>
                <a:gd name="T16" fmla="*/ 0 h 29"/>
                <a:gd name="T17" fmla="*/ 34 w 34"/>
                <a:gd name="T18" fmla="*/ 29 h 29"/>
              </a:gdLst>
              <a:ahLst/>
              <a:cxnLst>
                <a:cxn ang="T10">
                  <a:pos x="T0" y="T1"/>
                </a:cxn>
                <a:cxn ang="T11">
                  <a:pos x="T2" y="T3"/>
                </a:cxn>
                <a:cxn ang="T12">
                  <a:pos x="T4" y="T5"/>
                </a:cxn>
                <a:cxn ang="T13">
                  <a:pos x="T6" y="T7"/>
                </a:cxn>
                <a:cxn ang="T14">
                  <a:pos x="T8" y="T9"/>
                </a:cxn>
              </a:cxnLst>
              <a:rect l="T15" t="T16" r="T17" b="T18"/>
              <a:pathLst>
                <a:path w="34" h="29">
                  <a:moveTo>
                    <a:pt x="16" y="0"/>
                  </a:moveTo>
                  <a:lnTo>
                    <a:pt x="34" y="7"/>
                  </a:lnTo>
                  <a:lnTo>
                    <a:pt x="17" y="29"/>
                  </a:lnTo>
                  <a:lnTo>
                    <a:pt x="0" y="26"/>
                  </a:lnTo>
                  <a:lnTo>
                    <a:pt x="16"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37" name="Freeform 2303"/>
            <p:cNvSpPr>
              <a:spLocks noChangeAspect="1"/>
            </p:cNvSpPr>
            <p:nvPr/>
          </p:nvSpPr>
          <p:spPr bwMode="auto">
            <a:xfrm>
              <a:off x="711" y="2794"/>
              <a:ext cx="17" cy="15"/>
            </a:xfrm>
            <a:custGeom>
              <a:avLst/>
              <a:gdLst>
                <a:gd name="T0" fmla="*/ 1 w 32"/>
                <a:gd name="T1" fmla="*/ 0 h 29"/>
                <a:gd name="T2" fmla="*/ 1 w 32"/>
                <a:gd name="T3" fmla="*/ 1 h 29"/>
                <a:gd name="T4" fmla="*/ 1 w 32"/>
                <a:gd name="T5" fmla="*/ 1 h 29"/>
                <a:gd name="T6" fmla="*/ 0 w 32"/>
                <a:gd name="T7" fmla="*/ 1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4" y="0"/>
                  </a:moveTo>
                  <a:lnTo>
                    <a:pt x="32" y="7"/>
                  </a:lnTo>
                  <a:lnTo>
                    <a:pt x="15" y="29"/>
                  </a:lnTo>
                  <a:lnTo>
                    <a:pt x="0" y="24"/>
                  </a:lnTo>
                  <a:lnTo>
                    <a:pt x="14"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38" name="Freeform 2304"/>
            <p:cNvSpPr>
              <a:spLocks noChangeAspect="1"/>
            </p:cNvSpPr>
            <p:nvPr/>
          </p:nvSpPr>
          <p:spPr bwMode="auto">
            <a:xfrm>
              <a:off x="716" y="2796"/>
              <a:ext cx="16" cy="15"/>
            </a:xfrm>
            <a:custGeom>
              <a:avLst/>
              <a:gdLst>
                <a:gd name="T0" fmla="*/ 0 w 33"/>
                <a:gd name="T1" fmla="*/ 0 h 31"/>
                <a:gd name="T2" fmla="*/ 0 w 33"/>
                <a:gd name="T3" fmla="*/ 0 h 31"/>
                <a:gd name="T4" fmla="*/ 0 w 33"/>
                <a:gd name="T5" fmla="*/ 0 h 31"/>
                <a:gd name="T6" fmla="*/ 0 w 33"/>
                <a:gd name="T7" fmla="*/ 0 h 31"/>
                <a:gd name="T8" fmla="*/ 0 w 33"/>
                <a:gd name="T9" fmla="*/ 0 h 31"/>
                <a:gd name="T10" fmla="*/ 0 60000 65536"/>
                <a:gd name="T11" fmla="*/ 0 60000 65536"/>
                <a:gd name="T12" fmla="*/ 0 60000 65536"/>
                <a:gd name="T13" fmla="*/ 0 60000 65536"/>
                <a:gd name="T14" fmla="*/ 0 60000 65536"/>
                <a:gd name="T15" fmla="*/ 0 w 33"/>
                <a:gd name="T16" fmla="*/ 0 h 31"/>
                <a:gd name="T17" fmla="*/ 33 w 33"/>
                <a:gd name="T18" fmla="*/ 31 h 31"/>
              </a:gdLst>
              <a:ahLst/>
              <a:cxnLst>
                <a:cxn ang="T10">
                  <a:pos x="T0" y="T1"/>
                </a:cxn>
                <a:cxn ang="T11">
                  <a:pos x="T2" y="T3"/>
                </a:cxn>
                <a:cxn ang="T12">
                  <a:pos x="T4" y="T5"/>
                </a:cxn>
                <a:cxn ang="T13">
                  <a:pos x="T6" y="T7"/>
                </a:cxn>
                <a:cxn ang="T14">
                  <a:pos x="T8" y="T9"/>
                </a:cxn>
              </a:cxnLst>
              <a:rect l="T15" t="T16" r="T17" b="T18"/>
              <a:pathLst>
                <a:path w="33" h="31">
                  <a:moveTo>
                    <a:pt x="16" y="0"/>
                  </a:moveTo>
                  <a:lnTo>
                    <a:pt x="33" y="5"/>
                  </a:lnTo>
                  <a:lnTo>
                    <a:pt x="19" y="31"/>
                  </a:lnTo>
                  <a:lnTo>
                    <a:pt x="0" y="22"/>
                  </a:lnTo>
                  <a:lnTo>
                    <a:pt x="16" y="0"/>
                  </a:lnTo>
                  <a:close/>
                </a:path>
              </a:pathLst>
            </a:custGeom>
            <a:solidFill>
              <a:srgbClr val="0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39" name="Freeform 2305"/>
            <p:cNvSpPr>
              <a:spLocks noChangeAspect="1"/>
            </p:cNvSpPr>
            <p:nvPr/>
          </p:nvSpPr>
          <p:spPr bwMode="auto">
            <a:xfrm>
              <a:off x="720" y="2797"/>
              <a:ext cx="17" cy="16"/>
            </a:xfrm>
            <a:custGeom>
              <a:avLst/>
              <a:gdLst>
                <a:gd name="T0" fmla="*/ 1 w 34"/>
                <a:gd name="T1" fmla="*/ 0 h 32"/>
                <a:gd name="T2" fmla="*/ 1 w 34"/>
                <a:gd name="T3" fmla="*/ 1 h 32"/>
                <a:gd name="T4" fmla="*/ 1 w 34"/>
                <a:gd name="T5" fmla="*/ 1 h 32"/>
                <a:gd name="T6" fmla="*/ 0 w 34"/>
                <a:gd name="T7" fmla="*/ 1 h 32"/>
                <a:gd name="T8" fmla="*/ 1 w 34"/>
                <a:gd name="T9" fmla="*/ 0 h 32"/>
                <a:gd name="T10" fmla="*/ 0 60000 65536"/>
                <a:gd name="T11" fmla="*/ 0 60000 65536"/>
                <a:gd name="T12" fmla="*/ 0 60000 65536"/>
                <a:gd name="T13" fmla="*/ 0 60000 65536"/>
                <a:gd name="T14" fmla="*/ 0 60000 65536"/>
                <a:gd name="T15" fmla="*/ 0 w 34"/>
                <a:gd name="T16" fmla="*/ 0 h 32"/>
                <a:gd name="T17" fmla="*/ 34 w 34"/>
                <a:gd name="T18" fmla="*/ 32 h 32"/>
              </a:gdLst>
              <a:ahLst/>
              <a:cxnLst>
                <a:cxn ang="T10">
                  <a:pos x="T0" y="T1"/>
                </a:cxn>
                <a:cxn ang="T11">
                  <a:pos x="T2" y="T3"/>
                </a:cxn>
                <a:cxn ang="T12">
                  <a:pos x="T4" y="T5"/>
                </a:cxn>
                <a:cxn ang="T13">
                  <a:pos x="T6" y="T7"/>
                </a:cxn>
                <a:cxn ang="T14">
                  <a:pos x="T8" y="T9"/>
                </a:cxn>
              </a:cxnLst>
              <a:rect l="T15" t="T16" r="T17" b="T18"/>
              <a:pathLst>
                <a:path w="34" h="32">
                  <a:moveTo>
                    <a:pt x="14" y="0"/>
                  </a:moveTo>
                  <a:lnTo>
                    <a:pt x="34" y="7"/>
                  </a:lnTo>
                  <a:lnTo>
                    <a:pt x="20" y="32"/>
                  </a:lnTo>
                  <a:lnTo>
                    <a:pt x="0" y="27"/>
                  </a:lnTo>
                  <a:lnTo>
                    <a:pt x="14"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40" name="Freeform 2306"/>
            <p:cNvSpPr>
              <a:spLocks noChangeAspect="1"/>
            </p:cNvSpPr>
            <p:nvPr/>
          </p:nvSpPr>
          <p:spPr bwMode="auto">
            <a:xfrm>
              <a:off x="725" y="2798"/>
              <a:ext cx="16" cy="15"/>
            </a:xfrm>
            <a:custGeom>
              <a:avLst/>
              <a:gdLst>
                <a:gd name="T0" fmla="*/ 1 w 32"/>
                <a:gd name="T1" fmla="*/ 0 h 30"/>
                <a:gd name="T2" fmla="*/ 1 w 32"/>
                <a:gd name="T3" fmla="*/ 1 h 30"/>
                <a:gd name="T4" fmla="*/ 1 w 32"/>
                <a:gd name="T5" fmla="*/ 1 h 30"/>
                <a:gd name="T6" fmla="*/ 0 w 32"/>
                <a:gd name="T7" fmla="*/ 1 h 30"/>
                <a:gd name="T8" fmla="*/ 1 w 32"/>
                <a:gd name="T9" fmla="*/ 0 h 30"/>
                <a:gd name="T10" fmla="*/ 0 60000 65536"/>
                <a:gd name="T11" fmla="*/ 0 60000 65536"/>
                <a:gd name="T12" fmla="*/ 0 60000 65536"/>
                <a:gd name="T13" fmla="*/ 0 60000 65536"/>
                <a:gd name="T14" fmla="*/ 0 60000 65536"/>
                <a:gd name="T15" fmla="*/ 0 w 32"/>
                <a:gd name="T16" fmla="*/ 0 h 30"/>
                <a:gd name="T17" fmla="*/ 32 w 32"/>
                <a:gd name="T18" fmla="*/ 30 h 30"/>
              </a:gdLst>
              <a:ahLst/>
              <a:cxnLst>
                <a:cxn ang="T10">
                  <a:pos x="T0" y="T1"/>
                </a:cxn>
                <a:cxn ang="T11">
                  <a:pos x="T2" y="T3"/>
                </a:cxn>
                <a:cxn ang="T12">
                  <a:pos x="T4" y="T5"/>
                </a:cxn>
                <a:cxn ang="T13">
                  <a:pos x="T6" y="T7"/>
                </a:cxn>
                <a:cxn ang="T14">
                  <a:pos x="T8" y="T9"/>
                </a:cxn>
              </a:cxnLst>
              <a:rect l="T15" t="T16" r="T17" b="T18"/>
              <a:pathLst>
                <a:path w="32" h="30">
                  <a:moveTo>
                    <a:pt x="12" y="0"/>
                  </a:moveTo>
                  <a:lnTo>
                    <a:pt x="32" y="6"/>
                  </a:lnTo>
                  <a:lnTo>
                    <a:pt x="15" y="30"/>
                  </a:lnTo>
                  <a:lnTo>
                    <a:pt x="0" y="25"/>
                  </a:lnTo>
                  <a:lnTo>
                    <a:pt x="12"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41" name="Freeform 2307"/>
            <p:cNvSpPr>
              <a:spLocks noChangeAspect="1"/>
            </p:cNvSpPr>
            <p:nvPr/>
          </p:nvSpPr>
          <p:spPr bwMode="auto">
            <a:xfrm>
              <a:off x="728" y="2800"/>
              <a:ext cx="16" cy="16"/>
            </a:xfrm>
            <a:custGeom>
              <a:avLst/>
              <a:gdLst>
                <a:gd name="T0" fmla="*/ 1 w 32"/>
                <a:gd name="T1" fmla="*/ 0 h 32"/>
                <a:gd name="T2" fmla="*/ 1 w 32"/>
                <a:gd name="T3" fmla="*/ 1 h 32"/>
                <a:gd name="T4" fmla="*/ 1 w 32"/>
                <a:gd name="T5" fmla="*/ 1 h 32"/>
                <a:gd name="T6" fmla="*/ 0 w 32"/>
                <a:gd name="T7" fmla="*/ 1 h 32"/>
                <a:gd name="T8" fmla="*/ 1 w 32"/>
                <a:gd name="T9" fmla="*/ 0 h 32"/>
                <a:gd name="T10" fmla="*/ 0 60000 65536"/>
                <a:gd name="T11" fmla="*/ 0 60000 65536"/>
                <a:gd name="T12" fmla="*/ 0 60000 65536"/>
                <a:gd name="T13" fmla="*/ 0 60000 65536"/>
                <a:gd name="T14" fmla="*/ 0 60000 65536"/>
                <a:gd name="T15" fmla="*/ 0 w 32"/>
                <a:gd name="T16" fmla="*/ 0 h 32"/>
                <a:gd name="T17" fmla="*/ 32 w 32"/>
                <a:gd name="T18" fmla="*/ 32 h 32"/>
              </a:gdLst>
              <a:ahLst/>
              <a:cxnLst>
                <a:cxn ang="T10">
                  <a:pos x="T0" y="T1"/>
                </a:cxn>
                <a:cxn ang="T11">
                  <a:pos x="T2" y="T3"/>
                </a:cxn>
                <a:cxn ang="T12">
                  <a:pos x="T4" y="T5"/>
                </a:cxn>
                <a:cxn ang="T13">
                  <a:pos x="T6" y="T7"/>
                </a:cxn>
                <a:cxn ang="T14">
                  <a:pos x="T8" y="T9"/>
                </a:cxn>
              </a:cxnLst>
              <a:rect l="T15" t="T16" r="T17" b="T18"/>
              <a:pathLst>
                <a:path w="32" h="32">
                  <a:moveTo>
                    <a:pt x="12" y="0"/>
                  </a:moveTo>
                  <a:lnTo>
                    <a:pt x="32" y="7"/>
                  </a:lnTo>
                  <a:lnTo>
                    <a:pt x="17" y="32"/>
                  </a:lnTo>
                  <a:lnTo>
                    <a:pt x="0" y="25"/>
                  </a:lnTo>
                  <a:lnTo>
                    <a:pt x="12"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42" name="Freeform 2308"/>
            <p:cNvSpPr>
              <a:spLocks noChangeAspect="1"/>
            </p:cNvSpPr>
            <p:nvPr/>
          </p:nvSpPr>
          <p:spPr bwMode="auto">
            <a:xfrm>
              <a:off x="730" y="2801"/>
              <a:ext cx="17" cy="18"/>
            </a:xfrm>
            <a:custGeom>
              <a:avLst/>
              <a:gdLst>
                <a:gd name="T0" fmla="*/ 1 w 34"/>
                <a:gd name="T1" fmla="*/ 0 h 36"/>
                <a:gd name="T2" fmla="*/ 1 w 34"/>
                <a:gd name="T3" fmla="*/ 1 h 36"/>
                <a:gd name="T4" fmla="*/ 1 w 34"/>
                <a:gd name="T5" fmla="*/ 1 h 36"/>
                <a:gd name="T6" fmla="*/ 0 w 34"/>
                <a:gd name="T7" fmla="*/ 1 h 36"/>
                <a:gd name="T8" fmla="*/ 1 w 34"/>
                <a:gd name="T9" fmla="*/ 0 h 36"/>
                <a:gd name="T10" fmla="*/ 0 60000 65536"/>
                <a:gd name="T11" fmla="*/ 0 60000 65536"/>
                <a:gd name="T12" fmla="*/ 0 60000 65536"/>
                <a:gd name="T13" fmla="*/ 0 60000 65536"/>
                <a:gd name="T14" fmla="*/ 0 60000 65536"/>
                <a:gd name="T15" fmla="*/ 0 w 34"/>
                <a:gd name="T16" fmla="*/ 0 h 36"/>
                <a:gd name="T17" fmla="*/ 34 w 34"/>
                <a:gd name="T18" fmla="*/ 36 h 36"/>
              </a:gdLst>
              <a:ahLst/>
              <a:cxnLst>
                <a:cxn ang="T10">
                  <a:pos x="T0" y="T1"/>
                </a:cxn>
                <a:cxn ang="T11">
                  <a:pos x="T2" y="T3"/>
                </a:cxn>
                <a:cxn ang="T12">
                  <a:pos x="T4" y="T5"/>
                </a:cxn>
                <a:cxn ang="T13">
                  <a:pos x="T6" y="T7"/>
                </a:cxn>
                <a:cxn ang="T14">
                  <a:pos x="T8" y="T9"/>
                </a:cxn>
              </a:cxnLst>
              <a:rect l="T15" t="T16" r="T17" b="T18"/>
              <a:pathLst>
                <a:path w="34" h="36">
                  <a:moveTo>
                    <a:pt x="17" y="0"/>
                  </a:moveTo>
                  <a:lnTo>
                    <a:pt x="34" y="7"/>
                  </a:lnTo>
                  <a:lnTo>
                    <a:pt x="17" y="36"/>
                  </a:lnTo>
                  <a:lnTo>
                    <a:pt x="0" y="31"/>
                  </a:lnTo>
                  <a:lnTo>
                    <a:pt x="17"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43" name="Freeform 2309"/>
            <p:cNvSpPr>
              <a:spLocks noChangeAspect="1"/>
            </p:cNvSpPr>
            <p:nvPr/>
          </p:nvSpPr>
          <p:spPr bwMode="auto">
            <a:xfrm>
              <a:off x="736" y="2805"/>
              <a:ext cx="17" cy="17"/>
            </a:xfrm>
            <a:custGeom>
              <a:avLst/>
              <a:gdLst>
                <a:gd name="T0" fmla="*/ 1 w 34"/>
                <a:gd name="T1" fmla="*/ 0 h 34"/>
                <a:gd name="T2" fmla="*/ 1 w 34"/>
                <a:gd name="T3" fmla="*/ 1 h 34"/>
                <a:gd name="T4" fmla="*/ 1 w 34"/>
                <a:gd name="T5" fmla="*/ 1 h 34"/>
                <a:gd name="T6" fmla="*/ 0 w 34"/>
                <a:gd name="T7" fmla="*/ 1 h 34"/>
                <a:gd name="T8" fmla="*/ 1 w 34"/>
                <a:gd name="T9" fmla="*/ 0 h 34"/>
                <a:gd name="T10" fmla="*/ 0 60000 65536"/>
                <a:gd name="T11" fmla="*/ 0 60000 65536"/>
                <a:gd name="T12" fmla="*/ 0 60000 65536"/>
                <a:gd name="T13" fmla="*/ 0 60000 65536"/>
                <a:gd name="T14" fmla="*/ 0 60000 65536"/>
                <a:gd name="T15" fmla="*/ 0 w 34"/>
                <a:gd name="T16" fmla="*/ 0 h 34"/>
                <a:gd name="T17" fmla="*/ 34 w 34"/>
                <a:gd name="T18" fmla="*/ 34 h 34"/>
              </a:gdLst>
              <a:ahLst/>
              <a:cxnLst>
                <a:cxn ang="T10">
                  <a:pos x="T0" y="T1"/>
                </a:cxn>
                <a:cxn ang="T11">
                  <a:pos x="T2" y="T3"/>
                </a:cxn>
                <a:cxn ang="T12">
                  <a:pos x="T4" y="T5"/>
                </a:cxn>
                <a:cxn ang="T13">
                  <a:pos x="T6" y="T7"/>
                </a:cxn>
                <a:cxn ang="T14">
                  <a:pos x="T8" y="T9"/>
                </a:cxn>
              </a:cxnLst>
              <a:rect l="T15" t="T16" r="T17" b="T18"/>
              <a:pathLst>
                <a:path w="34" h="34">
                  <a:moveTo>
                    <a:pt x="17" y="0"/>
                  </a:moveTo>
                  <a:lnTo>
                    <a:pt x="34" y="5"/>
                  </a:lnTo>
                  <a:lnTo>
                    <a:pt x="21" y="34"/>
                  </a:lnTo>
                  <a:lnTo>
                    <a:pt x="0" y="29"/>
                  </a:lnTo>
                  <a:lnTo>
                    <a:pt x="17"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44" name="Freeform 2310"/>
            <p:cNvSpPr>
              <a:spLocks noChangeAspect="1"/>
            </p:cNvSpPr>
            <p:nvPr/>
          </p:nvSpPr>
          <p:spPr bwMode="auto">
            <a:xfrm>
              <a:off x="740" y="2805"/>
              <a:ext cx="17" cy="17"/>
            </a:xfrm>
            <a:custGeom>
              <a:avLst/>
              <a:gdLst>
                <a:gd name="T0" fmla="*/ 1 w 34"/>
                <a:gd name="T1" fmla="*/ 0 h 34"/>
                <a:gd name="T2" fmla="*/ 1 w 34"/>
                <a:gd name="T3" fmla="*/ 1 h 34"/>
                <a:gd name="T4" fmla="*/ 1 w 34"/>
                <a:gd name="T5" fmla="*/ 1 h 34"/>
                <a:gd name="T6" fmla="*/ 0 w 34"/>
                <a:gd name="T7" fmla="*/ 1 h 34"/>
                <a:gd name="T8" fmla="*/ 1 w 34"/>
                <a:gd name="T9" fmla="*/ 0 h 34"/>
                <a:gd name="T10" fmla="*/ 0 60000 65536"/>
                <a:gd name="T11" fmla="*/ 0 60000 65536"/>
                <a:gd name="T12" fmla="*/ 0 60000 65536"/>
                <a:gd name="T13" fmla="*/ 0 60000 65536"/>
                <a:gd name="T14" fmla="*/ 0 60000 65536"/>
                <a:gd name="T15" fmla="*/ 0 w 34"/>
                <a:gd name="T16" fmla="*/ 0 h 34"/>
                <a:gd name="T17" fmla="*/ 34 w 34"/>
                <a:gd name="T18" fmla="*/ 34 h 34"/>
              </a:gdLst>
              <a:ahLst/>
              <a:cxnLst>
                <a:cxn ang="T10">
                  <a:pos x="T0" y="T1"/>
                </a:cxn>
                <a:cxn ang="T11">
                  <a:pos x="T2" y="T3"/>
                </a:cxn>
                <a:cxn ang="T12">
                  <a:pos x="T4" y="T5"/>
                </a:cxn>
                <a:cxn ang="T13">
                  <a:pos x="T6" y="T7"/>
                </a:cxn>
                <a:cxn ang="T14">
                  <a:pos x="T8" y="T9"/>
                </a:cxn>
              </a:cxnLst>
              <a:rect l="T15" t="T16" r="T17" b="T18"/>
              <a:pathLst>
                <a:path w="34" h="34">
                  <a:moveTo>
                    <a:pt x="13" y="0"/>
                  </a:moveTo>
                  <a:lnTo>
                    <a:pt x="34" y="7"/>
                  </a:lnTo>
                  <a:lnTo>
                    <a:pt x="17" y="34"/>
                  </a:lnTo>
                  <a:lnTo>
                    <a:pt x="0" y="29"/>
                  </a:lnTo>
                  <a:lnTo>
                    <a:pt x="13"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45" name="Freeform 2311"/>
            <p:cNvSpPr>
              <a:spLocks noChangeAspect="1"/>
            </p:cNvSpPr>
            <p:nvPr/>
          </p:nvSpPr>
          <p:spPr bwMode="auto">
            <a:xfrm>
              <a:off x="744" y="2805"/>
              <a:ext cx="17" cy="18"/>
            </a:xfrm>
            <a:custGeom>
              <a:avLst/>
              <a:gdLst>
                <a:gd name="T0" fmla="*/ 1 w 34"/>
                <a:gd name="T1" fmla="*/ 0 h 36"/>
                <a:gd name="T2" fmla="*/ 1 w 34"/>
                <a:gd name="T3" fmla="*/ 1 h 36"/>
                <a:gd name="T4" fmla="*/ 1 w 34"/>
                <a:gd name="T5" fmla="*/ 1 h 36"/>
                <a:gd name="T6" fmla="*/ 0 w 34"/>
                <a:gd name="T7" fmla="*/ 1 h 36"/>
                <a:gd name="T8" fmla="*/ 1 w 34"/>
                <a:gd name="T9" fmla="*/ 0 h 36"/>
                <a:gd name="T10" fmla="*/ 0 60000 65536"/>
                <a:gd name="T11" fmla="*/ 0 60000 65536"/>
                <a:gd name="T12" fmla="*/ 0 60000 65536"/>
                <a:gd name="T13" fmla="*/ 0 60000 65536"/>
                <a:gd name="T14" fmla="*/ 0 60000 65536"/>
                <a:gd name="T15" fmla="*/ 0 w 34"/>
                <a:gd name="T16" fmla="*/ 0 h 36"/>
                <a:gd name="T17" fmla="*/ 34 w 34"/>
                <a:gd name="T18" fmla="*/ 36 h 36"/>
              </a:gdLst>
              <a:ahLst/>
              <a:cxnLst>
                <a:cxn ang="T10">
                  <a:pos x="T0" y="T1"/>
                </a:cxn>
                <a:cxn ang="T11">
                  <a:pos x="T2" y="T3"/>
                </a:cxn>
                <a:cxn ang="T12">
                  <a:pos x="T4" y="T5"/>
                </a:cxn>
                <a:cxn ang="T13">
                  <a:pos x="T6" y="T7"/>
                </a:cxn>
                <a:cxn ang="T14">
                  <a:pos x="T8" y="T9"/>
                </a:cxn>
              </a:cxnLst>
              <a:rect l="T15" t="T16" r="T17" b="T18"/>
              <a:pathLst>
                <a:path w="34" h="36">
                  <a:moveTo>
                    <a:pt x="16" y="0"/>
                  </a:moveTo>
                  <a:lnTo>
                    <a:pt x="34" y="7"/>
                  </a:lnTo>
                  <a:lnTo>
                    <a:pt x="19" y="36"/>
                  </a:lnTo>
                  <a:lnTo>
                    <a:pt x="0" y="29"/>
                  </a:lnTo>
                  <a:lnTo>
                    <a:pt x="16"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46" name="Freeform 2312"/>
            <p:cNvSpPr>
              <a:spLocks noChangeAspect="1"/>
            </p:cNvSpPr>
            <p:nvPr/>
          </p:nvSpPr>
          <p:spPr bwMode="auto">
            <a:xfrm>
              <a:off x="748" y="2810"/>
              <a:ext cx="17" cy="14"/>
            </a:xfrm>
            <a:custGeom>
              <a:avLst/>
              <a:gdLst>
                <a:gd name="T0" fmla="*/ 1 w 34"/>
                <a:gd name="T1" fmla="*/ 0 h 29"/>
                <a:gd name="T2" fmla="*/ 1 w 34"/>
                <a:gd name="T3" fmla="*/ 0 h 29"/>
                <a:gd name="T4" fmla="*/ 1 w 34"/>
                <a:gd name="T5" fmla="*/ 0 h 29"/>
                <a:gd name="T6" fmla="*/ 0 w 34"/>
                <a:gd name="T7" fmla="*/ 0 h 29"/>
                <a:gd name="T8" fmla="*/ 1 w 34"/>
                <a:gd name="T9" fmla="*/ 0 h 29"/>
                <a:gd name="T10" fmla="*/ 0 60000 65536"/>
                <a:gd name="T11" fmla="*/ 0 60000 65536"/>
                <a:gd name="T12" fmla="*/ 0 60000 65536"/>
                <a:gd name="T13" fmla="*/ 0 60000 65536"/>
                <a:gd name="T14" fmla="*/ 0 60000 65536"/>
                <a:gd name="T15" fmla="*/ 0 w 34"/>
                <a:gd name="T16" fmla="*/ 0 h 29"/>
                <a:gd name="T17" fmla="*/ 34 w 34"/>
                <a:gd name="T18" fmla="*/ 29 h 29"/>
              </a:gdLst>
              <a:ahLst/>
              <a:cxnLst>
                <a:cxn ang="T10">
                  <a:pos x="T0" y="T1"/>
                </a:cxn>
                <a:cxn ang="T11">
                  <a:pos x="T2" y="T3"/>
                </a:cxn>
                <a:cxn ang="T12">
                  <a:pos x="T4" y="T5"/>
                </a:cxn>
                <a:cxn ang="T13">
                  <a:pos x="T6" y="T7"/>
                </a:cxn>
                <a:cxn ang="T14">
                  <a:pos x="T8" y="T9"/>
                </a:cxn>
              </a:cxnLst>
              <a:rect l="T15" t="T16" r="T17" b="T18"/>
              <a:pathLst>
                <a:path w="34" h="29">
                  <a:moveTo>
                    <a:pt x="17" y="0"/>
                  </a:moveTo>
                  <a:lnTo>
                    <a:pt x="34" y="5"/>
                  </a:lnTo>
                  <a:lnTo>
                    <a:pt x="17" y="29"/>
                  </a:lnTo>
                  <a:lnTo>
                    <a:pt x="0" y="26"/>
                  </a:lnTo>
                  <a:lnTo>
                    <a:pt x="17"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47" name="Freeform 2313"/>
            <p:cNvSpPr>
              <a:spLocks noChangeAspect="1"/>
            </p:cNvSpPr>
            <p:nvPr/>
          </p:nvSpPr>
          <p:spPr bwMode="auto">
            <a:xfrm>
              <a:off x="750" y="2811"/>
              <a:ext cx="17" cy="16"/>
            </a:xfrm>
            <a:custGeom>
              <a:avLst/>
              <a:gdLst>
                <a:gd name="T0" fmla="*/ 1 w 32"/>
                <a:gd name="T1" fmla="*/ 0 h 30"/>
                <a:gd name="T2" fmla="*/ 1 w 32"/>
                <a:gd name="T3" fmla="*/ 1 h 30"/>
                <a:gd name="T4" fmla="*/ 1 w 32"/>
                <a:gd name="T5" fmla="*/ 1 h 30"/>
                <a:gd name="T6" fmla="*/ 0 w 32"/>
                <a:gd name="T7" fmla="*/ 1 h 30"/>
                <a:gd name="T8" fmla="*/ 1 w 32"/>
                <a:gd name="T9" fmla="*/ 0 h 30"/>
                <a:gd name="T10" fmla="*/ 0 60000 65536"/>
                <a:gd name="T11" fmla="*/ 0 60000 65536"/>
                <a:gd name="T12" fmla="*/ 0 60000 65536"/>
                <a:gd name="T13" fmla="*/ 0 60000 65536"/>
                <a:gd name="T14" fmla="*/ 0 60000 65536"/>
                <a:gd name="T15" fmla="*/ 0 w 32"/>
                <a:gd name="T16" fmla="*/ 0 h 30"/>
                <a:gd name="T17" fmla="*/ 32 w 32"/>
                <a:gd name="T18" fmla="*/ 30 h 30"/>
              </a:gdLst>
              <a:ahLst/>
              <a:cxnLst>
                <a:cxn ang="T10">
                  <a:pos x="T0" y="T1"/>
                </a:cxn>
                <a:cxn ang="T11">
                  <a:pos x="T2" y="T3"/>
                </a:cxn>
                <a:cxn ang="T12">
                  <a:pos x="T4" y="T5"/>
                </a:cxn>
                <a:cxn ang="T13">
                  <a:pos x="T6" y="T7"/>
                </a:cxn>
                <a:cxn ang="T14">
                  <a:pos x="T8" y="T9"/>
                </a:cxn>
              </a:cxnLst>
              <a:rect l="T15" t="T16" r="T17" b="T18"/>
              <a:pathLst>
                <a:path w="32" h="30">
                  <a:moveTo>
                    <a:pt x="14" y="0"/>
                  </a:moveTo>
                  <a:lnTo>
                    <a:pt x="32" y="7"/>
                  </a:lnTo>
                  <a:lnTo>
                    <a:pt x="15" y="30"/>
                  </a:lnTo>
                  <a:lnTo>
                    <a:pt x="0" y="25"/>
                  </a:lnTo>
                  <a:lnTo>
                    <a:pt x="14"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48" name="Freeform 2314"/>
            <p:cNvSpPr>
              <a:spLocks noChangeAspect="1"/>
            </p:cNvSpPr>
            <p:nvPr/>
          </p:nvSpPr>
          <p:spPr bwMode="auto">
            <a:xfrm>
              <a:off x="755" y="2812"/>
              <a:ext cx="16" cy="17"/>
            </a:xfrm>
            <a:custGeom>
              <a:avLst/>
              <a:gdLst>
                <a:gd name="T0" fmla="*/ 0 w 33"/>
                <a:gd name="T1" fmla="*/ 0 h 34"/>
                <a:gd name="T2" fmla="*/ 0 w 33"/>
                <a:gd name="T3" fmla="*/ 1 h 34"/>
                <a:gd name="T4" fmla="*/ 0 w 33"/>
                <a:gd name="T5" fmla="*/ 1 h 34"/>
                <a:gd name="T6" fmla="*/ 0 w 33"/>
                <a:gd name="T7" fmla="*/ 1 h 34"/>
                <a:gd name="T8" fmla="*/ 0 w 33"/>
                <a:gd name="T9" fmla="*/ 0 h 34"/>
                <a:gd name="T10" fmla="*/ 0 60000 65536"/>
                <a:gd name="T11" fmla="*/ 0 60000 65536"/>
                <a:gd name="T12" fmla="*/ 0 60000 65536"/>
                <a:gd name="T13" fmla="*/ 0 60000 65536"/>
                <a:gd name="T14" fmla="*/ 0 60000 65536"/>
                <a:gd name="T15" fmla="*/ 0 w 33"/>
                <a:gd name="T16" fmla="*/ 0 h 34"/>
                <a:gd name="T17" fmla="*/ 33 w 33"/>
                <a:gd name="T18" fmla="*/ 34 h 34"/>
              </a:gdLst>
              <a:ahLst/>
              <a:cxnLst>
                <a:cxn ang="T10">
                  <a:pos x="T0" y="T1"/>
                </a:cxn>
                <a:cxn ang="T11">
                  <a:pos x="T2" y="T3"/>
                </a:cxn>
                <a:cxn ang="T12">
                  <a:pos x="T4" y="T5"/>
                </a:cxn>
                <a:cxn ang="T13">
                  <a:pos x="T6" y="T7"/>
                </a:cxn>
                <a:cxn ang="T14">
                  <a:pos x="T8" y="T9"/>
                </a:cxn>
              </a:cxnLst>
              <a:rect l="T15" t="T16" r="T17" b="T18"/>
              <a:pathLst>
                <a:path w="33" h="34">
                  <a:moveTo>
                    <a:pt x="12" y="0"/>
                  </a:moveTo>
                  <a:lnTo>
                    <a:pt x="33" y="7"/>
                  </a:lnTo>
                  <a:lnTo>
                    <a:pt x="17" y="34"/>
                  </a:lnTo>
                  <a:lnTo>
                    <a:pt x="0" y="28"/>
                  </a:lnTo>
                  <a:lnTo>
                    <a:pt x="12"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49" name="Freeform 2315"/>
            <p:cNvSpPr>
              <a:spLocks noChangeAspect="1"/>
            </p:cNvSpPr>
            <p:nvPr/>
          </p:nvSpPr>
          <p:spPr bwMode="auto">
            <a:xfrm>
              <a:off x="757" y="2815"/>
              <a:ext cx="17" cy="16"/>
            </a:xfrm>
            <a:custGeom>
              <a:avLst/>
              <a:gdLst>
                <a:gd name="T0" fmla="*/ 1 w 33"/>
                <a:gd name="T1" fmla="*/ 0 h 32"/>
                <a:gd name="T2" fmla="*/ 1 w 33"/>
                <a:gd name="T3" fmla="*/ 1 h 32"/>
                <a:gd name="T4" fmla="*/ 1 w 33"/>
                <a:gd name="T5" fmla="*/ 1 h 32"/>
                <a:gd name="T6" fmla="*/ 0 w 33"/>
                <a:gd name="T7" fmla="*/ 1 h 32"/>
                <a:gd name="T8" fmla="*/ 1 w 33"/>
                <a:gd name="T9" fmla="*/ 0 h 32"/>
                <a:gd name="T10" fmla="*/ 0 60000 65536"/>
                <a:gd name="T11" fmla="*/ 0 60000 65536"/>
                <a:gd name="T12" fmla="*/ 0 60000 65536"/>
                <a:gd name="T13" fmla="*/ 0 60000 65536"/>
                <a:gd name="T14" fmla="*/ 0 60000 65536"/>
                <a:gd name="T15" fmla="*/ 0 w 33"/>
                <a:gd name="T16" fmla="*/ 0 h 32"/>
                <a:gd name="T17" fmla="*/ 33 w 33"/>
                <a:gd name="T18" fmla="*/ 32 h 32"/>
              </a:gdLst>
              <a:ahLst/>
              <a:cxnLst>
                <a:cxn ang="T10">
                  <a:pos x="T0" y="T1"/>
                </a:cxn>
                <a:cxn ang="T11">
                  <a:pos x="T2" y="T3"/>
                </a:cxn>
                <a:cxn ang="T12">
                  <a:pos x="T4" y="T5"/>
                </a:cxn>
                <a:cxn ang="T13">
                  <a:pos x="T6" y="T7"/>
                </a:cxn>
                <a:cxn ang="T14">
                  <a:pos x="T8" y="T9"/>
                </a:cxn>
              </a:cxnLst>
              <a:rect l="T15" t="T16" r="T17" b="T18"/>
              <a:pathLst>
                <a:path w="33" h="32">
                  <a:moveTo>
                    <a:pt x="17" y="0"/>
                  </a:moveTo>
                  <a:lnTo>
                    <a:pt x="33" y="5"/>
                  </a:lnTo>
                  <a:lnTo>
                    <a:pt x="20" y="32"/>
                  </a:lnTo>
                  <a:lnTo>
                    <a:pt x="0" y="27"/>
                  </a:lnTo>
                  <a:lnTo>
                    <a:pt x="17"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50" name="Freeform 2316"/>
            <p:cNvSpPr>
              <a:spLocks noChangeAspect="1"/>
            </p:cNvSpPr>
            <p:nvPr/>
          </p:nvSpPr>
          <p:spPr bwMode="auto">
            <a:xfrm>
              <a:off x="762" y="2815"/>
              <a:ext cx="16" cy="16"/>
            </a:xfrm>
            <a:custGeom>
              <a:avLst/>
              <a:gdLst>
                <a:gd name="T0" fmla="*/ 0 w 34"/>
                <a:gd name="T1" fmla="*/ 0 h 32"/>
                <a:gd name="T2" fmla="*/ 0 w 34"/>
                <a:gd name="T3" fmla="*/ 1 h 32"/>
                <a:gd name="T4" fmla="*/ 0 w 34"/>
                <a:gd name="T5" fmla="*/ 1 h 32"/>
                <a:gd name="T6" fmla="*/ 0 w 34"/>
                <a:gd name="T7" fmla="*/ 1 h 32"/>
                <a:gd name="T8" fmla="*/ 0 w 34"/>
                <a:gd name="T9" fmla="*/ 0 h 32"/>
                <a:gd name="T10" fmla="*/ 0 60000 65536"/>
                <a:gd name="T11" fmla="*/ 0 60000 65536"/>
                <a:gd name="T12" fmla="*/ 0 60000 65536"/>
                <a:gd name="T13" fmla="*/ 0 60000 65536"/>
                <a:gd name="T14" fmla="*/ 0 60000 65536"/>
                <a:gd name="T15" fmla="*/ 0 w 34"/>
                <a:gd name="T16" fmla="*/ 0 h 32"/>
                <a:gd name="T17" fmla="*/ 34 w 34"/>
                <a:gd name="T18" fmla="*/ 32 h 32"/>
              </a:gdLst>
              <a:ahLst/>
              <a:cxnLst>
                <a:cxn ang="T10">
                  <a:pos x="T0" y="T1"/>
                </a:cxn>
                <a:cxn ang="T11">
                  <a:pos x="T2" y="T3"/>
                </a:cxn>
                <a:cxn ang="T12">
                  <a:pos x="T4" y="T5"/>
                </a:cxn>
                <a:cxn ang="T13">
                  <a:pos x="T6" y="T7"/>
                </a:cxn>
                <a:cxn ang="T14">
                  <a:pos x="T8" y="T9"/>
                </a:cxn>
              </a:cxnLst>
              <a:rect l="T15" t="T16" r="T17" b="T18"/>
              <a:pathLst>
                <a:path w="34" h="32">
                  <a:moveTo>
                    <a:pt x="14" y="0"/>
                  </a:moveTo>
                  <a:lnTo>
                    <a:pt x="34" y="6"/>
                  </a:lnTo>
                  <a:lnTo>
                    <a:pt x="17" y="32"/>
                  </a:lnTo>
                  <a:lnTo>
                    <a:pt x="0" y="27"/>
                  </a:lnTo>
                  <a:lnTo>
                    <a:pt x="14"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51" name="Freeform 2317"/>
            <p:cNvSpPr>
              <a:spLocks noChangeAspect="1"/>
            </p:cNvSpPr>
            <p:nvPr/>
          </p:nvSpPr>
          <p:spPr bwMode="auto">
            <a:xfrm>
              <a:off x="765" y="2818"/>
              <a:ext cx="16" cy="15"/>
            </a:xfrm>
            <a:custGeom>
              <a:avLst/>
              <a:gdLst>
                <a:gd name="T0" fmla="*/ 1 w 32"/>
                <a:gd name="T1" fmla="*/ 0 h 29"/>
                <a:gd name="T2" fmla="*/ 1 w 32"/>
                <a:gd name="T3" fmla="*/ 1 h 29"/>
                <a:gd name="T4" fmla="*/ 1 w 32"/>
                <a:gd name="T5" fmla="*/ 1 h 29"/>
                <a:gd name="T6" fmla="*/ 0 w 32"/>
                <a:gd name="T7" fmla="*/ 1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2" y="0"/>
                  </a:moveTo>
                  <a:lnTo>
                    <a:pt x="32" y="7"/>
                  </a:lnTo>
                  <a:lnTo>
                    <a:pt x="17" y="29"/>
                  </a:lnTo>
                  <a:lnTo>
                    <a:pt x="0" y="21"/>
                  </a:lnTo>
                  <a:lnTo>
                    <a:pt x="12"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52" name="Freeform 2318"/>
            <p:cNvSpPr>
              <a:spLocks noChangeAspect="1"/>
            </p:cNvSpPr>
            <p:nvPr/>
          </p:nvSpPr>
          <p:spPr bwMode="auto">
            <a:xfrm>
              <a:off x="771" y="2820"/>
              <a:ext cx="17" cy="14"/>
            </a:xfrm>
            <a:custGeom>
              <a:avLst/>
              <a:gdLst>
                <a:gd name="T0" fmla="*/ 1 w 34"/>
                <a:gd name="T1" fmla="*/ 0 h 29"/>
                <a:gd name="T2" fmla="*/ 1 w 34"/>
                <a:gd name="T3" fmla="*/ 0 h 29"/>
                <a:gd name="T4" fmla="*/ 1 w 34"/>
                <a:gd name="T5" fmla="*/ 0 h 29"/>
                <a:gd name="T6" fmla="*/ 0 w 34"/>
                <a:gd name="T7" fmla="*/ 0 h 29"/>
                <a:gd name="T8" fmla="*/ 1 w 34"/>
                <a:gd name="T9" fmla="*/ 0 h 29"/>
                <a:gd name="T10" fmla="*/ 0 60000 65536"/>
                <a:gd name="T11" fmla="*/ 0 60000 65536"/>
                <a:gd name="T12" fmla="*/ 0 60000 65536"/>
                <a:gd name="T13" fmla="*/ 0 60000 65536"/>
                <a:gd name="T14" fmla="*/ 0 60000 65536"/>
                <a:gd name="T15" fmla="*/ 0 w 34"/>
                <a:gd name="T16" fmla="*/ 0 h 29"/>
                <a:gd name="T17" fmla="*/ 34 w 34"/>
                <a:gd name="T18" fmla="*/ 29 h 29"/>
              </a:gdLst>
              <a:ahLst/>
              <a:cxnLst>
                <a:cxn ang="T10">
                  <a:pos x="T0" y="T1"/>
                </a:cxn>
                <a:cxn ang="T11">
                  <a:pos x="T2" y="T3"/>
                </a:cxn>
                <a:cxn ang="T12">
                  <a:pos x="T4" y="T5"/>
                </a:cxn>
                <a:cxn ang="T13">
                  <a:pos x="T6" y="T7"/>
                </a:cxn>
                <a:cxn ang="T14">
                  <a:pos x="T8" y="T9"/>
                </a:cxn>
              </a:cxnLst>
              <a:rect l="T15" t="T16" r="T17" b="T18"/>
              <a:pathLst>
                <a:path w="34" h="29">
                  <a:moveTo>
                    <a:pt x="15" y="0"/>
                  </a:moveTo>
                  <a:lnTo>
                    <a:pt x="34" y="7"/>
                  </a:lnTo>
                  <a:lnTo>
                    <a:pt x="17" y="29"/>
                  </a:lnTo>
                  <a:lnTo>
                    <a:pt x="0" y="25"/>
                  </a:lnTo>
                  <a:lnTo>
                    <a:pt x="15"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53" name="Freeform 2319"/>
            <p:cNvSpPr>
              <a:spLocks noChangeAspect="1"/>
            </p:cNvSpPr>
            <p:nvPr/>
          </p:nvSpPr>
          <p:spPr bwMode="auto">
            <a:xfrm>
              <a:off x="775" y="2823"/>
              <a:ext cx="16" cy="15"/>
            </a:xfrm>
            <a:custGeom>
              <a:avLst/>
              <a:gdLst>
                <a:gd name="T0" fmla="*/ 1 w 32"/>
                <a:gd name="T1" fmla="*/ 0 h 28"/>
                <a:gd name="T2" fmla="*/ 1 w 32"/>
                <a:gd name="T3" fmla="*/ 1 h 28"/>
                <a:gd name="T4" fmla="*/ 1 w 32"/>
                <a:gd name="T5" fmla="*/ 1 h 28"/>
                <a:gd name="T6" fmla="*/ 0 w 32"/>
                <a:gd name="T7" fmla="*/ 1 h 28"/>
                <a:gd name="T8" fmla="*/ 1 w 32"/>
                <a:gd name="T9" fmla="*/ 0 h 28"/>
                <a:gd name="T10" fmla="*/ 0 60000 65536"/>
                <a:gd name="T11" fmla="*/ 0 60000 65536"/>
                <a:gd name="T12" fmla="*/ 0 60000 65536"/>
                <a:gd name="T13" fmla="*/ 0 60000 65536"/>
                <a:gd name="T14" fmla="*/ 0 60000 65536"/>
                <a:gd name="T15" fmla="*/ 0 w 32"/>
                <a:gd name="T16" fmla="*/ 0 h 28"/>
                <a:gd name="T17" fmla="*/ 32 w 32"/>
                <a:gd name="T18" fmla="*/ 28 h 28"/>
              </a:gdLst>
              <a:ahLst/>
              <a:cxnLst>
                <a:cxn ang="T10">
                  <a:pos x="T0" y="T1"/>
                </a:cxn>
                <a:cxn ang="T11">
                  <a:pos x="T2" y="T3"/>
                </a:cxn>
                <a:cxn ang="T12">
                  <a:pos x="T4" y="T5"/>
                </a:cxn>
                <a:cxn ang="T13">
                  <a:pos x="T6" y="T7"/>
                </a:cxn>
                <a:cxn ang="T14">
                  <a:pos x="T8" y="T9"/>
                </a:cxn>
              </a:cxnLst>
              <a:rect l="T15" t="T16" r="T17" b="T18"/>
              <a:pathLst>
                <a:path w="32" h="28">
                  <a:moveTo>
                    <a:pt x="15" y="0"/>
                  </a:moveTo>
                  <a:lnTo>
                    <a:pt x="32" y="5"/>
                  </a:lnTo>
                  <a:lnTo>
                    <a:pt x="19" y="28"/>
                  </a:lnTo>
                  <a:lnTo>
                    <a:pt x="0" y="20"/>
                  </a:lnTo>
                  <a:lnTo>
                    <a:pt x="15"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54" name="Freeform 2320"/>
            <p:cNvSpPr>
              <a:spLocks noChangeAspect="1"/>
            </p:cNvSpPr>
            <p:nvPr/>
          </p:nvSpPr>
          <p:spPr bwMode="auto">
            <a:xfrm>
              <a:off x="779" y="2823"/>
              <a:ext cx="16" cy="16"/>
            </a:xfrm>
            <a:custGeom>
              <a:avLst/>
              <a:gdLst>
                <a:gd name="T0" fmla="*/ 1 w 32"/>
                <a:gd name="T1" fmla="*/ 0 h 32"/>
                <a:gd name="T2" fmla="*/ 1 w 32"/>
                <a:gd name="T3" fmla="*/ 1 h 32"/>
                <a:gd name="T4" fmla="*/ 1 w 32"/>
                <a:gd name="T5" fmla="*/ 1 h 32"/>
                <a:gd name="T6" fmla="*/ 0 w 32"/>
                <a:gd name="T7" fmla="*/ 1 h 32"/>
                <a:gd name="T8" fmla="*/ 1 w 32"/>
                <a:gd name="T9" fmla="*/ 0 h 32"/>
                <a:gd name="T10" fmla="*/ 0 60000 65536"/>
                <a:gd name="T11" fmla="*/ 0 60000 65536"/>
                <a:gd name="T12" fmla="*/ 0 60000 65536"/>
                <a:gd name="T13" fmla="*/ 0 60000 65536"/>
                <a:gd name="T14" fmla="*/ 0 60000 65536"/>
                <a:gd name="T15" fmla="*/ 0 w 32"/>
                <a:gd name="T16" fmla="*/ 0 h 32"/>
                <a:gd name="T17" fmla="*/ 32 w 32"/>
                <a:gd name="T18" fmla="*/ 32 h 32"/>
              </a:gdLst>
              <a:ahLst/>
              <a:cxnLst>
                <a:cxn ang="T10">
                  <a:pos x="T0" y="T1"/>
                </a:cxn>
                <a:cxn ang="T11">
                  <a:pos x="T2" y="T3"/>
                </a:cxn>
                <a:cxn ang="T12">
                  <a:pos x="T4" y="T5"/>
                </a:cxn>
                <a:cxn ang="T13">
                  <a:pos x="T6" y="T7"/>
                </a:cxn>
                <a:cxn ang="T14">
                  <a:pos x="T8" y="T9"/>
                </a:cxn>
              </a:cxnLst>
              <a:rect l="T15" t="T16" r="T17" b="T18"/>
              <a:pathLst>
                <a:path w="32" h="32">
                  <a:moveTo>
                    <a:pt x="12" y="0"/>
                  </a:moveTo>
                  <a:lnTo>
                    <a:pt x="32" y="6"/>
                  </a:lnTo>
                  <a:lnTo>
                    <a:pt x="18" y="32"/>
                  </a:lnTo>
                  <a:lnTo>
                    <a:pt x="0" y="23"/>
                  </a:lnTo>
                  <a:lnTo>
                    <a:pt x="12"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55" name="Freeform 2321"/>
            <p:cNvSpPr>
              <a:spLocks noChangeAspect="1"/>
            </p:cNvSpPr>
            <p:nvPr/>
          </p:nvSpPr>
          <p:spPr bwMode="auto">
            <a:xfrm>
              <a:off x="781" y="2824"/>
              <a:ext cx="17" cy="15"/>
            </a:xfrm>
            <a:custGeom>
              <a:avLst/>
              <a:gdLst>
                <a:gd name="T0" fmla="*/ 1 w 34"/>
                <a:gd name="T1" fmla="*/ 0 h 31"/>
                <a:gd name="T2" fmla="*/ 1 w 34"/>
                <a:gd name="T3" fmla="*/ 0 h 31"/>
                <a:gd name="T4" fmla="*/ 1 w 34"/>
                <a:gd name="T5" fmla="*/ 0 h 31"/>
                <a:gd name="T6" fmla="*/ 0 w 34"/>
                <a:gd name="T7" fmla="*/ 0 h 31"/>
                <a:gd name="T8" fmla="*/ 1 w 34"/>
                <a:gd name="T9" fmla="*/ 0 h 31"/>
                <a:gd name="T10" fmla="*/ 0 60000 65536"/>
                <a:gd name="T11" fmla="*/ 0 60000 65536"/>
                <a:gd name="T12" fmla="*/ 0 60000 65536"/>
                <a:gd name="T13" fmla="*/ 0 60000 65536"/>
                <a:gd name="T14" fmla="*/ 0 60000 65536"/>
                <a:gd name="T15" fmla="*/ 0 w 34"/>
                <a:gd name="T16" fmla="*/ 0 h 31"/>
                <a:gd name="T17" fmla="*/ 34 w 34"/>
                <a:gd name="T18" fmla="*/ 31 h 31"/>
              </a:gdLst>
              <a:ahLst/>
              <a:cxnLst>
                <a:cxn ang="T10">
                  <a:pos x="T0" y="T1"/>
                </a:cxn>
                <a:cxn ang="T11">
                  <a:pos x="T2" y="T3"/>
                </a:cxn>
                <a:cxn ang="T12">
                  <a:pos x="T4" y="T5"/>
                </a:cxn>
                <a:cxn ang="T13">
                  <a:pos x="T6" y="T7"/>
                </a:cxn>
                <a:cxn ang="T14">
                  <a:pos x="T8" y="T9"/>
                </a:cxn>
              </a:cxnLst>
              <a:rect l="T15" t="T16" r="T17" b="T18"/>
              <a:pathLst>
                <a:path w="34" h="31">
                  <a:moveTo>
                    <a:pt x="14" y="0"/>
                  </a:moveTo>
                  <a:lnTo>
                    <a:pt x="34" y="7"/>
                  </a:lnTo>
                  <a:lnTo>
                    <a:pt x="15" y="31"/>
                  </a:lnTo>
                  <a:lnTo>
                    <a:pt x="0" y="27"/>
                  </a:lnTo>
                  <a:lnTo>
                    <a:pt x="14" y="0"/>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56" name="Freeform 2322"/>
            <p:cNvSpPr>
              <a:spLocks noChangeAspect="1"/>
            </p:cNvSpPr>
            <p:nvPr/>
          </p:nvSpPr>
          <p:spPr bwMode="auto">
            <a:xfrm>
              <a:off x="787" y="2826"/>
              <a:ext cx="16" cy="14"/>
            </a:xfrm>
            <a:custGeom>
              <a:avLst/>
              <a:gdLst>
                <a:gd name="T0" fmla="*/ 1 w 32"/>
                <a:gd name="T1" fmla="*/ 0 h 28"/>
                <a:gd name="T2" fmla="*/ 1 w 32"/>
                <a:gd name="T3" fmla="*/ 1 h 28"/>
                <a:gd name="T4" fmla="*/ 1 w 32"/>
                <a:gd name="T5" fmla="*/ 1 h 28"/>
                <a:gd name="T6" fmla="*/ 0 w 32"/>
                <a:gd name="T7" fmla="*/ 1 h 28"/>
                <a:gd name="T8" fmla="*/ 1 w 32"/>
                <a:gd name="T9" fmla="*/ 0 h 28"/>
                <a:gd name="T10" fmla="*/ 0 60000 65536"/>
                <a:gd name="T11" fmla="*/ 0 60000 65536"/>
                <a:gd name="T12" fmla="*/ 0 60000 65536"/>
                <a:gd name="T13" fmla="*/ 0 60000 65536"/>
                <a:gd name="T14" fmla="*/ 0 60000 65536"/>
                <a:gd name="T15" fmla="*/ 0 w 32"/>
                <a:gd name="T16" fmla="*/ 0 h 28"/>
                <a:gd name="T17" fmla="*/ 32 w 32"/>
                <a:gd name="T18" fmla="*/ 28 h 28"/>
              </a:gdLst>
              <a:ahLst/>
              <a:cxnLst>
                <a:cxn ang="T10">
                  <a:pos x="T0" y="T1"/>
                </a:cxn>
                <a:cxn ang="T11">
                  <a:pos x="T2" y="T3"/>
                </a:cxn>
                <a:cxn ang="T12">
                  <a:pos x="T4" y="T5"/>
                </a:cxn>
                <a:cxn ang="T13">
                  <a:pos x="T6" y="T7"/>
                </a:cxn>
                <a:cxn ang="T14">
                  <a:pos x="T8" y="T9"/>
                </a:cxn>
              </a:cxnLst>
              <a:rect l="T15" t="T16" r="T17" b="T18"/>
              <a:pathLst>
                <a:path w="32" h="28">
                  <a:moveTo>
                    <a:pt x="14" y="0"/>
                  </a:moveTo>
                  <a:lnTo>
                    <a:pt x="32" y="6"/>
                  </a:lnTo>
                  <a:lnTo>
                    <a:pt x="15" y="28"/>
                  </a:lnTo>
                  <a:lnTo>
                    <a:pt x="0" y="23"/>
                  </a:lnTo>
                  <a:lnTo>
                    <a:pt x="14"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57" name="Freeform 2323"/>
            <p:cNvSpPr>
              <a:spLocks noChangeAspect="1"/>
            </p:cNvSpPr>
            <p:nvPr/>
          </p:nvSpPr>
          <p:spPr bwMode="auto">
            <a:xfrm>
              <a:off x="791" y="2829"/>
              <a:ext cx="16" cy="15"/>
            </a:xfrm>
            <a:custGeom>
              <a:avLst/>
              <a:gdLst>
                <a:gd name="T0" fmla="*/ 0 w 33"/>
                <a:gd name="T1" fmla="*/ 0 h 31"/>
                <a:gd name="T2" fmla="*/ 0 w 33"/>
                <a:gd name="T3" fmla="*/ 0 h 31"/>
                <a:gd name="T4" fmla="*/ 0 w 33"/>
                <a:gd name="T5" fmla="*/ 0 h 31"/>
                <a:gd name="T6" fmla="*/ 0 w 33"/>
                <a:gd name="T7" fmla="*/ 0 h 31"/>
                <a:gd name="T8" fmla="*/ 0 w 33"/>
                <a:gd name="T9" fmla="*/ 0 h 31"/>
                <a:gd name="T10" fmla="*/ 0 60000 65536"/>
                <a:gd name="T11" fmla="*/ 0 60000 65536"/>
                <a:gd name="T12" fmla="*/ 0 60000 65536"/>
                <a:gd name="T13" fmla="*/ 0 60000 65536"/>
                <a:gd name="T14" fmla="*/ 0 60000 65536"/>
                <a:gd name="T15" fmla="*/ 0 w 33"/>
                <a:gd name="T16" fmla="*/ 0 h 31"/>
                <a:gd name="T17" fmla="*/ 33 w 33"/>
                <a:gd name="T18" fmla="*/ 31 h 31"/>
              </a:gdLst>
              <a:ahLst/>
              <a:cxnLst>
                <a:cxn ang="T10">
                  <a:pos x="T0" y="T1"/>
                </a:cxn>
                <a:cxn ang="T11">
                  <a:pos x="T2" y="T3"/>
                </a:cxn>
                <a:cxn ang="T12">
                  <a:pos x="T4" y="T5"/>
                </a:cxn>
                <a:cxn ang="T13">
                  <a:pos x="T6" y="T7"/>
                </a:cxn>
                <a:cxn ang="T14">
                  <a:pos x="T8" y="T9"/>
                </a:cxn>
              </a:cxnLst>
              <a:rect l="T15" t="T16" r="T17" b="T18"/>
              <a:pathLst>
                <a:path w="33" h="31">
                  <a:moveTo>
                    <a:pt x="14" y="0"/>
                  </a:moveTo>
                  <a:lnTo>
                    <a:pt x="33" y="7"/>
                  </a:lnTo>
                  <a:lnTo>
                    <a:pt x="19" y="31"/>
                  </a:lnTo>
                  <a:lnTo>
                    <a:pt x="0" y="24"/>
                  </a:lnTo>
                  <a:lnTo>
                    <a:pt x="14"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58" name="Freeform 2324"/>
            <p:cNvSpPr>
              <a:spLocks noChangeAspect="1"/>
            </p:cNvSpPr>
            <p:nvPr/>
          </p:nvSpPr>
          <p:spPr bwMode="auto">
            <a:xfrm>
              <a:off x="794" y="2830"/>
              <a:ext cx="16" cy="15"/>
            </a:xfrm>
            <a:custGeom>
              <a:avLst/>
              <a:gdLst>
                <a:gd name="T0" fmla="*/ 1 w 32"/>
                <a:gd name="T1" fmla="*/ 0 h 31"/>
                <a:gd name="T2" fmla="*/ 1 w 32"/>
                <a:gd name="T3" fmla="*/ 0 h 31"/>
                <a:gd name="T4" fmla="*/ 1 w 32"/>
                <a:gd name="T5" fmla="*/ 0 h 31"/>
                <a:gd name="T6" fmla="*/ 0 w 32"/>
                <a:gd name="T7" fmla="*/ 0 h 31"/>
                <a:gd name="T8" fmla="*/ 1 w 32"/>
                <a:gd name="T9" fmla="*/ 0 h 31"/>
                <a:gd name="T10" fmla="*/ 0 60000 65536"/>
                <a:gd name="T11" fmla="*/ 0 60000 65536"/>
                <a:gd name="T12" fmla="*/ 0 60000 65536"/>
                <a:gd name="T13" fmla="*/ 0 60000 65536"/>
                <a:gd name="T14" fmla="*/ 0 60000 65536"/>
                <a:gd name="T15" fmla="*/ 0 w 32"/>
                <a:gd name="T16" fmla="*/ 0 h 31"/>
                <a:gd name="T17" fmla="*/ 32 w 32"/>
                <a:gd name="T18" fmla="*/ 31 h 31"/>
              </a:gdLst>
              <a:ahLst/>
              <a:cxnLst>
                <a:cxn ang="T10">
                  <a:pos x="T0" y="T1"/>
                </a:cxn>
                <a:cxn ang="T11">
                  <a:pos x="T2" y="T3"/>
                </a:cxn>
                <a:cxn ang="T12">
                  <a:pos x="T4" y="T5"/>
                </a:cxn>
                <a:cxn ang="T13">
                  <a:pos x="T6" y="T7"/>
                </a:cxn>
                <a:cxn ang="T14">
                  <a:pos x="T8" y="T9"/>
                </a:cxn>
              </a:cxnLst>
              <a:rect l="T15" t="T16" r="T17" b="T18"/>
              <a:pathLst>
                <a:path w="32" h="31">
                  <a:moveTo>
                    <a:pt x="16" y="0"/>
                  </a:moveTo>
                  <a:lnTo>
                    <a:pt x="32" y="5"/>
                  </a:lnTo>
                  <a:lnTo>
                    <a:pt x="15" y="31"/>
                  </a:lnTo>
                  <a:lnTo>
                    <a:pt x="0" y="24"/>
                  </a:lnTo>
                  <a:lnTo>
                    <a:pt x="16"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59" name="Freeform 2325"/>
            <p:cNvSpPr>
              <a:spLocks noChangeAspect="1"/>
            </p:cNvSpPr>
            <p:nvPr/>
          </p:nvSpPr>
          <p:spPr bwMode="auto">
            <a:xfrm>
              <a:off x="796" y="2832"/>
              <a:ext cx="17" cy="14"/>
            </a:xfrm>
            <a:custGeom>
              <a:avLst/>
              <a:gdLst>
                <a:gd name="T0" fmla="*/ 1 w 34"/>
                <a:gd name="T1" fmla="*/ 0 h 28"/>
                <a:gd name="T2" fmla="*/ 1 w 34"/>
                <a:gd name="T3" fmla="*/ 1 h 28"/>
                <a:gd name="T4" fmla="*/ 1 w 34"/>
                <a:gd name="T5" fmla="*/ 1 h 28"/>
                <a:gd name="T6" fmla="*/ 0 w 34"/>
                <a:gd name="T7" fmla="*/ 1 h 28"/>
                <a:gd name="T8" fmla="*/ 1 w 34"/>
                <a:gd name="T9" fmla="*/ 0 h 28"/>
                <a:gd name="T10" fmla="*/ 0 60000 65536"/>
                <a:gd name="T11" fmla="*/ 0 60000 65536"/>
                <a:gd name="T12" fmla="*/ 0 60000 65536"/>
                <a:gd name="T13" fmla="*/ 0 60000 65536"/>
                <a:gd name="T14" fmla="*/ 0 60000 65536"/>
                <a:gd name="T15" fmla="*/ 0 w 34"/>
                <a:gd name="T16" fmla="*/ 0 h 28"/>
                <a:gd name="T17" fmla="*/ 34 w 34"/>
                <a:gd name="T18" fmla="*/ 28 h 28"/>
              </a:gdLst>
              <a:ahLst/>
              <a:cxnLst>
                <a:cxn ang="T10">
                  <a:pos x="T0" y="T1"/>
                </a:cxn>
                <a:cxn ang="T11">
                  <a:pos x="T2" y="T3"/>
                </a:cxn>
                <a:cxn ang="T12">
                  <a:pos x="T4" y="T5"/>
                </a:cxn>
                <a:cxn ang="T13">
                  <a:pos x="T6" y="T7"/>
                </a:cxn>
                <a:cxn ang="T14">
                  <a:pos x="T8" y="T9"/>
                </a:cxn>
              </a:cxnLst>
              <a:rect l="T15" t="T16" r="T17" b="T18"/>
              <a:pathLst>
                <a:path w="34" h="28">
                  <a:moveTo>
                    <a:pt x="13" y="0"/>
                  </a:moveTo>
                  <a:lnTo>
                    <a:pt x="34" y="6"/>
                  </a:lnTo>
                  <a:lnTo>
                    <a:pt x="17" y="28"/>
                  </a:lnTo>
                  <a:lnTo>
                    <a:pt x="0" y="25"/>
                  </a:lnTo>
                  <a:lnTo>
                    <a:pt x="13"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60" name="Freeform 2326"/>
            <p:cNvSpPr>
              <a:spLocks noChangeAspect="1"/>
            </p:cNvSpPr>
            <p:nvPr/>
          </p:nvSpPr>
          <p:spPr bwMode="auto">
            <a:xfrm>
              <a:off x="801" y="2833"/>
              <a:ext cx="16" cy="15"/>
            </a:xfrm>
            <a:custGeom>
              <a:avLst/>
              <a:gdLst>
                <a:gd name="T0" fmla="*/ 1 w 32"/>
                <a:gd name="T1" fmla="*/ 0 h 29"/>
                <a:gd name="T2" fmla="*/ 1 w 32"/>
                <a:gd name="T3" fmla="*/ 1 h 29"/>
                <a:gd name="T4" fmla="*/ 1 w 32"/>
                <a:gd name="T5" fmla="*/ 1 h 29"/>
                <a:gd name="T6" fmla="*/ 0 w 32"/>
                <a:gd name="T7" fmla="*/ 1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5" y="0"/>
                  </a:moveTo>
                  <a:lnTo>
                    <a:pt x="32" y="5"/>
                  </a:lnTo>
                  <a:lnTo>
                    <a:pt x="14" y="29"/>
                  </a:lnTo>
                  <a:lnTo>
                    <a:pt x="0" y="24"/>
                  </a:lnTo>
                  <a:lnTo>
                    <a:pt x="15"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61" name="Freeform 2327"/>
            <p:cNvSpPr>
              <a:spLocks noChangeAspect="1"/>
            </p:cNvSpPr>
            <p:nvPr/>
          </p:nvSpPr>
          <p:spPr bwMode="auto">
            <a:xfrm>
              <a:off x="805" y="2834"/>
              <a:ext cx="16" cy="16"/>
            </a:xfrm>
            <a:custGeom>
              <a:avLst/>
              <a:gdLst>
                <a:gd name="T0" fmla="*/ 1 w 32"/>
                <a:gd name="T1" fmla="*/ 0 h 30"/>
                <a:gd name="T2" fmla="*/ 1 w 32"/>
                <a:gd name="T3" fmla="*/ 1 h 30"/>
                <a:gd name="T4" fmla="*/ 1 w 32"/>
                <a:gd name="T5" fmla="*/ 1 h 30"/>
                <a:gd name="T6" fmla="*/ 0 w 32"/>
                <a:gd name="T7" fmla="*/ 1 h 30"/>
                <a:gd name="T8" fmla="*/ 1 w 32"/>
                <a:gd name="T9" fmla="*/ 0 h 30"/>
                <a:gd name="T10" fmla="*/ 0 60000 65536"/>
                <a:gd name="T11" fmla="*/ 0 60000 65536"/>
                <a:gd name="T12" fmla="*/ 0 60000 65536"/>
                <a:gd name="T13" fmla="*/ 0 60000 65536"/>
                <a:gd name="T14" fmla="*/ 0 60000 65536"/>
                <a:gd name="T15" fmla="*/ 0 w 32"/>
                <a:gd name="T16" fmla="*/ 0 h 30"/>
                <a:gd name="T17" fmla="*/ 32 w 32"/>
                <a:gd name="T18" fmla="*/ 30 h 30"/>
              </a:gdLst>
              <a:ahLst/>
              <a:cxnLst>
                <a:cxn ang="T10">
                  <a:pos x="T0" y="T1"/>
                </a:cxn>
                <a:cxn ang="T11">
                  <a:pos x="T2" y="T3"/>
                </a:cxn>
                <a:cxn ang="T12">
                  <a:pos x="T4" y="T5"/>
                </a:cxn>
                <a:cxn ang="T13">
                  <a:pos x="T6" y="T7"/>
                </a:cxn>
                <a:cxn ang="T14">
                  <a:pos x="T8" y="T9"/>
                </a:cxn>
              </a:cxnLst>
              <a:rect l="T15" t="T16" r="T17" b="T18"/>
              <a:pathLst>
                <a:path w="32" h="30">
                  <a:moveTo>
                    <a:pt x="13" y="0"/>
                  </a:moveTo>
                  <a:lnTo>
                    <a:pt x="32" y="6"/>
                  </a:lnTo>
                  <a:lnTo>
                    <a:pt x="15" y="30"/>
                  </a:lnTo>
                  <a:lnTo>
                    <a:pt x="0" y="23"/>
                  </a:lnTo>
                  <a:lnTo>
                    <a:pt x="13"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62" name="Freeform 2328"/>
            <p:cNvSpPr>
              <a:spLocks noChangeAspect="1"/>
            </p:cNvSpPr>
            <p:nvPr/>
          </p:nvSpPr>
          <p:spPr bwMode="auto">
            <a:xfrm>
              <a:off x="809" y="2835"/>
              <a:ext cx="17" cy="15"/>
            </a:xfrm>
            <a:custGeom>
              <a:avLst/>
              <a:gdLst>
                <a:gd name="T0" fmla="*/ 1 w 34"/>
                <a:gd name="T1" fmla="*/ 0 h 31"/>
                <a:gd name="T2" fmla="*/ 1 w 34"/>
                <a:gd name="T3" fmla="*/ 0 h 31"/>
                <a:gd name="T4" fmla="*/ 1 w 34"/>
                <a:gd name="T5" fmla="*/ 0 h 31"/>
                <a:gd name="T6" fmla="*/ 0 w 34"/>
                <a:gd name="T7" fmla="*/ 0 h 31"/>
                <a:gd name="T8" fmla="*/ 1 w 34"/>
                <a:gd name="T9" fmla="*/ 0 h 31"/>
                <a:gd name="T10" fmla="*/ 0 60000 65536"/>
                <a:gd name="T11" fmla="*/ 0 60000 65536"/>
                <a:gd name="T12" fmla="*/ 0 60000 65536"/>
                <a:gd name="T13" fmla="*/ 0 60000 65536"/>
                <a:gd name="T14" fmla="*/ 0 60000 65536"/>
                <a:gd name="T15" fmla="*/ 0 w 34"/>
                <a:gd name="T16" fmla="*/ 0 h 31"/>
                <a:gd name="T17" fmla="*/ 34 w 34"/>
                <a:gd name="T18" fmla="*/ 31 h 31"/>
              </a:gdLst>
              <a:ahLst/>
              <a:cxnLst>
                <a:cxn ang="T10">
                  <a:pos x="T0" y="T1"/>
                </a:cxn>
                <a:cxn ang="T11">
                  <a:pos x="T2" y="T3"/>
                </a:cxn>
                <a:cxn ang="T12">
                  <a:pos x="T4" y="T5"/>
                </a:cxn>
                <a:cxn ang="T13">
                  <a:pos x="T6" y="T7"/>
                </a:cxn>
                <a:cxn ang="T14">
                  <a:pos x="T8" y="T9"/>
                </a:cxn>
              </a:cxnLst>
              <a:rect l="T15" t="T16" r="T17" b="T18"/>
              <a:pathLst>
                <a:path w="34" h="31">
                  <a:moveTo>
                    <a:pt x="15" y="0"/>
                  </a:moveTo>
                  <a:lnTo>
                    <a:pt x="34" y="7"/>
                  </a:lnTo>
                  <a:lnTo>
                    <a:pt x="17" y="31"/>
                  </a:lnTo>
                  <a:lnTo>
                    <a:pt x="0" y="27"/>
                  </a:lnTo>
                  <a:lnTo>
                    <a:pt x="15"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63" name="Freeform 2329"/>
            <p:cNvSpPr>
              <a:spLocks noChangeAspect="1"/>
            </p:cNvSpPr>
            <p:nvPr/>
          </p:nvSpPr>
          <p:spPr bwMode="auto">
            <a:xfrm>
              <a:off x="813" y="2838"/>
              <a:ext cx="16" cy="15"/>
            </a:xfrm>
            <a:custGeom>
              <a:avLst/>
              <a:gdLst>
                <a:gd name="T0" fmla="*/ 1 w 32"/>
                <a:gd name="T1" fmla="*/ 0 h 31"/>
                <a:gd name="T2" fmla="*/ 1 w 32"/>
                <a:gd name="T3" fmla="*/ 0 h 31"/>
                <a:gd name="T4" fmla="*/ 1 w 32"/>
                <a:gd name="T5" fmla="*/ 0 h 31"/>
                <a:gd name="T6" fmla="*/ 0 w 32"/>
                <a:gd name="T7" fmla="*/ 0 h 31"/>
                <a:gd name="T8" fmla="*/ 1 w 32"/>
                <a:gd name="T9" fmla="*/ 0 h 31"/>
                <a:gd name="T10" fmla="*/ 0 60000 65536"/>
                <a:gd name="T11" fmla="*/ 0 60000 65536"/>
                <a:gd name="T12" fmla="*/ 0 60000 65536"/>
                <a:gd name="T13" fmla="*/ 0 60000 65536"/>
                <a:gd name="T14" fmla="*/ 0 60000 65536"/>
                <a:gd name="T15" fmla="*/ 0 w 32"/>
                <a:gd name="T16" fmla="*/ 0 h 31"/>
                <a:gd name="T17" fmla="*/ 32 w 32"/>
                <a:gd name="T18" fmla="*/ 31 h 31"/>
              </a:gdLst>
              <a:ahLst/>
              <a:cxnLst>
                <a:cxn ang="T10">
                  <a:pos x="T0" y="T1"/>
                </a:cxn>
                <a:cxn ang="T11">
                  <a:pos x="T2" y="T3"/>
                </a:cxn>
                <a:cxn ang="T12">
                  <a:pos x="T4" y="T5"/>
                </a:cxn>
                <a:cxn ang="T13">
                  <a:pos x="T6" y="T7"/>
                </a:cxn>
                <a:cxn ang="T14">
                  <a:pos x="T8" y="T9"/>
                </a:cxn>
              </a:cxnLst>
              <a:rect l="T15" t="T16" r="T17" b="T18"/>
              <a:pathLst>
                <a:path w="32" h="31">
                  <a:moveTo>
                    <a:pt x="11" y="0"/>
                  </a:moveTo>
                  <a:lnTo>
                    <a:pt x="32" y="7"/>
                  </a:lnTo>
                  <a:lnTo>
                    <a:pt x="16" y="31"/>
                  </a:lnTo>
                  <a:lnTo>
                    <a:pt x="0" y="26"/>
                  </a:lnTo>
                  <a:lnTo>
                    <a:pt x="11"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64" name="Freeform 2330"/>
            <p:cNvSpPr>
              <a:spLocks noChangeAspect="1"/>
            </p:cNvSpPr>
            <p:nvPr/>
          </p:nvSpPr>
          <p:spPr bwMode="auto">
            <a:xfrm>
              <a:off x="818" y="2841"/>
              <a:ext cx="16" cy="14"/>
            </a:xfrm>
            <a:custGeom>
              <a:avLst/>
              <a:gdLst>
                <a:gd name="T0" fmla="*/ 1 w 32"/>
                <a:gd name="T1" fmla="*/ 0 h 29"/>
                <a:gd name="T2" fmla="*/ 1 w 32"/>
                <a:gd name="T3" fmla="*/ 0 h 29"/>
                <a:gd name="T4" fmla="*/ 1 w 32"/>
                <a:gd name="T5" fmla="*/ 0 h 29"/>
                <a:gd name="T6" fmla="*/ 0 w 32"/>
                <a:gd name="T7" fmla="*/ 0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5" y="0"/>
                  </a:moveTo>
                  <a:lnTo>
                    <a:pt x="32" y="5"/>
                  </a:lnTo>
                  <a:lnTo>
                    <a:pt x="19" y="29"/>
                  </a:lnTo>
                  <a:lnTo>
                    <a:pt x="0" y="19"/>
                  </a:lnTo>
                  <a:lnTo>
                    <a:pt x="15"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65" name="Freeform 2331"/>
            <p:cNvSpPr>
              <a:spLocks noChangeAspect="1"/>
            </p:cNvSpPr>
            <p:nvPr/>
          </p:nvSpPr>
          <p:spPr bwMode="auto">
            <a:xfrm>
              <a:off x="822" y="2842"/>
              <a:ext cx="17" cy="15"/>
            </a:xfrm>
            <a:custGeom>
              <a:avLst/>
              <a:gdLst>
                <a:gd name="T0" fmla="*/ 1 w 34"/>
                <a:gd name="T1" fmla="*/ 0 h 30"/>
                <a:gd name="T2" fmla="*/ 1 w 34"/>
                <a:gd name="T3" fmla="*/ 1 h 30"/>
                <a:gd name="T4" fmla="*/ 1 w 34"/>
                <a:gd name="T5" fmla="*/ 1 h 30"/>
                <a:gd name="T6" fmla="*/ 0 w 34"/>
                <a:gd name="T7" fmla="*/ 1 h 30"/>
                <a:gd name="T8" fmla="*/ 1 w 34"/>
                <a:gd name="T9" fmla="*/ 0 h 30"/>
                <a:gd name="T10" fmla="*/ 0 60000 65536"/>
                <a:gd name="T11" fmla="*/ 0 60000 65536"/>
                <a:gd name="T12" fmla="*/ 0 60000 65536"/>
                <a:gd name="T13" fmla="*/ 0 60000 65536"/>
                <a:gd name="T14" fmla="*/ 0 60000 65536"/>
                <a:gd name="T15" fmla="*/ 0 w 34"/>
                <a:gd name="T16" fmla="*/ 0 h 30"/>
                <a:gd name="T17" fmla="*/ 34 w 34"/>
                <a:gd name="T18" fmla="*/ 30 h 30"/>
              </a:gdLst>
              <a:ahLst/>
              <a:cxnLst>
                <a:cxn ang="T10">
                  <a:pos x="T0" y="T1"/>
                </a:cxn>
                <a:cxn ang="T11">
                  <a:pos x="T2" y="T3"/>
                </a:cxn>
                <a:cxn ang="T12">
                  <a:pos x="T4" y="T5"/>
                </a:cxn>
                <a:cxn ang="T13">
                  <a:pos x="T6" y="T7"/>
                </a:cxn>
                <a:cxn ang="T14">
                  <a:pos x="T8" y="T9"/>
                </a:cxn>
              </a:cxnLst>
              <a:rect l="T15" t="T16" r="T17" b="T18"/>
              <a:pathLst>
                <a:path w="34" h="30">
                  <a:moveTo>
                    <a:pt x="14" y="0"/>
                  </a:moveTo>
                  <a:lnTo>
                    <a:pt x="34" y="7"/>
                  </a:lnTo>
                  <a:lnTo>
                    <a:pt x="21" y="30"/>
                  </a:lnTo>
                  <a:lnTo>
                    <a:pt x="0" y="25"/>
                  </a:lnTo>
                  <a:lnTo>
                    <a:pt x="14"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66" name="Freeform 2332"/>
            <p:cNvSpPr>
              <a:spLocks noChangeAspect="1"/>
            </p:cNvSpPr>
            <p:nvPr/>
          </p:nvSpPr>
          <p:spPr bwMode="auto">
            <a:xfrm>
              <a:off x="823" y="2842"/>
              <a:ext cx="17" cy="17"/>
            </a:xfrm>
            <a:custGeom>
              <a:avLst/>
              <a:gdLst>
                <a:gd name="T0" fmla="*/ 1 w 34"/>
                <a:gd name="T1" fmla="*/ 0 h 34"/>
                <a:gd name="T2" fmla="*/ 1 w 34"/>
                <a:gd name="T3" fmla="*/ 1 h 34"/>
                <a:gd name="T4" fmla="*/ 1 w 34"/>
                <a:gd name="T5" fmla="*/ 1 h 34"/>
                <a:gd name="T6" fmla="*/ 0 w 34"/>
                <a:gd name="T7" fmla="*/ 1 h 34"/>
                <a:gd name="T8" fmla="*/ 1 w 34"/>
                <a:gd name="T9" fmla="*/ 0 h 34"/>
                <a:gd name="T10" fmla="*/ 0 60000 65536"/>
                <a:gd name="T11" fmla="*/ 0 60000 65536"/>
                <a:gd name="T12" fmla="*/ 0 60000 65536"/>
                <a:gd name="T13" fmla="*/ 0 60000 65536"/>
                <a:gd name="T14" fmla="*/ 0 60000 65536"/>
                <a:gd name="T15" fmla="*/ 0 w 34"/>
                <a:gd name="T16" fmla="*/ 0 h 34"/>
                <a:gd name="T17" fmla="*/ 34 w 34"/>
                <a:gd name="T18" fmla="*/ 34 h 34"/>
              </a:gdLst>
              <a:ahLst/>
              <a:cxnLst>
                <a:cxn ang="T10">
                  <a:pos x="T0" y="T1"/>
                </a:cxn>
                <a:cxn ang="T11">
                  <a:pos x="T2" y="T3"/>
                </a:cxn>
                <a:cxn ang="T12">
                  <a:pos x="T4" y="T5"/>
                </a:cxn>
                <a:cxn ang="T13">
                  <a:pos x="T6" y="T7"/>
                </a:cxn>
                <a:cxn ang="T14">
                  <a:pos x="T8" y="T9"/>
                </a:cxn>
              </a:cxnLst>
              <a:rect l="T15" t="T16" r="T17" b="T18"/>
              <a:pathLst>
                <a:path w="34" h="34">
                  <a:moveTo>
                    <a:pt x="13" y="0"/>
                  </a:moveTo>
                  <a:lnTo>
                    <a:pt x="34" y="7"/>
                  </a:lnTo>
                  <a:lnTo>
                    <a:pt x="15" y="34"/>
                  </a:lnTo>
                  <a:lnTo>
                    <a:pt x="0" y="29"/>
                  </a:lnTo>
                  <a:lnTo>
                    <a:pt x="13"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67" name="Freeform 2333"/>
            <p:cNvSpPr>
              <a:spLocks noChangeAspect="1"/>
            </p:cNvSpPr>
            <p:nvPr/>
          </p:nvSpPr>
          <p:spPr bwMode="auto">
            <a:xfrm>
              <a:off x="829" y="2845"/>
              <a:ext cx="16" cy="16"/>
            </a:xfrm>
            <a:custGeom>
              <a:avLst/>
              <a:gdLst>
                <a:gd name="T0" fmla="*/ 1 w 32"/>
                <a:gd name="T1" fmla="*/ 0 h 30"/>
                <a:gd name="T2" fmla="*/ 1 w 32"/>
                <a:gd name="T3" fmla="*/ 1 h 30"/>
                <a:gd name="T4" fmla="*/ 1 w 32"/>
                <a:gd name="T5" fmla="*/ 1 h 30"/>
                <a:gd name="T6" fmla="*/ 0 w 32"/>
                <a:gd name="T7" fmla="*/ 1 h 30"/>
                <a:gd name="T8" fmla="*/ 1 w 32"/>
                <a:gd name="T9" fmla="*/ 0 h 30"/>
                <a:gd name="T10" fmla="*/ 0 60000 65536"/>
                <a:gd name="T11" fmla="*/ 0 60000 65536"/>
                <a:gd name="T12" fmla="*/ 0 60000 65536"/>
                <a:gd name="T13" fmla="*/ 0 60000 65536"/>
                <a:gd name="T14" fmla="*/ 0 60000 65536"/>
                <a:gd name="T15" fmla="*/ 0 w 32"/>
                <a:gd name="T16" fmla="*/ 0 h 30"/>
                <a:gd name="T17" fmla="*/ 32 w 32"/>
                <a:gd name="T18" fmla="*/ 30 h 30"/>
              </a:gdLst>
              <a:ahLst/>
              <a:cxnLst>
                <a:cxn ang="T10">
                  <a:pos x="T0" y="T1"/>
                </a:cxn>
                <a:cxn ang="T11">
                  <a:pos x="T2" y="T3"/>
                </a:cxn>
                <a:cxn ang="T12">
                  <a:pos x="T4" y="T5"/>
                </a:cxn>
                <a:cxn ang="T13">
                  <a:pos x="T6" y="T7"/>
                </a:cxn>
                <a:cxn ang="T14">
                  <a:pos x="T8" y="T9"/>
                </a:cxn>
              </a:cxnLst>
              <a:rect l="T15" t="T16" r="T17" b="T18"/>
              <a:pathLst>
                <a:path w="32" h="30">
                  <a:moveTo>
                    <a:pt x="12" y="0"/>
                  </a:moveTo>
                  <a:lnTo>
                    <a:pt x="32" y="6"/>
                  </a:lnTo>
                  <a:lnTo>
                    <a:pt x="17" y="30"/>
                  </a:lnTo>
                  <a:lnTo>
                    <a:pt x="0" y="25"/>
                  </a:lnTo>
                  <a:lnTo>
                    <a:pt x="12"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68" name="Freeform 2334"/>
            <p:cNvSpPr>
              <a:spLocks noChangeAspect="1"/>
            </p:cNvSpPr>
            <p:nvPr/>
          </p:nvSpPr>
          <p:spPr bwMode="auto">
            <a:xfrm>
              <a:off x="834" y="2847"/>
              <a:ext cx="17" cy="15"/>
            </a:xfrm>
            <a:custGeom>
              <a:avLst/>
              <a:gdLst>
                <a:gd name="T0" fmla="*/ 1 w 32"/>
                <a:gd name="T1" fmla="*/ 0 h 31"/>
                <a:gd name="T2" fmla="*/ 1 w 32"/>
                <a:gd name="T3" fmla="*/ 0 h 31"/>
                <a:gd name="T4" fmla="*/ 1 w 32"/>
                <a:gd name="T5" fmla="*/ 0 h 31"/>
                <a:gd name="T6" fmla="*/ 0 w 32"/>
                <a:gd name="T7" fmla="*/ 0 h 31"/>
                <a:gd name="T8" fmla="*/ 1 w 32"/>
                <a:gd name="T9" fmla="*/ 0 h 31"/>
                <a:gd name="T10" fmla="*/ 0 60000 65536"/>
                <a:gd name="T11" fmla="*/ 0 60000 65536"/>
                <a:gd name="T12" fmla="*/ 0 60000 65536"/>
                <a:gd name="T13" fmla="*/ 0 60000 65536"/>
                <a:gd name="T14" fmla="*/ 0 60000 65536"/>
                <a:gd name="T15" fmla="*/ 0 w 32"/>
                <a:gd name="T16" fmla="*/ 0 h 31"/>
                <a:gd name="T17" fmla="*/ 32 w 32"/>
                <a:gd name="T18" fmla="*/ 31 h 31"/>
              </a:gdLst>
              <a:ahLst/>
              <a:cxnLst>
                <a:cxn ang="T10">
                  <a:pos x="T0" y="T1"/>
                </a:cxn>
                <a:cxn ang="T11">
                  <a:pos x="T2" y="T3"/>
                </a:cxn>
                <a:cxn ang="T12">
                  <a:pos x="T4" y="T5"/>
                </a:cxn>
                <a:cxn ang="T13">
                  <a:pos x="T6" y="T7"/>
                </a:cxn>
                <a:cxn ang="T14">
                  <a:pos x="T8" y="T9"/>
                </a:cxn>
              </a:cxnLst>
              <a:rect l="T15" t="T16" r="T17" b="T18"/>
              <a:pathLst>
                <a:path w="32" h="31">
                  <a:moveTo>
                    <a:pt x="15" y="0"/>
                  </a:moveTo>
                  <a:lnTo>
                    <a:pt x="32" y="5"/>
                  </a:lnTo>
                  <a:lnTo>
                    <a:pt x="19" y="31"/>
                  </a:lnTo>
                  <a:lnTo>
                    <a:pt x="0" y="24"/>
                  </a:lnTo>
                  <a:lnTo>
                    <a:pt x="15" y="0"/>
                  </a:lnTo>
                  <a:close/>
                </a:path>
              </a:pathLst>
            </a:custGeom>
            <a:solidFill>
              <a:srgbClr val="0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69" name="Freeform 2335"/>
            <p:cNvSpPr>
              <a:spLocks noChangeAspect="1"/>
            </p:cNvSpPr>
            <p:nvPr/>
          </p:nvSpPr>
          <p:spPr bwMode="auto">
            <a:xfrm>
              <a:off x="836" y="2849"/>
              <a:ext cx="16" cy="15"/>
            </a:xfrm>
            <a:custGeom>
              <a:avLst/>
              <a:gdLst>
                <a:gd name="T0" fmla="*/ 0 w 33"/>
                <a:gd name="T1" fmla="*/ 0 h 31"/>
                <a:gd name="T2" fmla="*/ 0 w 33"/>
                <a:gd name="T3" fmla="*/ 0 h 31"/>
                <a:gd name="T4" fmla="*/ 0 w 33"/>
                <a:gd name="T5" fmla="*/ 0 h 31"/>
                <a:gd name="T6" fmla="*/ 0 w 33"/>
                <a:gd name="T7" fmla="*/ 0 h 31"/>
                <a:gd name="T8" fmla="*/ 0 w 33"/>
                <a:gd name="T9" fmla="*/ 0 h 31"/>
                <a:gd name="T10" fmla="*/ 0 60000 65536"/>
                <a:gd name="T11" fmla="*/ 0 60000 65536"/>
                <a:gd name="T12" fmla="*/ 0 60000 65536"/>
                <a:gd name="T13" fmla="*/ 0 60000 65536"/>
                <a:gd name="T14" fmla="*/ 0 60000 65536"/>
                <a:gd name="T15" fmla="*/ 0 w 33"/>
                <a:gd name="T16" fmla="*/ 0 h 31"/>
                <a:gd name="T17" fmla="*/ 33 w 33"/>
                <a:gd name="T18" fmla="*/ 31 h 31"/>
              </a:gdLst>
              <a:ahLst/>
              <a:cxnLst>
                <a:cxn ang="T10">
                  <a:pos x="T0" y="T1"/>
                </a:cxn>
                <a:cxn ang="T11">
                  <a:pos x="T2" y="T3"/>
                </a:cxn>
                <a:cxn ang="T12">
                  <a:pos x="T4" y="T5"/>
                </a:cxn>
                <a:cxn ang="T13">
                  <a:pos x="T6" y="T7"/>
                </a:cxn>
                <a:cxn ang="T14">
                  <a:pos x="T8" y="T9"/>
                </a:cxn>
              </a:cxnLst>
              <a:rect l="T15" t="T16" r="T17" b="T18"/>
              <a:pathLst>
                <a:path w="33" h="31">
                  <a:moveTo>
                    <a:pt x="12" y="0"/>
                  </a:moveTo>
                  <a:lnTo>
                    <a:pt x="33" y="7"/>
                  </a:lnTo>
                  <a:lnTo>
                    <a:pt x="14" y="31"/>
                  </a:lnTo>
                  <a:lnTo>
                    <a:pt x="0" y="26"/>
                  </a:lnTo>
                  <a:lnTo>
                    <a:pt x="12" y="0"/>
                  </a:lnTo>
                  <a:close/>
                </a:path>
              </a:pathLst>
            </a:custGeom>
            <a:solidFill>
              <a:srgbClr val="0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70" name="Freeform 2336"/>
            <p:cNvSpPr>
              <a:spLocks noChangeAspect="1"/>
            </p:cNvSpPr>
            <p:nvPr/>
          </p:nvSpPr>
          <p:spPr bwMode="auto">
            <a:xfrm>
              <a:off x="840" y="2850"/>
              <a:ext cx="16" cy="15"/>
            </a:xfrm>
            <a:custGeom>
              <a:avLst/>
              <a:gdLst>
                <a:gd name="T0" fmla="*/ 1 w 32"/>
                <a:gd name="T1" fmla="*/ 0 h 29"/>
                <a:gd name="T2" fmla="*/ 1 w 32"/>
                <a:gd name="T3" fmla="*/ 1 h 29"/>
                <a:gd name="T4" fmla="*/ 1 w 32"/>
                <a:gd name="T5" fmla="*/ 1 h 29"/>
                <a:gd name="T6" fmla="*/ 0 w 32"/>
                <a:gd name="T7" fmla="*/ 1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2" y="0"/>
                  </a:moveTo>
                  <a:lnTo>
                    <a:pt x="32" y="7"/>
                  </a:lnTo>
                  <a:lnTo>
                    <a:pt x="14" y="29"/>
                  </a:lnTo>
                  <a:lnTo>
                    <a:pt x="0" y="24"/>
                  </a:lnTo>
                  <a:lnTo>
                    <a:pt x="12"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71" name="Freeform 2337"/>
            <p:cNvSpPr>
              <a:spLocks noChangeAspect="1"/>
            </p:cNvSpPr>
            <p:nvPr/>
          </p:nvSpPr>
          <p:spPr bwMode="auto">
            <a:xfrm>
              <a:off x="844" y="2852"/>
              <a:ext cx="17" cy="16"/>
            </a:xfrm>
            <a:custGeom>
              <a:avLst/>
              <a:gdLst>
                <a:gd name="T0" fmla="*/ 1 w 34"/>
                <a:gd name="T1" fmla="*/ 0 h 32"/>
                <a:gd name="T2" fmla="*/ 1 w 34"/>
                <a:gd name="T3" fmla="*/ 1 h 32"/>
                <a:gd name="T4" fmla="*/ 1 w 34"/>
                <a:gd name="T5" fmla="*/ 1 h 32"/>
                <a:gd name="T6" fmla="*/ 0 w 34"/>
                <a:gd name="T7" fmla="*/ 1 h 32"/>
                <a:gd name="T8" fmla="*/ 1 w 34"/>
                <a:gd name="T9" fmla="*/ 0 h 32"/>
                <a:gd name="T10" fmla="*/ 0 60000 65536"/>
                <a:gd name="T11" fmla="*/ 0 60000 65536"/>
                <a:gd name="T12" fmla="*/ 0 60000 65536"/>
                <a:gd name="T13" fmla="*/ 0 60000 65536"/>
                <a:gd name="T14" fmla="*/ 0 60000 65536"/>
                <a:gd name="T15" fmla="*/ 0 w 34"/>
                <a:gd name="T16" fmla="*/ 0 h 32"/>
                <a:gd name="T17" fmla="*/ 34 w 34"/>
                <a:gd name="T18" fmla="*/ 32 h 32"/>
              </a:gdLst>
              <a:ahLst/>
              <a:cxnLst>
                <a:cxn ang="T10">
                  <a:pos x="T0" y="T1"/>
                </a:cxn>
                <a:cxn ang="T11">
                  <a:pos x="T2" y="T3"/>
                </a:cxn>
                <a:cxn ang="T12">
                  <a:pos x="T4" y="T5"/>
                </a:cxn>
                <a:cxn ang="T13">
                  <a:pos x="T6" y="T7"/>
                </a:cxn>
                <a:cxn ang="T14">
                  <a:pos x="T8" y="T9"/>
                </a:cxn>
              </a:cxnLst>
              <a:rect l="T15" t="T16" r="T17" b="T18"/>
              <a:pathLst>
                <a:path w="34" h="32">
                  <a:moveTo>
                    <a:pt x="17" y="0"/>
                  </a:moveTo>
                  <a:lnTo>
                    <a:pt x="34" y="4"/>
                  </a:lnTo>
                  <a:lnTo>
                    <a:pt x="15" y="32"/>
                  </a:lnTo>
                  <a:lnTo>
                    <a:pt x="0" y="27"/>
                  </a:lnTo>
                  <a:lnTo>
                    <a:pt x="17"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72" name="Freeform 2338"/>
            <p:cNvSpPr>
              <a:spLocks noChangeAspect="1"/>
            </p:cNvSpPr>
            <p:nvPr/>
          </p:nvSpPr>
          <p:spPr bwMode="auto">
            <a:xfrm>
              <a:off x="846" y="2852"/>
              <a:ext cx="17" cy="17"/>
            </a:xfrm>
            <a:custGeom>
              <a:avLst/>
              <a:gdLst>
                <a:gd name="T0" fmla="*/ 1 w 34"/>
                <a:gd name="T1" fmla="*/ 0 h 34"/>
                <a:gd name="T2" fmla="*/ 1 w 34"/>
                <a:gd name="T3" fmla="*/ 1 h 34"/>
                <a:gd name="T4" fmla="*/ 1 w 34"/>
                <a:gd name="T5" fmla="*/ 1 h 34"/>
                <a:gd name="T6" fmla="*/ 0 w 34"/>
                <a:gd name="T7" fmla="*/ 1 h 34"/>
                <a:gd name="T8" fmla="*/ 1 w 34"/>
                <a:gd name="T9" fmla="*/ 0 h 34"/>
                <a:gd name="T10" fmla="*/ 0 60000 65536"/>
                <a:gd name="T11" fmla="*/ 0 60000 65536"/>
                <a:gd name="T12" fmla="*/ 0 60000 65536"/>
                <a:gd name="T13" fmla="*/ 0 60000 65536"/>
                <a:gd name="T14" fmla="*/ 0 60000 65536"/>
                <a:gd name="T15" fmla="*/ 0 w 34"/>
                <a:gd name="T16" fmla="*/ 0 h 34"/>
                <a:gd name="T17" fmla="*/ 34 w 34"/>
                <a:gd name="T18" fmla="*/ 34 h 34"/>
              </a:gdLst>
              <a:ahLst/>
              <a:cxnLst>
                <a:cxn ang="T10">
                  <a:pos x="T0" y="T1"/>
                </a:cxn>
                <a:cxn ang="T11">
                  <a:pos x="T2" y="T3"/>
                </a:cxn>
                <a:cxn ang="T12">
                  <a:pos x="T4" y="T5"/>
                </a:cxn>
                <a:cxn ang="T13">
                  <a:pos x="T6" y="T7"/>
                </a:cxn>
                <a:cxn ang="T14">
                  <a:pos x="T8" y="T9"/>
                </a:cxn>
              </a:cxnLst>
              <a:rect l="T15" t="T16" r="T17" b="T18"/>
              <a:pathLst>
                <a:path w="34" h="34">
                  <a:moveTo>
                    <a:pt x="13" y="0"/>
                  </a:moveTo>
                  <a:lnTo>
                    <a:pt x="34" y="9"/>
                  </a:lnTo>
                  <a:lnTo>
                    <a:pt x="17" y="34"/>
                  </a:lnTo>
                  <a:lnTo>
                    <a:pt x="0" y="29"/>
                  </a:lnTo>
                  <a:lnTo>
                    <a:pt x="13"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73" name="Freeform 2339"/>
            <p:cNvSpPr>
              <a:spLocks noChangeAspect="1"/>
            </p:cNvSpPr>
            <p:nvPr/>
          </p:nvSpPr>
          <p:spPr bwMode="auto">
            <a:xfrm>
              <a:off x="852" y="2855"/>
              <a:ext cx="16" cy="15"/>
            </a:xfrm>
            <a:custGeom>
              <a:avLst/>
              <a:gdLst>
                <a:gd name="T0" fmla="*/ 1 w 32"/>
                <a:gd name="T1" fmla="*/ 0 h 29"/>
                <a:gd name="T2" fmla="*/ 1 w 32"/>
                <a:gd name="T3" fmla="*/ 1 h 29"/>
                <a:gd name="T4" fmla="*/ 1 w 32"/>
                <a:gd name="T5" fmla="*/ 1 h 29"/>
                <a:gd name="T6" fmla="*/ 0 w 32"/>
                <a:gd name="T7" fmla="*/ 1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7" y="0"/>
                  </a:moveTo>
                  <a:lnTo>
                    <a:pt x="32" y="5"/>
                  </a:lnTo>
                  <a:lnTo>
                    <a:pt x="15" y="29"/>
                  </a:lnTo>
                  <a:lnTo>
                    <a:pt x="0" y="24"/>
                  </a:lnTo>
                  <a:lnTo>
                    <a:pt x="17"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74" name="Freeform 2340"/>
            <p:cNvSpPr>
              <a:spLocks noChangeAspect="1"/>
            </p:cNvSpPr>
            <p:nvPr/>
          </p:nvSpPr>
          <p:spPr bwMode="auto">
            <a:xfrm>
              <a:off x="855" y="2855"/>
              <a:ext cx="17" cy="17"/>
            </a:xfrm>
            <a:custGeom>
              <a:avLst/>
              <a:gdLst>
                <a:gd name="T0" fmla="*/ 1 w 34"/>
                <a:gd name="T1" fmla="*/ 0 h 32"/>
                <a:gd name="T2" fmla="*/ 1 w 34"/>
                <a:gd name="T3" fmla="*/ 1 h 32"/>
                <a:gd name="T4" fmla="*/ 1 w 34"/>
                <a:gd name="T5" fmla="*/ 1 h 32"/>
                <a:gd name="T6" fmla="*/ 0 w 34"/>
                <a:gd name="T7" fmla="*/ 1 h 32"/>
                <a:gd name="T8" fmla="*/ 1 w 34"/>
                <a:gd name="T9" fmla="*/ 0 h 32"/>
                <a:gd name="T10" fmla="*/ 0 60000 65536"/>
                <a:gd name="T11" fmla="*/ 0 60000 65536"/>
                <a:gd name="T12" fmla="*/ 0 60000 65536"/>
                <a:gd name="T13" fmla="*/ 0 60000 65536"/>
                <a:gd name="T14" fmla="*/ 0 60000 65536"/>
                <a:gd name="T15" fmla="*/ 0 w 34"/>
                <a:gd name="T16" fmla="*/ 0 h 32"/>
                <a:gd name="T17" fmla="*/ 34 w 34"/>
                <a:gd name="T18" fmla="*/ 32 h 32"/>
              </a:gdLst>
              <a:ahLst/>
              <a:cxnLst>
                <a:cxn ang="T10">
                  <a:pos x="T0" y="T1"/>
                </a:cxn>
                <a:cxn ang="T11">
                  <a:pos x="T2" y="T3"/>
                </a:cxn>
                <a:cxn ang="T12">
                  <a:pos x="T4" y="T5"/>
                </a:cxn>
                <a:cxn ang="T13">
                  <a:pos x="T6" y="T7"/>
                </a:cxn>
                <a:cxn ang="T14">
                  <a:pos x="T8" y="T9"/>
                </a:cxn>
              </a:cxnLst>
              <a:rect l="T15" t="T16" r="T17" b="T18"/>
              <a:pathLst>
                <a:path w="34" h="32">
                  <a:moveTo>
                    <a:pt x="13" y="0"/>
                  </a:moveTo>
                  <a:lnTo>
                    <a:pt x="34" y="7"/>
                  </a:lnTo>
                  <a:lnTo>
                    <a:pt x="18" y="32"/>
                  </a:lnTo>
                  <a:lnTo>
                    <a:pt x="0" y="27"/>
                  </a:lnTo>
                  <a:lnTo>
                    <a:pt x="13" y="0"/>
                  </a:lnTo>
                  <a:close/>
                </a:path>
              </a:pathLst>
            </a:custGeom>
            <a:solidFill>
              <a:srgbClr val="002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75" name="Freeform 2341"/>
            <p:cNvSpPr>
              <a:spLocks noChangeAspect="1"/>
            </p:cNvSpPr>
            <p:nvPr/>
          </p:nvSpPr>
          <p:spPr bwMode="auto">
            <a:xfrm>
              <a:off x="861" y="2858"/>
              <a:ext cx="17" cy="16"/>
            </a:xfrm>
            <a:custGeom>
              <a:avLst/>
              <a:gdLst>
                <a:gd name="T0" fmla="*/ 1 w 33"/>
                <a:gd name="T1" fmla="*/ 0 h 32"/>
                <a:gd name="T2" fmla="*/ 1 w 33"/>
                <a:gd name="T3" fmla="*/ 1 h 32"/>
                <a:gd name="T4" fmla="*/ 1 w 33"/>
                <a:gd name="T5" fmla="*/ 1 h 32"/>
                <a:gd name="T6" fmla="*/ 0 w 33"/>
                <a:gd name="T7" fmla="*/ 1 h 32"/>
                <a:gd name="T8" fmla="*/ 1 w 33"/>
                <a:gd name="T9" fmla="*/ 0 h 32"/>
                <a:gd name="T10" fmla="*/ 0 60000 65536"/>
                <a:gd name="T11" fmla="*/ 0 60000 65536"/>
                <a:gd name="T12" fmla="*/ 0 60000 65536"/>
                <a:gd name="T13" fmla="*/ 0 60000 65536"/>
                <a:gd name="T14" fmla="*/ 0 60000 65536"/>
                <a:gd name="T15" fmla="*/ 0 w 33"/>
                <a:gd name="T16" fmla="*/ 0 h 32"/>
                <a:gd name="T17" fmla="*/ 33 w 33"/>
                <a:gd name="T18" fmla="*/ 32 h 32"/>
              </a:gdLst>
              <a:ahLst/>
              <a:cxnLst>
                <a:cxn ang="T10">
                  <a:pos x="T0" y="T1"/>
                </a:cxn>
                <a:cxn ang="T11">
                  <a:pos x="T2" y="T3"/>
                </a:cxn>
                <a:cxn ang="T12">
                  <a:pos x="T4" y="T5"/>
                </a:cxn>
                <a:cxn ang="T13">
                  <a:pos x="T6" y="T7"/>
                </a:cxn>
                <a:cxn ang="T14">
                  <a:pos x="T8" y="T9"/>
                </a:cxn>
              </a:cxnLst>
              <a:rect l="T15" t="T16" r="T17" b="T18"/>
              <a:pathLst>
                <a:path w="33" h="32">
                  <a:moveTo>
                    <a:pt x="16" y="0"/>
                  </a:moveTo>
                  <a:lnTo>
                    <a:pt x="33" y="5"/>
                  </a:lnTo>
                  <a:lnTo>
                    <a:pt x="20" y="32"/>
                  </a:lnTo>
                  <a:lnTo>
                    <a:pt x="0" y="26"/>
                  </a:lnTo>
                  <a:lnTo>
                    <a:pt x="16" y="0"/>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76" name="Freeform 2342"/>
            <p:cNvSpPr>
              <a:spLocks noChangeAspect="1"/>
            </p:cNvSpPr>
            <p:nvPr/>
          </p:nvSpPr>
          <p:spPr bwMode="auto">
            <a:xfrm>
              <a:off x="862" y="2861"/>
              <a:ext cx="17" cy="14"/>
            </a:xfrm>
            <a:custGeom>
              <a:avLst/>
              <a:gdLst>
                <a:gd name="T0" fmla="*/ 1 w 32"/>
                <a:gd name="T1" fmla="*/ 0 h 29"/>
                <a:gd name="T2" fmla="*/ 1 w 32"/>
                <a:gd name="T3" fmla="*/ 0 h 29"/>
                <a:gd name="T4" fmla="*/ 1 w 32"/>
                <a:gd name="T5" fmla="*/ 0 h 29"/>
                <a:gd name="T6" fmla="*/ 0 w 32"/>
                <a:gd name="T7" fmla="*/ 0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0" y="0"/>
                  </a:moveTo>
                  <a:lnTo>
                    <a:pt x="32" y="7"/>
                  </a:lnTo>
                  <a:lnTo>
                    <a:pt x="13" y="29"/>
                  </a:lnTo>
                  <a:lnTo>
                    <a:pt x="0" y="22"/>
                  </a:lnTo>
                  <a:lnTo>
                    <a:pt x="1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77" name="Freeform 2343"/>
            <p:cNvSpPr>
              <a:spLocks noChangeAspect="1"/>
            </p:cNvSpPr>
            <p:nvPr/>
          </p:nvSpPr>
          <p:spPr bwMode="auto">
            <a:xfrm>
              <a:off x="867" y="2862"/>
              <a:ext cx="16" cy="15"/>
            </a:xfrm>
            <a:custGeom>
              <a:avLst/>
              <a:gdLst>
                <a:gd name="T0" fmla="*/ 0 w 33"/>
                <a:gd name="T1" fmla="*/ 0 h 28"/>
                <a:gd name="T2" fmla="*/ 0 w 33"/>
                <a:gd name="T3" fmla="*/ 1 h 28"/>
                <a:gd name="T4" fmla="*/ 0 w 33"/>
                <a:gd name="T5" fmla="*/ 1 h 28"/>
                <a:gd name="T6" fmla="*/ 0 w 33"/>
                <a:gd name="T7" fmla="*/ 1 h 28"/>
                <a:gd name="T8" fmla="*/ 0 w 33"/>
                <a:gd name="T9" fmla="*/ 0 h 28"/>
                <a:gd name="T10" fmla="*/ 0 60000 65536"/>
                <a:gd name="T11" fmla="*/ 0 60000 65536"/>
                <a:gd name="T12" fmla="*/ 0 60000 65536"/>
                <a:gd name="T13" fmla="*/ 0 60000 65536"/>
                <a:gd name="T14" fmla="*/ 0 60000 65536"/>
                <a:gd name="T15" fmla="*/ 0 w 33"/>
                <a:gd name="T16" fmla="*/ 0 h 28"/>
                <a:gd name="T17" fmla="*/ 33 w 33"/>
                <a:gd name="T18" fmla="*/ 28 h 28"/>
              </a:gdLst>
              <a:ahLst/>
              <a:cxnLst>
                <a:cxn ang="T10">
                  <a:pos x="T0" y="T1"/>
                </a:cxn>
                <a:cxn ang="T11">
                  <a:pos x="T2" y="T3"/>
                </a:cxn>
                <a:cxn ang="T12">
                  <a:pos x="T4" y="T5"/>
                </a:cxn>
                <a:cxn ang="T13">
                  <a:pos x="T6" y="T7"/>
                </a:cxn>
                <a:cxn ang="T14">
                  <a:pos x="T8" y="T9"/>
                </a:cxn>
              </a:cxnLst>
              <a:rect l="T15" t="T16" r="T17" b="T18"/>
              <a:pathLst>
                <a:path w="33" h="28">
                  <a:moveTo>
                    <a:pt x="12" y="0"/>
                  </a:moveTo>
                  <a:lnTo>
                    <a:pt x="33" y="6"/>
                  </a:lnTo>
                  <a:lnTo>
                    <a:pt x="17" y="28"/>
                  </a:lnTo>
                  <a:lnTo>
                    <a:pt x="0" y="22"/>
                  </a:lnTo>
                  <a:lnTo>
                    <a:pt x="12" y="0"/>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78" name="Freeform 2344"/>
            <p:cNvSpPr>
              <a:spLocks noChangeAspect="1"/>
            </p:cNvSpPr>
            <p:nvPr/>
          </p:nvSpPr>
          <p:spPr bwMode="auto">
            <a:xfrm>
              <a:off x="871" y="2864"/>
              <a:ext cx="17" cy="14"/>
            </a:xfrm>
            <a:custGeom>
              <a:avLst/>
              <a:gdLst>
                <a:gd name="T0" fmla="*/ 1 w 34"/>
                <a:gd name="T1" fmla="*/ 0 h 29"/>
                <a:gd name="T2" fmla="*/ 1 w 34"/>
                <a:gd name="T3" fmla="*/ 0 h 29"/>
                <a:gd name="T4" fmla="*/ 1 w 34"/>
                <a:gd name="T5" fmla="*/ 0 h 29"/>
                <a:gd name="T6" fmla="*/ 0 w 34"/>
                <a:gd name="T7" fmla="*/ 0 h 29"/>
                <a:gd name="T8" fmla="*/ 1 w 34"/>
                <a:gd name="T9" fmla="*/ 0 h 29"/>
                <a:gd name="T10" fmla="*/ 0 60000 65536"/>
                <a:gd name="T11" fmla="*/ 0 60000 65536"/>
                <a:gd name="T12" fmla="*/ 0 60000 65536"/>
                <a:gd name="T13" fmla="*/ 0 60000 65536"/>
                <a:gd name="T14" fmla="*/ 0 60000 65536"/>
                <a:gd name="T15" fmla="*/ 0 w 34"/>
                <a:gd name="T16" fmla="*/ 0 h 29"/>
                <a:gd name="T17" fmla="*/ 34 w 34"/>
                <a:gd name="T18" fmla="*/ 29 h 29"/>
              </a:gdLst>
              <a:ahLst/>
              <a:cxnLst>
                <a:cxn ang="T10">
                  <a:pos x="T0" y="T1"/>
                </a:cxn>
                <a:cxn ang="T11">
                  <a:pos x="T2" y="T3"/>
                </a:cxn>
                <a:cxn ang="T12">
                  <a:pos x="T4" y="T5"/>
                </a:cxn>
                <a:cxn ang="T13">
                  <a:pos x="T6" y="T7"/>
                </a:cxn>
                <a:cxn ang="T14">
                  <a:pos x="T8" y="T9"/>
                </a:cxn>
              </a:cxnLst>
              <a:rect l="T15" t="T16" r="T17" b="T18"/>
              <a:pathLst>
                <a:path w="34" h="29">
                  <a:moveTo>
                    <a:pt x="17" y="0"/>
                  </a:moveTo>
                  <a:lnTo>
                    <a:pt x="34" y="3"/>
                  </a:lnTo>
                  <a:lnTo>
                    <a:pt x="20" y="29"/>
                  </a:lnTo>
                  <a:lnTo>
                    <a:pt x="0" y="24"/>
                  </a:lnTo>
                  <a:lnTo>
                    <a:pt x="17" y="0"/>
                  </a:lnTo>
                  <a:close/>
                </a:path>
              </a:pathLst>
            </a:custGeom>
            <a:solidFill>
              <a:srgbClr val="002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79" name="Freeform 2345"/>
            <p:cNvSpPr>
              <a:spLocks noChangeAspect="1"/>
            </p:cNvSpPr>
            <p:nvPr/>
          </p:nvSpPr>
          <p:spPr bwMode="auto">
            <a:xfrm>
              <a:off x="874" y="2864"/>
              <a:ext cx="16" cy="14"/>
            </a:xfrm>
            <a:custGeom>
              <a:avLst/>
              <a:gdLst>
                <a:gd name="T0" fmla="*/ 1 w 30"/>
                <a:gd name="T1" fmla="*/ 0 h 29"/>
                <a:gd name="T2" fmla="*/ 1 w 30"/>
                <a:gd name="T3" fmla="*/ 0 h 29"/>
                <a:gd name="T4" fmla="*/ 1 w 30"/>
                <a:gd name="T5" fmla="*/ 0 h 29"/>
                <a:gd name="T6" fmla="*/ 0 w 30"/>
                <a:gd name="T7" fmla="*/ 0 h 29"/>
                <a:gd name="T8" fmla="*/ 1 w 30"/>
                <a:gd name="T9" fmla="*/ 0 h 29"/>
                <a:gd name="T10" fmla="*/ 0 60000 65536"/>
                <a:gd name="T11" fmla="*/ 0 60000 65536"/>
                <a:gd name="T12" fmla="*/ 0 60000 65536"/>
                <a:gd name="T13" fmla="*/ 0 60000 65536"/>
                <a:gd name="T14" fmla="*/ 0 60000 65536"/>
                <a:gd name="T15" fmla="*/ 0 w 30"/>
                <a:gd name="T16" fmla="*/ 0 h 29"/>
                <a:gd name="T17" fmla="*/ 30 w 30"/>
                <a:gd name="T18" fmla="*/ 29 h 29"/>
              </a:gdLst>
              <a:ahLst/>
              <a:cxnLst>
                <a:cxn ang="T10">
                  <a:pos x="T0" y="T1"/>
                </a:cxn>
                <a:cxn ang="T11">
                  <a:pos x="T2" y="T3"/>
                </a:cxn>
                <a:cxn ang="T12">
                  <a:pos x="T4" y="T5"/>
                </a:cxn>
                <a:cxn ang="T13">
                  <a:pos x="T6" y="T7"/>
                </a:cxn>
                <a:cxn ang="T14">
                  <a:pos x="T8" y="T9"/>
                </a:cxn>
              </a:cxnLst>
              <a:rect l="T15" t="T16" r="T17" b="T18"/>
              <a:pathLst>
                <a:path w="30" h="29">
                  <a:moveTo>
                    <a:pt x="12" y="0"/>
                  </a:moveTo>
                  <a:lnTo>
                    <a:pt x="30" y="8"/>
                  </a:lnTo>
                  <a:lnTo>
                    <a:pt x="17" y="29"/>
                  </a:lnTo>
                  <a:lnTo>
                    <a:pt x="0" y="24"/>
                  </a:lnTo>
                  <a:lnTo>
                    <a:pt x="12"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80" name="Freeform 2346"/>
            <p:cNvSpPr>
              <a:spLocks noChangeAspect="1"/>
            </p:cNvSpPr>
            <p:nvPr/>
          </p:nvSpPr>
          <p:spPr bwMode="auto">
            <a:xfrm>
              <a:off x="879" y="2867"/>
              <a:ext cx="17" cy="15"/>
            </a:xfrm>
            <a:custGeom>
              <a:avLst/>
              <a:gdLst>
                <a:gd name="T0" fmla="*/ 1 w 32"/>
                <a:gd name="T1" fmla="*/ 0 h 31"/>
                <a:gd name="T2" fmla="*/ 1 w 32"/>
                <a:gd name="T3" fmla="*/ 0 h 31"/>
                <a:gd name="T4" fmla="*/ 1 w 32"/>
                <a:gd name="T5" fmla="*/ 0 h 31"/>
                <a:gd name="T6" fmla="*/ 0 w 32"/>
                <a:gd name="T7" fmla="*/ 0 h 31"/>
                <a:gd name="T8" fmla="*/ 1 w 32"/>
                <a:gd name="T9" fmla="*/ 0 h 31"/>
                <a:gd name="T10" fmla="*/ 0 60000 65536"/>
                <a:gd name="T11" fmla="*/ 0 60000 65536"/>
                <a:gd name="T12" fmla="*/ 0 60000 65536"/>
                <a:gd name="T13" fmla="*/ 0 60000 65536"/>
                <a:gd name="T14" fmla="*/ 0 60000 65536"/>
                <a:gd name="T15" fmla="*/ 0 w 32"/>
                <a:gd name="T16" fmla="*/ 0 h 31"/>
                <a:gd name="T17" fmla="*/ 32 w 32"/>
                <a:gd name="T18" fmla="*/ 31 h 31"/>
              </a:gdLst>
              <a:ahLst/>
              <a:cxnLst>
                <a:cxn ang="T10">
                  <a:pos x="T0" y="T1"/>
                </a:cxn>
                <a:cxn ang="T11">
                  <a:pos x="T2" y="T3"/>
                </a:cxn>
                <a:cxn ang="T12">
                  <a:pos x="T4" y="T5"/>
                </a:cxn>
                <a:cxn ang="T13">
                  <a:pos x="T6" y="T7"/>
                </a:cxn>
                <a:cxn ang="T14">
                  <a:pos x="T8" y="T9"/>
                </a:cxn>
              </a:cxnLst>
              <a:rect l="T15" t="T16" r="T17" b="T18"/>
              <a:pathLst>
                <a:path w="32" h="31">
                  <a:moveTo>
                    <a:pt x="12" y="0"/>
                  </a:moveTo>
                  <a:lnTo>
                    <a:pt x="32" y="7"/>
                  </a:lnTo>
                  <a:lnTo>
                    <a:pt x="15" y="31"/>
                  </a:lnTo>
                  <a:lnTo>
                    <a:pt x="0" y="25"/>
                  </a:lnTo>
                  <a:lnTo>
                    <a:pt x="12"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81" name="Freeform 2347"/>
            <p:cNvSpPr>
              <a:spLocks noChangeAspect="1"/>
            </p:cNvSpPr>
            <p:nvPr/>
          </p:nvSpPr>
          <p:spPr bwMode="auto">
            <a:xfrm>
              <a:off x="884" y="2871"/>
              <a:ext cx="16" cy="14"/>
            </a:xfrm>
            <a:custGeom>
              <a:avLst/>
              <a:gdLst>
                <a:gd name="T0" fmla="*/ 0 w 33"/>
                <a:gd name="T1" fmla="*/ 0 h 28"/>
                <a:gd name="T2" fmla="*/ 0 w 33"/>
                <a:gd name="T3" fmla="*/ 1 h 28"/>
                <a:gd name="T4" fmla="*/ 0 w 33"/>
                <a:gd name="T5" fmla="*/ 1 h 28"/>
                <a:gd name="T6" fmla="*/ 0 w 33"/>
                <a:gd name="T7" fmla="*/ 1 h 28"/>
                <a:gd name="T8" fmla="*/ 0 w 33"/>
                <a:gd name="T9" fmla="*/ 0 h 28"/>
                <a:gd name="T10" fmla="*/ 0 60000 65536"/>
                <a:gd name="T11" fmla="*/ 0 60000 65536"/>
                <a:gd name="T12" fmla="*/ 0 60000 65536"/>
                <a:gd name="T13" fmla="*/ 0 60000 65536"/>
                <a:gd name="T14" fmla="*/ 0 60000 65536"/>
                <a:gd name="T15" fmla="*/ 0 w 33"/>
                <a:gd name="T16" fmla="*/ 0 h 28"/>
                <a:gd name="T17" fmla="*/ 33 w 33"/>
                <a:gd name="T18" fmla="*/ 28 h 28"/>
              </a:gdLst>
              <a:ahLst/>
              <a:cxnLst>
                <a:cxn ang="T10">
                  <a:pos x="T0" y="T1"/>
                </a:cxn>
                <a:cxn ang="T11">
                  <a:pos x="T2" y="T3"/>
                </a:cxn>
                <a:cxn ang="T12">
                  <a:pos x="T4" y="T5"/>
                </a:cxn>
                <a:cxn ang="T13">
                  <a:pos x="T6" y="T7"/>
                </a:cxn>
                <a:cxn ang="T14">
                  <a:pos x="T8" y="T9"/>
                </a:cxn>
              </a:cxnLst>
              <a:rect l="T15" t="T16" r="T17" b="T18"/>
              <a:pathLst>
                <a:path w="33" h="28">
                  <a:moveTo>
                    <a:pt x="12" y="0"/>
                  </a:moveTo>
                  <a:lnTo>
                    <a:pt x="33" y="5"/>
                  </a:lnTo>
                  <a:lnTo>
                    <a:pt x="16" y="28"/>
                  </a:lnTo>
                  <a:lnTo>
                    <a:pt x="0" y="22"/>
                  </a:lnTo>
                  <a:lnTo>
                    <a:pt x="12"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82" name="Freeform 2348"/>
            <p:cNvSpPr>
              <a:spLocks noChangeAspect="1"/>
            </p:cNvSpPr>
            <p:nvPr/>
          </p:nvSpPr>
          <p:spPr bwMode="auto">
            <a:xfrm>
              <a:off x="886" y="2871"/>
              <a:ext cx="15" cy="14"/>
            </a:xfrm>
            <a:custGeom>
              <a:avLst/>
              <a:gdLst>
                <a:gd name="T0" fmla="*/ 0 w 31"/>
                <a:gd name="T1" fmla="*/ 0 h 28"/>
                <a:gd name="T2" fmla="*/ 0 w 31"/>
                <a:gd name="T3" fmla="*/ 1 h 28"/>
                <a:gd name="T4" fmla="*/ 0 w 31"/>
                <a:gd name="T5" fmla="*/ 1 h 28"/>
                <a:gd name="T6" fmla="*/ 0 w 31"/>
                <a:gd name="T7" fmla="*/ 1 h 28"/>
                <a:gd name="T8" fmla="*/ 0 w 31"/>
                <a:gd name="T9" fmla="*/ 0 h 28"/>
                <a:gd name="T10" fmla="*/ 0 60000 65536"/>
                <a:gd name="T11" fmla="*/ 0 60000 65536"/>
                <a:gd name="T12" fmla="*/ 0 60000 65536"/>
                <a:gd name="T13" fmla="*/ 0 60000 65536"/>
                <a:gd name="T14" fmla="*/ 0 60000 65536"/>
                <a:gd name="T15" fmla="*/ 0 w 31"/>
                <a:gd name="T16" fmla="*/ 0 h 28"/>
                <a:gd name="T17" fmla="*/ 31 w 31"/>
                <a:gd name="T18" fmla="*/ 28 h 28"/>
              </a:gdLst>
              <a:ahLst/>
              <a:cxnLst>
                <a:cxn ang="T10">
                  <a:pos x="T0" y="T1"/>
                </a:cxn>
                <a:cxn ang="T11">
                  <a:pos x="T2" y="T3"/>
                </a:cxn>
                <a:cxn ang="T12">
                  <a:pos x="T4" y="T5"/>
                </a:cxn>
                <a:cxn ang="T13">
                  <a:pos x="T6" y="T7"/>
                </a:cxn>
                <a:cxn ang="T14">
                  <a:pos x="T8" y="T9"/>
                </a:cxn>
              </a:cxnLst>
              <a:rect l="T15" t="T16" r="T17" b="T18"/>
              <a:pathLst>
                <a:path w="31" h="28">
                  <a:moveTo>
                    <a:pt x="12" y="0"/>
                  </a:moveTo>
                  <a:lnTo>
                    <a:pt x="31" y="8"/>
                  </a:lnTo>
                  <a:lnTo>
                    <a:pt x="17" y="28"/>
                  </a:lnTo>
                  <a:lnTo>
                    <a:pt x="0" y="22"/>
                  </a:lnTo>
                  <a:lnTo>
                    <a:pt x="12"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83" name="Freeform 2349"/>
            <p:cNvSpPr>
              <a:spLocks noChangeAspect="1"/>
            </p:cNvSpPr>
            <p:nvPr/>
          </p:nvSpPr>
          <p:spPr bwMode="auto">
            <a:xfrm>
              <a:off x="890" y="2872"/>
              <a:ext cx="16" cy="15"/>
            </a:xfrm>
            <a:custGeom>
              <a:avLst/>
              <a:gdLst>
                <a:gd name="T0" fmla="*/ 1 w 32"/>
                <a:gd name="T1" fmla="*/ 0 h 29"/>
                <a:gd name="T2" fmla="*/ 1 w 32"/>
                <a:gd name="T3" fmla="*/ 1 h 29"/>
                <a:gd name="T4" fmla="*/ 1 w 32"/>
                <a:gd name="T5" fmla="*/ 1 h 29"/>
                <a:gd name="T6" fmla="*/ 0 w 32"/>
                <a:gd name="T7" fmla="*/ 1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4" y="0"/>
                  </a:moveTo>
                  <a:lnTo>
                    <a:pt x="32" y="7"/>
                  </a:lnTo>
                  <a:lnTo>
                    <a:pt x="17" y="29"/>
                  </a:lnTo>
                  <a:lnTo>
                    <a:pt x="0" y="24"/>
                  </a:lnTo>
                  <a:lnTo>
                    <a:pt x="14"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84" name="Freeform 2350"/>
            <p:cNvSpPr>
              <a:spLocks noChangeAspect="1"/>
            </p:cNvSpPr>
            <p:nvPr/>
          </p:nvSpPr>
          <p:spPr bwMode="auto">
            <a:xfrm>
              <a:off x="895" y="2874"/>
              <a:ext cx="16" cy="15"/>
            </a:xfrm>
            <a:custGeom>
              <a:avLst/>
              <a:gdLst>
                <a:gd name="T0" fmla="*/ 0 w 33"/>
                <a:gd name="T1" fmla="*/ 0 h 29"/>
                <a:gd name="T2" fmla="*/ 0 w 33"/>
                <a:gd name="T3" fmla="*/ 1 h 29"/>
                <a:gd name="T4" fmla="*/ 0 w 33"/>
                <a:gd name="T5" fmla="*/ 1 h 29"/>
                <a:gd name="T6" fmla="*/ 0 w 33"/>
                <a:gd name="T7" fmla="*/ 1 h 29"/>
                <a:gd name="T8" fmla="*/ 0 w 33"/>
                <a:gd name="T9" fmla="*/ 0 h 29"/>
                <a:gd name="T10" fmla="*/ 0 60000 65536"/>
                <a:gd name="T11" fmla="*/ 0 60000 65536"/>
                <a:gd name="T12" fmla="*/ 0 60000 65536"/>
                <a:gd name="T13" fmla="*/ 0 60000 65536"/>
                <a:gd name="T14" fmla="*/ 0 60000 65536"/>
                <a:gd name="T15" fmla="*/ 0 w 33"/>
                <a:gd name="T16" fmla="*/ 0 h 29"/>
                <a:gd name="T17" fmla="*/ 33 w 33"/>
                <a:gd name="T18" fmla="*/ 29 h 29"/>
              </a:gdLst>
              <a:ahLst/>
              <a:cxnLst>
                <a:cxn ang="T10">
                  <a:pos x="T0" y="T1"/>
                </a:cxn>
                <a:cxn ang="T11">
                  <a:pos x="T2" y="T3"/>
                </a:cxn>
                <a:cxn ang="T12">
                  <a:pos x="T4" y="T5"/>
                </a:cxn>
                <a:cxn ang="T13">
                  <a:pos x="T6" y="T7"/>
                </a:cxn>
                <a:cxn ang="T14">
                  <a:pos x="T8" y="T9"/>
                </a:cxn>
              </a:cxnLst>
              <a:rect l="T15" t="T16" r="T17" b="T18"/>
              <a:pathLst>
                <a:path w="33" h="29">
                  <a:moveTo>
                    <a:pt x="12" y="0"/>
                  </a:moveTo>
                  <a:lnTo>
                    <a:pt x="33" y="5"/>
                  </a:lnTo>
                  <a:lnTo>
                    <a:pt x="16" y="29"/>
                  </a:lnTo>
                  <a:lnTo>
                    <a:pt x="0" y="24"/>
                  </a:lnTo>
                  <a:lnTo>
                    <a:pt x="12"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85" name="Freeform 2351"/>
            <p:cNvSpPr>
              <a:spLocks noChangeAspect="1"/>
            </p:cNvSpPr>
            <p:nvPr/>
          </p:nvSpPr>
          <p:spPr bwMode="auto">
            <a:xfrm>
              <a:off x="900" y="2875"/>
              <a:ext cx="15" cy="14"/>
            </a:xfrm>
            <a:custGeom>
              <a:avLst/>
              <a:gdLst>
                <a:gd name="T0" fmla="*/ 1 w 30"/>
                <a:gd name="T1" fmla="*/ 0 h 29"/>
                <a:gd name="T2" fmla="*/ 1 w 30"/>
                <a:gd name="T3" fmla="*/ 0 h 29"/>
                <a:gd name="T4" fmla="*/ 1 w 30"/>
                <a:gd name="T5" fmla="*/ 0 h 29"/>
                <a:gd name="T6" fmla="*/ 0 w 30"/>
                <a:gd name="T7" fmla="*/ 0 h 29"/>
                <a:gd name="T8" fmla="*/ 1 w 30"/>
                <a:gd name="T9" fmla="*/ 0 h 29"/>
                <a:gd name="T10" fmla="*/ 0 60000 65536"/>
                <a:gd name="T11" fmla="*/ 0 60000 65536"/>
                <a:gd name="T12" fmla="*/ 0 60000 65536"/>
                <a:gd name="T13" fmla="*/ 0 60000 65536"/>
                <a:gd name="T14" fmla="*/ 0 60000 65536"/>
                <a:gd name="T15" fmla="*/ 0 w 30"/>
                <a:gd name="T16" fmla="*/ 0 h 29"/>
                <a:gd name="T17" fmla="*/ 30 w 30"/>
                <a:gd name="T18" fmla="*/ 29 h 29"/>
              </a:gdLst>
              <a:ahLst/>
              <a:cxnLst>
                <a:cxn ang="T10">
                  <a:pos x="T0" y="T1"/>
                </a:cxn>
                <a:cxn ang="T11">
                  <a:pos x="T2" y="T3"/>
                </a:cxn>
                <a:cxn ang="T12">
                  <a:pos x="T4" y="T5"/>
                </a:cxn>
                <a:cxn ang="T13">
                  <a:pos x="T6" y="T7"/>
                </a:cxn>
                <a:cxn ang="T14">
                  <a:pos x="T8" y="T9"/>
                </a:cxn>
              </a:cxnLst>
              <a:rect l="T15" t="T16" r="T17" b="T18"/>
              <a:pathLst>
                <a:path w="30" h="29">
                  <a:moveTo>
                    <a:pt x="13" y="0"/>
                  </a:moveTo>
                  <a:lnTo>
                    <a:pt x="30" y="8"/>
                  </a:lnTo>
                  <a:lnTo>
                    <a:pt x="15" y="29"/>
                  </a:lnTo>
                  <a:lnTo>
                    <a:pt x="0" y="24"/>
                  </a:lnTo>
                  <a:lnTo>
                    <a:pt x="13"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86" name="Freeform 2352"/>
            <p:cNvSpPr>
              <a:spLocks noChangeAspect="1"/>
            </p:cNvSpPr>
            <p:nvPr/>
          </p:nvSpPr>
          <p:spPr bwMode="auto">
            <a:xfrm>
              <a:off x="903" y="2877"/>
              <a:ext cx="16" cy="13"/>
            </a:xfrm>
            <a:custGeom>
              <a:avLst/>
              <a:gdLst>
                <a:gd name="T0" fmla="*/ 0 w 33"/>
                <a:gd name="T1" fmla="*/ 0 h 28"/>
                <a:gd name="T2" fmla="*/ 0 w 33"/>
                <a:gd name="T3" fmla="*/ 0 h 28"/>
                <a:gd name="T4" fmla="*/ 0 w 33"/>
                <a:gd name="T5" fmla="*/ 0 h 28"/>
                <a:gd name="T6" fmla="*/ 0 w 33"/>
                <a:gd name="T7" fmla="*/ 0 h 28"/>
                <a:gd name="T8" fmla="*/ 0 w 33"/>
                <a:gd name="T9" fmla="*/ 0 h 28"/>
                <a:gd name="T10" fmla="*/ 0 60000 65536"/>
                <a:gd name="T11" fmla="*/ 0 60000 65536"/>
                <a:gd name="T12" fmla="*/ 0 60000 65536"/>
                <a:gd name="T13" fmla="*/ 0 60000 65536"/>
                <a:gd name="T14" fmla="*/ 0 60000 65536"/>
                <a:gd name="T15" fmla="*/ 0 w 33"/>
                <a:gd name="T16" fmla="*/ 0 h 28"/>
                <a:gd name="T17" fmla="*/ 33 w 33"/>
                <a:gd name="T18" fmla="*/ 28 h 28"/>
              </a:gdLst>
              <a:ahLst/>
              <a:cxnLst>
                <a:cxn ang="T10">
                  <a:pos x="T0" y="T1"/>
                </a:cxn>
                <a:cxn ang="T11">
                  <a:pos x="T2" y="T3"/>
                </a:cxn>
                <a:cxn ang="T12">
                  <a:pos x="T4" y="T5"/>
                </a:cxn>
                <a:cxn ang="T13">
                  <a:pos x="T6" y="T7"/>
                </a:cxn>
                <a:cxn ang="T14">
                  <a:pos x="T8" y="T9"/>
                </a:cxn>
              </a:cxnLst>
              <a:rect l="T15" t="T16" r="T17" b="T18"/>
              <a:pathLst>
                <a:path w="33" h="28">
                  <a:moveTo>
                    <a:pt x="16" y="0"/>
                  </a:moveTo>
                  <a:lnTo>
                    <a:pt x="33" y="5"/>
                  </a:lnTo>
                  <a:lnTo>
                    <a:pt x="16" y="28"/>
                  </a:lnTo>
                  <a:lnTo>
                    <a:pt x="0" y="22"/>
                  </a:lnTo>
                  <a:lnTo>
                    <a:pt x="16"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87" name="Freeform 2353"/>
            <p:cNvSpPr>
              <a:spLocks noChangeAspect="1"/>
            </p:cNvSpPr>
            <p:nvPr/>
          </p:nvSpPr>
          <p:spPr bwMode="auto">
            <a:xfrm>
              <a:off x="905" y="2879"/>
              <a:ext cx="16" cy="15"/>
            </a:xfrm>
            <a:custGeom>
              <a:avLst/>
              <a:gdLst>
                <a:gd name="T0" fmla="*/ 1 w 32"/>
                <a:gd name="T1" fmla="*/ 0 h 29"/>
                <a:gd name="T2" fmla="*/ 1 w 32"/>
                <a:gd name="T3" fmla="*/ 1 h 29"/>
                <a:gd name="T4" fmla="*/ 1 w 32"/>
                <a:gd name="T5" fmla="*/ 1 h 29"/>
                <a:gd name="T6" fmla="*/ 0 w 32"/>
                <a:gd name="T7" fmla="*/ 1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2" y="0"/>
                  </a:moveTo>
                  <a:lnTo>
                    <a:pt x="32" y="6"/>
                  </a:lnTo>
                  <a:lnTo>
                    <a:pt x="17" y="29"/>
                  </a:lnTo>
                  <a:lnTo>
                    <a:pt x="0" y="23"/>
                  </a:lnTo>
                  <a:lnTo>
                    <a:pt x="12" y="0"/>
                  </a:lnTo>
                  <a:close/>
                </a:path>
              </a:pathLst>
            </a:custGeom>
            <a:solidFill>
              <a:srgbClr val="00B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88" name="Freeform 2354"/>
            <p:cNvSpPr>
              <a:spLocks noChangeAspect="1"/>
            </p:cNvSpPr>
            <p:nvPr/>
          </p:nvSpPr>
          <p:spPr bwMode="auto">
            <a:xfrm>
              <a:off x="910" y="2880"/>
              <a:ext cx="16" cy="15"/>
            </a:xfrm>
            <a:custGeom>
              <a:avLst/>
              <a:gdLst>
                <a:gd name="T0" fmla="*/ 1 w 32"/>
                <a:gd name="T1" fmla="*/ 0 h 29"/>
                <a:gd name="T2" fmla="*/ 1 w 32"/>
                <a:gd name="T3" fmla="*/ 1 h 29"/>
                <a:gd name="T4" fmla="*/ 1 w 32"/>
                <a:gd name="T5" fmla="*/ 1 h 29"/>
                <a:gd name="T6" fmla="*/ 0 w 32"/>
                <a:gd name="T7" fmla="*/ 1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2" y="0"/>
                  </a:moveTo>
                  <a:lnTo>
                    <a:pt x="32" y="7"/>
                  </a:lnTo>
                  <a:lnTo>
                    <a:pt x="17" y="29"/>
                  </a:lnTo>
                  <a:lnTo>
                    <a:pt x="0" y="22"/>
                  </a:lnTo>
                  <a:lnTo>
                    <a:pt x="12"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89" name="Freeform 2355"/>
            <p:cNvSpPr>
              <a:spLocks noChangeAspect="1"/>
            </p:cNvSpPr>
            <p:nvPr/>
          </p:nvSpPr>
          <p:spPr bwMode="auto">
            <a:xfrm>
              <a:off x="913" y="2883"/>
              <a:ext cx="17" cy="16"/>
            </a:xfrm>
            <a:custGeom>
              <a:avLst/>
              <a:gdLst>
                <a:gd name="T0" fmla="*/ 1 w 34"/>
                <a:gd name="T1" fmla="*/ 0 h 32"/>
                <a:gd name="T2" fmla="*/ 1 w 34"/>
                <a:gd name="T3" fmla="*/ 1 h 32"/>
                <a:gd name="T4" fmla="*/ 1 w 34"/>
                <a:gd name="T5" fmla="*/ 1 h 32"/>
                <a:gd name="T6" fmla="*/ 0 w 34"/>
                <a:gd name="T7" fmla="*/ 1 h 32"/>
                <a:gd name="T8" fmla="*/ 1 w 34"/>
                <a:gd name="T9" fmla="*/ 0 h 32"/>
                <a:gd name="T10" fmla="*/ 0 60000 65536"/>
                <a:gd name="T11" fmla="*/ 0 60000 65536"/>
                <a:gd name="T12" fmla="*/ 0 60000 65536"/>
                <a:gd name="T13" fmla="*/ 0 60000 65536"/>
                <a:gd name="T14" fmla="*/ 0 60000 65536"/>
                <a:gd name="T15" fmla="*/ 0 w 34"/>
                <a:gd name="T16" fmla="*/ 0 h 32"/>
                <a:gd name="T17" fmla="*/ 34 w 34"/>
                <a:gd name="T18" fmla="*/ 32 h 32"/>
              </a:gdLst>
              <a:ahLst/>
              <a:cxnLst>
                <a:cxn ang="T10">
                  <a:pos x="T0" y="T1"/>
                </a:cxn>
                <a:cxn ang="T11">
                  <a:pos x="T2" y="T3"/>
                </a:cxn>
                <a:cxn ang="T12">
                  <a:pos x="T4" y="T5"/>
                </a:cxn>
                <a:cxn ang="T13">
                  <a:pos x="T6" y="T7"/>
                </a:cxn>
                <a:cxn ang="T14">
                  <a:pos x="T8" y="T9"/>
                </a:cxn>
              </a:cxnLst>
              <a:rect l="T15" t="T16" r="T17" b="T18"/>
              <a:pathLst>
                <a:path w="34" h="32">
                  <a:moveTo>
                    <a:pt x="17" y="0"/>
                  </a:moveTo>
                  <a:lnTo>
                    <a:pt x="34" y="7"/>
                  </a:lnTo>
                  <a:lnTo>
                    <a:pt x="20" y="32"/>
                  </a:lnTo>
                  <a:lnTo>
                    <a:pt x="0" y="26"/>
                  </a:lnTo>
                  <a:lnTo>
                    <a:pt x="17"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90" name="Freeform 2356"/>
            <p:cNvSpPr>
              <a:spLocks noChangeAspect="1"/>
            </p:cNvSpPr>
            <p:nvPr/>
          </p:nvSpPr>
          <p:spPr bwMode="auto">
            <a:xfrm>
              <a:off x="919" y="2885"/>
              <a:ext cx="16" cy="15"/>
            </a:xfrm>
            <a:custGeom>
              <a:avLst/>
              <a:gdLst>
                <a:gd name="T0" fmla="*/ 1 w 32"/>
                <a:gd name="T1" fmla="*/ 0 h 31"/>
                <a:gd name="T2" fmla="*/ 1 w 32"/>
                <a:gd name="T3" fmla="*/ 0 h 31"/>
                <a:gd name="T4" fmla="*/ 1 w 32"/>
                <a:gd name="T5" fmla="*/ 0 h 31"/>
                <a:gd name="T6" fmla="*/ 0 w 32"/>
                <a:gd name="T7" fmla="*/ 0 h 31"/>
                <a:gd name="T8" fmla="*/ 1 w 32"/>
                <a:gd name="T9" fmla="*/ 0 h 31"/>
                <a:gd name="T10" fmla="*/ 0 60000 65536"/>
                <a:gd name="T11" fmla="*/ 0 60000 65536"/>
                <a:gd name="T12" fmla="*/ 0 60000 65536"/>
                <a:gd name="T13" fmla="*/ 0 60000 65536"/>
                <a:gd name="T14" fmla="*/ 0 60000 65536"/>
                <a:gd name="T15" fmla="*/ 0 w 32"/>
                <a:gd name="T16" fmla="*/ 0 h 31"/>
                <a:gd name="T17" fmla="*/ 32 w 32"/>
                <a:gd name="T18" fmla="*/ 31 h 31"/>
              </a:gdLst>
              <a:ahLst/>
              <a:cxnLst>
                <a:cxn ang="T10">
                  <a:pos x="T0" y="T1"/>
                </a:cxn>
                <a:cxn ang="T11">
                  <a:pos x="T2" y="T3"/>
                </a:cxn>
                <a:cxn ang="T12">
                  <a:pos x="T4" y="T5"/>
                </a:cxn>
                <a:cxn ang="T13">
                  <a:pos x="T6" y="T7"/>
                </a:cxn>
                <a:cxn ang="T14">
                  <a:pos x="T8" y="T9"/>
                </a:cxn>
              </a:cxnLst>
              <a:rect l="T15" t="T16" r="T17" b="T18"/>
              <a:pathLst>
                <a:path w="32" h="31">
                  <a:moveTo>
                    <a:pt x="11" y="0"/>
                  </a:moveTo>
                  <a:lnTo>
                    <a:pt x="32" y="5"/>
                  </a:lnTo>
                  <a:lnTo>
                    <a:pt x="18" y="31"/>
                  </a:lnTo>
                  <a:lnTo>
                    <a:pt x="0" y="24"/>
                  </a:lnTo>
                  <a:lnTo>
                    <a:pt x="11"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91" name="Freeform 2357"/>
            <p:cNvSpPr>
              <a:spLocks noChangeAspect="1"/>
            </p:cNvSpPr>
            <p:nvPr/>
          </p:nvSpPr>
          <p:spPr bwMode="auto">
            <a:xfrm>
              <a:off x="922" y="2886"/>
              <a:ext cx="16" cy="14"/>
            </a:xfrm>
            <a:custGeom>
              <a:avLst/>
              <a:gdLst>
                <a:gd name="T0" fmla="*/ 1 w 32"/>
                <a:gd name="T1" fmla="*/ 0 h 29"/>
                <a:gd name="T2" fmla="*/ 1 w 32"/>
                <a:gd name="T3" fmla="*/ 0 h 29"/>
                <a:gd name="T4" fmla="*/ 1 w 32"/>
                <a:gd name="T5" fmla="*/ 0 h 29"/>
                <a:gd name="T6" fmla="*/ 0 w 32"/>
                <a:gd name="T7" fmla="*/ 0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2" y="0"/>
                  </a:moveTo>
                  <a:lnTo>
                    <a:pt x="32" y="7"/>
                  </a:lnTo>
                  <a:lnTo>
                    <a:pt x="17" y="29"/>
                  </a:lnTo>
                  <a:lnTo>
                    <a:pt x="0" y="24"/>
                  </a:lnTo>
                  <a:lnTo>
                    <a:pt x="12"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92" name="Freeform 2358"/>
            <p:cNvSpPr>
              <a:spLocks noChangeAspect="1"/>
            </p:cNvSpPr>
            <p:nvPr/>
          </p:nvSpPr>
          <p:spPr bwMode="auto">
            <a:xfrm>
              <a:off x="927" y="2887"/>
              <a:ext cx="15" cy="14"/>
            </a:xfrm>
            <a:custGeom>
              <a:avLst/>
              <a:gdLst>
                <a:gd name="T0" fmla="*/ 1 w 30"/>
                <a:gd name="T1" fmla="*/ 0 h 29"/>
                <a:gd name="T2" fmla="*/ 1 w 30"/>
                <a:gd name="T3" fmla="*/ 0 h 29"/>
                <a:gd name="T4" fmla="*/ 1 w 30"/>
                <a:gd name="T5" fmla="*/ 0 h 29"/>
                <a:gd name="T6" fmla="*/ 0 w 30"/>
                <a:gd name="T7" fmla="*/ 0 h 29"/>
                <a:gd name="T8" fmla="*/ 1 w 30"/>
                <a:gd name="T9" fmla="*/ 0 h 29"/>
                <a:gd name="T10" fmla="*/ 0 60000 65536"/>
                <a:gd name="T11" fmla="*/ 0 60000 65536"/>
                <a:gd name="T12" fmla="*/ 0 60000 65536"/>
                <a:gd name="T13" fmla="*/ 0 60000 65536"/>
                <a:gd name="T14" fmla="*/ 0 60000 65536"/>
                <a:gd name="T15" fmla="*/ 0 w 30"/>
                <a:gd name="T16" fmla="*/ 0 h 29"/>
                <a:gd name="T17" fmla="*/ 30 w 30"/>
                <a:gd name="T18" fmla="*/ 29 h 29"/>
              </a:gdLst>
              <a:ahLst/>
              <a:cxnLst>
                <a:cxn ang="T10">
                  <a:pos x="T0" y="T1"/>
                </a:cxn>
                <a:cxn ang="T11">
                  <a:pos x="T2" y="T3"/>
                </a:cxn>
                <a:cxn ang="T12">
                  <a:pos x="T4" y="T5"/>
                </a:cxn>
                <a:cxn ang="T13">
                  <a:pos x="T6" y="T7"/>
                </a:cxn>
                <a:cxn ang="T14">
                  <a:pos x="T8" y="T9"/>
                </a:cxn>
              </a:cxnLst>
              <a:rect l="T15" t="T16" r="T17" b="T18"/>
              <a:pathLst>
                <a:path w="30" h="29">
                  <a:moveTo>
                    <a:pt x="10" y="0"/>
                  </a:moveTo>
                  <a:lnTo>
                    <a:pt x="30" y="8"/>
                  </a:lnTo>
                  <a:lnTo>
                    <a:pt x="15" y="29"/>
                  </a:lnTo>
                  <a:lnTo>
                    <a:pt x="0" y="23"/>
                  </a:lnTo>
                  <a:lnTo>
                    <a:pt x="10"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93" name="Freeform 2359"/>
            <p:cNvSpPr>
              <a:spLocks noChangeAspect="1"/>
            </p:cNvSpPr>
            <p:nvPr/>
          </p:nvSpPr>
          <p:spPr bwMode="auto">
            <a:xfrm>
              <a:off x="929" y="2889"/>
              <a:ext cx="16" cy="15"/>
            </a:xfrm>
            <a:custGeom>
              <a:avLst/>
              <a:gdLst>
                <a:gd name="T0" fmla="*/ 1 w 32"/>
                <a:gd name="T1" fmla="*/ 0 h 29"/>
                <a:gd name="T2" fmla="*/ 1 w 32"/>
                <a:gd name="T3" fmla="*/ 1 h 29"/>
                <a:gd name="T4" fmla="*/ 1 w 32"/>
                <a:gd name="T5" fmla="*/ 1 h 29"/>
                <a:gd name="T6" fmla="*/ 0 w 32"/>
                <a:gd name="T7" fmla="*/ 1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4" y="0"/>
                  </a:moveTo>
                  <a:lnTo>
                    <a:pt x="32" y="5"/>
                  </a:lnTo>
                  <a:lnTo>
                    <a:pt x="15" y="29"/>
                  </a:lnTo>
                  <a:lnTo>
                    <a:pt x="0" y="22"/>
                  </a:lnTo>
                  <a:lnTo>
                    <a:pt x="14" y="0"/>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94" name="Freeform 2360"/>
            <p:cNvSpPr>
              <a:spLocks noChangeAspect="1"/>
            </p:cNvSpPr>
            <p:nvPr/>
          </p:nvSpPr>
          <p:spPr bwMode="auto">
            <a:xfrm>
              <a:off x="933" y="2891"/>
              <a:ext cx="16" cy="15"/>
            </a:xfrm>
            <a:custGeom>
              <a:avLst/>
              <a:gdLst>
                <a:gd name="T0" fmla="*/ 1 w 32"/>
                <a:gd name="T1" fmla="*/ 0 h 29"/>
                <a:gd name="T2" fmla="*/ 1 w 32"/>
                <a:gd name="T3" fmla="*/ 1 h 29"/>
                <a:gd name="T4" fmla="*/ 1 w 32"/>
                <a:gd name="T5" fmla="*/ 1 h 29"/>
                <a:gd name="T6" fmla="*/ 0 w 32"/>
                <a:gd name="T7" fmla="*/ 1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5" y="0"/>
                  </a:moveTo>
                  <a:lnTo>
                    <a:pt x="32" y="4"/>
                  </a:lnTo>
                  <a:lnTo>
                    <a:pt x="18" y="29"/>
                  </a:lnTo>
                  <a:lnTo>
                    <a:pt x="0" y="22"/>
                  </a:lnTo>
                  <a:lnTo>
                    <a:pt x="15" y="0"/>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95" name="Freeform 2361"/>
            <p:cNvSpPr>
              <a:spLocks noChangeAspect="1"/>
            </p:cNvSpPr>
            <p:nvPr/>
          </p:nvSpPr>
          <p:spPr bwMode="auto">
            <a:xfrm>
              <a:off x="938" y="2892"/>
              <a:ext cx="15" cy="14"/>
            </a:xfrm>
            <a:custGeom>
              <a:avLst/>
              <a:gdLst>
                <a:gd name="T0" fmla="*/ 1 w 30"/>
                <a:gd name="T1" fmla="*/ 0 h 29"/>
                <a:gd name="T2" fmla="*/ 1 w 30"/>
                <a:gd name="T3" fmla="*/ 0 h 29"/>
                <a:gd name="T4" fmla="*/ 1 w 30"/>
                <a:gd name="T5" fmla="*/ 0 h 29"/>
                <a:gd name="T6" fmla="*/ 0 w 30"/>
                <a:gd name="T7" fmla="*/ 0 h 29"/>
                <a:gd name="T8" fmla="*/ 1 w 30"/>
                <a:gd name="T9" fmla="*/ 0 h 29"/>
                <a:gd name="T10" fmla="*/ 0 60000 65536"/>
                <a:gd name="T11" fmla="*/ 0 60000 65536"/>
                <a:gd name="T12" fmla="*/ 0 60000 65536"/>
                <a:gd name="T13" fmla="*/ 0 60000 65536"/>
                <a:gd name="T14" fmla="*/ 0 60000 65536"/>
                <a:gd name="T15" fmla="*/ 0 w 30"/>
                <a:gd name="T16" fmla="*/ 0 h 29"/>
                <a:gd name="T17" fmla="*/ 30 w 30"/>
                <a:gd name="T18" fmla="*/ 29 h 29"/>
              </a:gdLst>
              <a:ahLst/>
              <a:cxnLst>
                <a:cxn ang="T10">
                  <a:pos x="T0" y="T1"/>
                </a:cxn>
                <a:cxn ang="T11">
                  <a:pos x="T2" y="T3"/>
                </a:cxn>
                <a:cxn ang="T12">
                  <a:pos x="T4" y="T5"/>
                </a:cxn>
                <a:cxn ang="T13">
                  <a:pos x="T6" y="T7"/>
                </a:cxn>
                <a:cxn ang="T14">
                  <a:pos x="T8" y="T9"/>
                </a:cxn>
              </a:cxnLst>
              <a:rect l="T15" t="T16" r="T17" b="T18"/>
              <a:pathLst>
                <a:path w="30" h="29">
                  <a:moveTo>
                    <a:pt x="12" y="0"/>
                  </a:moveTo>
                  <a:lnTo>
                    <a:pt x="30" y="8"/>
                  </a:lnTo>
                  <a:lnTo>
                    <a:pt x="15" y="29"/>
                  </a:lnTo>
                  <a:lnTo>
                    <a:pt x="0" y="24"/>
                  </a:lnTo>
                  <a:lnTo>
                    <a:pt x="12"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96" name="Freeform 2362"/>
            <p:cNvSpPr>
              <a:spLocks noChangeAspect="1"/>
            </p:cNvSpPr>
            <p:nvPr/>
          </p:nvSpPr>
          <p:spPr bwMode="auto">
            <a:xfrm>
              <a:off x="941" y="2893"/>
              <a:ext cx="16" cy="13"/>
            </a:xfrm>
            <a:custGeom>
              <a:avLst/>
              <a:gdLst>
                <a:gd name="T0" fmla="*/ 1 w 32"/>
                <a:gd name="T1" fmla="*/ 0 h 27"/>
                <a:gd name="T2" fmla="*/ 1 w 32"/>
                <a:gd name="T3" fmla="*/ 0 h 27"/>
                <a:gd name="T4" fmla="*/ 1 w 32"/>
                <a:gd name="T5" fmla="*/ 0 h 27"/>
                <a:gd name="T6" fmla="*/ 0 w 32"/>
                <a:gd name="T7" fmla="*/ 0 h 27"/>
                <a:gd name="T8" fmla="*/ 1 w 32"/>
                <a:gd name="T9" fmla="*/ 0 h 27"/>
                <a:gd name="T10" fmla="*/ 0 60000 65536"/>
                <a:gd name="T11" fmla="*/ 0 60000 65536"/>
                <a:gd name="T12" fmla="*/ 0 60000 65536"/>
                <a:gd name="T13" fmla="*/ 0 60000 65536"/>
                <a:gd name="T14" fmla="*/ 0 60000 65536"/>
                <a:gd name="T15" fmla="*/ 0 w 32"/>
                <a:gd name="T16" fmla="*/ 0 h 27"/>
                <a:gd name="T17" fmla="*/ 32 w 32"/>
                <a:gd name="T18" fmla="*/ 27 h 27"/>
              </a:gdLst>
              <a:ahLst/>
              <a:cxnLst>
                <a:cxn ang="T10">
                  <a:pos x="T0" y="T1"/>
                </a:cxn>
                <a:cxn ang="T11">
                  <a:pos x="T2" y="T3"/>
                </a:cxn>
                <a:cxn ang="T12">
                  <a:pos x="T4" y="T5"/>
                </a:cxn>
                <a:cxn ang="T13">
                  <a:pos x="T6" y="T7"/>
                </a:cxn>
                <a:cxn ang="T14">
                  <a:pos x="T8" y="T9"/>
                </a:cxn>
              </a:cxnLst>
              <a:rect l="T15" t="T16" r="T17" b="T18"/>
              <a:pathLst>
                <a:path w="32" h="27">
                  <a:moveTo>
                    <a:pt x="15" y="0"/>
                  </a:moveTo>
                  <a:lnTo>
                    <a:pt x="32" y="5"/>
                  </a:lnTo>
                  <a:lnTo>
                    <a:pt x="13" y="27"/>
                  </a:lnTo>
                  <a:lnTo>
                    <a:pt x="0" y="22"/>
                  </a:lnTo>
                  <a:lnTo>
                    <a:pt x="15"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97" name="Freeform 2363"/>
            <p:cNvSpPr>
              <a:spLocks noChangeAspect="1"/>
            </p:cNvSpPr>
            <p:nvPr/>
          </p:nvSpPr>
          <p:spPr bwMode="auto">
            <a:xfrm>
              <a:off x="945" y="2895"/>
              <a:ext cx="16" cy="15"/>
            </a:xfrm>
            <a:custGeom>
              <a:avLst/>
              <a:gdLst>
                <a:gd name="T0" fmla="*/ 0 w 33"/>
                <a:gd name="T1" fmla="*/ 0 h 29"/>
                <a:gd name="T2" fmla="*/ 0 w 33"/>
                <a:gd name="T3" fmla="*/ 1 h 29"/>
                <a:gd name="T4" fmla="*/ 0 w 33"/>
                <a:gd name="T5" fmla="*/ 1 h 29"/>
                <a:gd name="T6" fmla="*/ 0 w 33"/>
                <a:gd name="T7" fmla="*/ 1 h 29"/>
                <a:gd name="T8" fmla="*/ 0 w 33"/>
                <a:gd name="T9" fmla="*/ 0 h 29"/>
                <a:gd name="T10" fmla="*/ 0 60000 65536"/>
                <a:gd name="T11" fmla="*/ 0 60000 65536"/>
                <a:gd name="T12" fmla="*/ 0 60000 65536"/>
                <a:gd name="T13" fmla="*/ 0 60000 65536"/>
                <a:gd name="T14" fmla="*/ 0 60000 65536"/>
                <a:gd name="T15" fmla="*/ 0 w 33"/>
                <a:gd name="T16" fmla="*/ 0 h 29"/>
                <a:gd name="T17" fmla="*/ 33 w 33"/>
                <a:gd name="T18" fmla="*/ 29 h 29"/>
              </a:gdLst>
              <a:ahLst/>
              <a:cxnLst>
                <a:cxn ang="T10">
                  <a:pos x="T0" y="T1"/>
                </a:cxn>
                <a:cxn ang="T11">
                  <a:pos x="T2" y="T3"/>
                </a:cxn>
                <a:cxn ang="T12">
                  <a:pos x="T4" y="T5"/>
                </a:cxn>
                <a:cxn ang="T13">
                  <a:pos x="T6" y="T7"/>
                </a:cxn>
                <a:cxn ang="T14">
                  <a:pos x="T8" y="T9"/>
                </a:cxn>
              </a:cxnLst>
              <a:rect l="T15" t="T16" r="T17" b="T18"/>
              <a:pathLst>
                <a:path w="33" h="29">
                  <a:moveTo>
                    <a:pt x="12" y="0"/>
                  </a:moveTo>
                  <a:lnTo>
                    <a:pt x="33" y="5"/>
                  </a:lnTo>
                  <a:lnTo>
                    <a:pt x="17" y="29"/>
                  </a:lnTo>
                  <a:lnTo>
                    <a:pt x="0" y="22"/>
                  </a:lnTo>
                  <a:lnTo>
                    <a:pt x="12"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98" name="Freeform 2364"/>
            <p:cNvSpPr>
              <a:spLocks noChangeAspect="1"/>
            </p:cNvSpPr>
            <p:nvPr/>
          </p:nvSpPr>
          <p:spPr bwMode="auto">
            <a:xfrm>
              <a:off x="951" y="2896"/>
              <a:ext cx="16" cy="15"/>
            </a:xfrm>
            <a:custGeom>
              <a:avLst/>
              <a:gdLst>
                <a:gd name="T0" fmla="*/ 0 w 33"/>
                <a:gd name="T1" fmla="*/ 0 h 29"/>
                <a:gd name="T2" fmla="*/ 0 w 33"/>
                <a:gd name="T3" fmla="*/ 1 h 29"/>
                <a:gd name="T4" fmla="*/ 0 w 33"/>
                <a:gd name="T5" fmla="*/ 1 h 29"/>
                <a:gd name="T6" fmla="*/ 0 w 33"/>
                <a:gd name="T7" fmla="*/ 1 h 29"/>
                <a:gd name="T8" fmla="*/ 0 w 33"/>
                <a:gd name="T9" fmla="*/ 0 h 29"/>
                <a:gd name="T10" fmla="*/ 0 60000 65536"/>
                <a:gd name="T11" fmla="*/ 0 60000 65536"/>
                <a:gd name="T12" fmla="*/ 0 60000 65536"/>
                <a:gd name="T13" fmla="*/ 0 60000 65536"/>
                <a:gd name="T14" fmla="*/ 0 60000 65536"/>
                <a:gd name="T15" fmla="*/ 0 w 33"/>
                <a:gd name="T16" fmla="*/ 0 h 29"/>
                <a:gd name="T17" fmla="*/ 33 w 33"/>
                <a:gd name="T18" fmla="*/ 29 h 29"/>
              </a:gdLst>
              <a:ahLst/>
              <a:cxnLst>
                <a:cxn ang="T10">
                  <a:pos x="T0" y="T1"/>
                </a:cxn>
                <a:cxn ang="T11">
                  <a:pos x="T2" y="T3"/>
                </a:cxn>
                <a:cxn ang="T12">
                  <a:pos x="T4" y="T5"/>
                </a:cxn>
                <a:cxn ang="T13">
                  <a:pos x="T6" y="T7"/>
                </a:cxn>
                <a:cxn ang="T14">
                  <a:pos x="T8" y="T9"/>
                </a:cxn>
              </a:cxnLst>
              <a:rect l="T15" t="T16" r="T17" b="T18"/>
              <a:pathLst>
                <a:path w="33" h="29">
                  <a:moveTo>
                    <a:pt x="14" y="0"/>
                  </a:moveTo>
                  <a:lnTo>
                    <a:pt x="33" y="7"/>
                  </a:lnTo>
                  <a:lnTo>
                    <a:pt x="16" y="29"/>
                  </a:lnTo>
                  <a:lnTo>
                    <a:pt x="0" y="22"/>
                  </a:lnTo>
                  <a:lnTo>
                    <a:pt x="14"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399" name="Freeform 2365"/>
            <p:cNvSpPr>
              <a:spLocks noChangeAspect="1"/>
            </p:cNvSpPr>
            <p:nvPr/>
          </p:nvSpPr>
          <p:spPr bwMode="auto">
            <a:xfrm>
              <a:off x="952" y="2897"/>
              <a:ext cx="16" cy="16"/>
            </a:xfrm>
            <a:custGeom>
              <a:avLst/>
              <a:gdLst>
                <a:gd name="T0" fmla="*/ 0 w 34"/>
                <a:gd name="T1" fmla="*/ 0 h 32"/>
                <a:gd name="T2" fmla="*/ 0 w 34"/>
                <a:gd name="T3" fmla="*/ 1 h 32"/>
                <a:gd name="T4" fmla="*/ 0 w 34"/>
                <a:gd name="T5" fmla="*/ 1 h 32"/>
                <a:gd name="T6" fmla="*/ 0 w 34"/>
                <a:gd name="T7" fmla="*/ 1 h 32"/>
                <a:gd name="T8" fmla="*/ 0 w 34"/>
                <a:gd name="T9" fmla="*/ 0 h 32"/>
                <a:gd name="T10" fmla="*/ 0 60000 65536"/>
                <a:gd name="T11" fmla="*/ 0 60000 65536"/>
                <a:gd name="T12" fmla="*/ 0 60000 65536"/>
                <a:gd name="T13" fmla="*/ 0 60000 65536"/>
                <a:gd name="T14" fmla="*/ 0 60000 65536"/>
                <a:gd name="T15" fmla="*/ 0 w 34"/>
                <a:gd name="T16" fmla="*/ 0 h 32"/>
                <a:gd name="T17" fmla="*/ 34 w 34"/>
                <a:gd name="T18" fmla="*/ 32 h 32"/>
              </a:gdLst>
              <a:ahLst/>
              <a:cxnLst>
                <a:cxn ang="T10">
                  <a:pos x="T0" y="T1"/>
                </a:cxn>
                <a:cxn ang="T11">
                  <a:pos x="T2" y="T3"/>
                </a:cxn>
                <a:cxn ang="T12">
                  <a:pos x="T4" y="T5"/>
                </a:cxn>
                <a:cxn ang="T13">
                  <a:pos x="T6" y="T7"/>
                </a:cxn>
                <a:cxn ang="T14">
                  <a:pos x="T8" y="T9"/>
                </a:cxn>
              </a:cxnLst>
              <a:rect l="T15" t="T16" r="T17" b="T18"/>
              <a:pathLst>
                <a:path w="34" h="32">
                  <a:moveTo>
                    <a:pt x="14" y="0"/>
                  </a:moveTo>
                  <a:lnTo>
                    <a:pt x="34" y="9"/>
                  </a:lnTo>
                  <a:lnTo>
                    <a:pt x="19" y="32"/>
                  </a:lnTo>
                  <a:lnTo>
                    <a:pt x="0" y="27"/>
                  </a:lnTo>
                  <a:lnTo>
                    <a:pt x="14"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00" name="Freeform 2366"/>
            <p:cNvSpPr>
              <a:spLocks noChangeAspect="1"/>
            </p:cNvSpPr>
            <p:nvPr/>
          </p:nvSpPr>
          <p:spPr bwMode="auto">
            <a:xfrm>
              <a:off x="957" y="2902"/>
              <a:ext cx="17" cy="15"/>
            </a:xfrm>
            <a:custGeom>
              <a:avLst/>
              <a:gdLst>
                <a:gd name="T0" fmla="*/ 1 w 32"/>
                <a:gd name="T1" fmla="*/ 0 h 29"/>
                <a:gd name="T2" fmla="*/ 1 w 32"/>
                <a:gd name="T3" fmla="*/ 1 h 29"/>
                <a:gd name="T4" fmla="*/ 1 w 32"/>
                <a:gd name="T5" fmla="*/ 1 h 29"/>
                <a:gd name="T6" fmla="*/ 0 w 32"/>
                <a:gd name="T7" fmla="*/ 1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5" y="0"/>
                  </a:moveTo>
                  <a:lnTo>
                    <a:pt x="32" y="4"/>
                  </a:lnTo>
                  <a:lnTo>
                    <a:pt x="19" y="29"/>
                  </a:lnTo>
                  <a:lnTo>
                    <a:pt x="0" y="21"/>
                  </a:lnTo>
                  <a:lnTo>
                    <a:pt x="15"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01" name="Freeform 2367"/>
            <p:cNvSpPr>
              <a:spLocks noChangeAspect="1"/>
            </p:cNvSpPr>
            <p:nvPr/>
          </p:nvSpPr>
          <p:spPr bwMode="auto">
            <a:xfrm>
              <a:off x="959" y="2902"/>
              <a:ext cx="16" cy="15"/>
            </a:xfrm>
            <a:custGeom>
              <a:avLst/>
              <a:gdLst>
                <a:gd name="T0" fmla="*/ 0 w 33"/>
                <a:gd name="T1" fmla="*/ 0 h 31"/>
                <a:gd name="T2" fmla="*/ 0 w 33"/>
                <a:gd name="T3" fmla="*/ 0 h 31"/>
                <a:gd name="T4" fmla="*/ 0 w 33"/>
                <a:gd name="T5" fmla="*/ 0 h 31"/>
                <a:gd name="T6" fmla="*/ 0 w 33"/>
                <a:gd name="T7" fmla="*/ 0 h 31"/>
                <a:gd name="T8" fmla="*/ 0 w 33"/>
                <a:gd name="T9" fmla="*/ 0 h 31"/>
                <a:gd name="T10" fmla="*/ 0 60000 65536"/>
                <a:gd name="T11" fmla="*/ 0 60000 65536"/>
                <a:gd name="T12" fmla="*/ 0 60000 65536"/>
                <a:gd name="T13" fmla="*/ 0 60000 65536"/>
                <a:gd name="T14" fmla="*/ 0 60000 65536"/>
                <a:gd name="T15" fmla="*/ 0 w 33"/>
                <a:gd name="T16" fmla="*/ 0 h 31"/>
                <a:gd name="T17" fmla="*/ 33 w 33"/>
                <a:gd name="T18" fmla="*/ 31 h 31"/>
              </a:gdLst>
              <a:ahLst/>
              <a:cxnLst>
                <a:cxn ang="T10">
                  <a:pos x="T0" y="T1"/>
                </a:cxn>
                <a:cxn ang="T11">
                  <a:pos x="T2" y="T3"/>
                </a:cxn>
                <a:cxn ang="T12">
                  <a:pos x="T4" y="T5"/>
                </a:cxn>
                <a:cxn ang="T13">
                  <a:pos x="T6" y="T7"/>
                </a:cxn>
                <a:cxn ang="T14">
                  <a:pos x="T8" y="T9"/>
                </a:cxn>
              </a:cxnLst>
              <a:rect l="T15" t="T16" r="T17" b="T18"/>
              <a:pathLst>
                <a:path w="33" h="31">
                  <a:moveTo>
                    <a:pt x="10" y="0"/>
                  </a:moveTo>
                  <a:lnTo>
                    <a:pt x="33" y="7"/>
                  </a:lnTo>
                  <a:lnTo>
                    <a:pt x="19" y="31"/>
                  </a:lnTo>
                  <a:lnTo>
                    <a:pt x="0" y="24"/>
                  </a:lnTo>
                  <a:lnTo>
                    <a:pt x="10"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02" name="Freeform 2368"/>
            <p:cNvSpPr>
              <a:spLocks noChangeAspect="1"/>
            </p:cNvSpPr>
            <p:nvPr/>
          </p:nvSpPr>
          <p:spPr bwMode="auto">
            <a:xfrm>
              <a:off x="964" y="2903"/>
              <a:ext cx="16" cy="14"/>
            </a:xfrm>
            <a:custGeom>
              <a:avLst/>
              <a:gdLst>
                <a:gd name="T0" fmla="*/ 1 w 31"/>
                <a:gd name="T1" fmla="*/ 0 h 29"/>
                <a:gd name="T2" fmla="*/ 1 w 31"/>
                <a:gd name="T3" fmla="*/ 0 h 29"/>
                <a:gd name="T4" fmla="*/ 1 w 31"/>
                <a:gd name="T5" fmla="*/ 0 h 29"/>
                <a:gd name="T6" fmla="*/ 0 w 31"/>
                <a:gd name="T7" fmla="*/ 0 h 29"/>
                <a:gd name="T8" fmla="*/ 1 w 31"/>
                <a:gd name="T9" fmla="*/ 0 h 29"/>
                <a:gd name="T10" fmla="*/ 0 60000 65536"/>
                <a:gd name="T11" fmla="*/ 0 60000 65536"/>
                <a:gd name="T12" fmla="*/ 0 60000 65536"/>
                <a:gd name="T13" fmla="*/ 0 60000 65536"/>
                <a:gd name="T14" fmla="*/ 0 60000 65536"/>
                <a:gd name="T15" fmla="*/ 0 w 31"/>
                <a:gd name="T16" fmla="*/ 0 h 29"/>
                <a:gd name="T17" fmla="*/ 31 w 31"/>
                <a:gd name="T18" fmla="*/ 29 h 29"/>
              </a:gdLst>
              <a:ahLst/>
              <a:cxnLst>
                <a:cxn ang="T10">
                  <a:pos x="T0" y="T1"/>
                </a:cxn>
                <a:cxn ang="T11">
                  <a:pos x="T2" y="T3"/>
                </a:cxn>
                <a:cxn ang="T12">
                  <a:pos x="T4" y="T5"/>
                </a:cxn>
                <a:cxn ang="T13">
                  <a:pos x="T6" y="T7"/>
                </a:cxn>
                <a:cxn ang="T14">
                  <a:pos x="T8" y="T9"/>
                </a:cxn>
              </a:cxnLst>
              <a:rect l="T15" t="T16" r="T17" b="T18"/>
              <a:pathLst>
                <a:path w="31" h="29">
                  <a:moveTo>
                    <a:pt x="12" y="0"/>
                  </a:moveTo>
                  <a:lnTo>
                    <a:pt x="31" y="8"/>
                  </a:lnTo>
                  <a:lnTo>
                    <a:pt x="17" y="29"/>
                  </a:lnTo>
                  <a:lnTo>
                    <a:pt x="0" y="24"/>
                  </a:lnTo>
                  <a:lnTo>
                    <a:pt x="12"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03" name="Freeform 2369"/>
            <p:cNvSpPr>
              <a:spLocks noChangeAspect="1"/>
            </p:cNvSpPr>
            <p:nvPr/>
          </p:nvSpPr>
          <p:spPr bwMode="auto">
            <a:xfrm>
              <a:off x="969" y="2905"/>
              <a:ext cx="16" cy="15"/>
            </a:xfrm>
            <a:custGeom>
              <a:avLst/>
              <a:gdLst>
                <a:gd name="T0" fmla="*/ 1 w 32"/>
                <a:gd name="T1" fmla="*/ 0 h 31"/>
                <a:gd name="T2" fmla="*/ 1 w 32"/>
                <a:gd name="T3" fmla="*/ 0 h 31"/>
                <a:gd name="T4" fmla="*/ 1 w 32"/>
                <a:gd name="T5" fmla="*/ 0 h 31"/>
                <a:gd name="T6" fmla="*/ 0 w 32"/>
                <a:gd name="T7" fmla="*/ 0 h 31"/>
                <a:gd name="T8" fmla="*/ 1 w 32"/>
                <a:gd name="T9" fmla="*/ 0 h 31"/>
                <a:gd name="T10" fmla="*/ 0 60000 65536"/>
                <a:gd name="T11" fmla="*/ 0 60000 65536"/>
                <a:gd name="T12" fmla="*/ 0 60000 65536"/>
                <a:gd name="T13" fmla="*/ 0 60000 65536"/>
                <a:gd name="T14" fmla="*/ 0 60000 65536"/>
                <a:gd name="T15" fmla="*/ 0 w 32"/>
                <a:gd name="T16" fmla="*/ 0 h 31"/>
                <a:gd name="T17" fmla="*/ 32 w 32"/>
                <a:gd name="T18" fmla="*/ 31 h 31"/>
              </a:gdLst>
              <a:ahLst/>
              <a:cxnLst>
                <a:cxn ang="T10">
                  <a:pos x="T0" y="T1"/>
                </a:cxn>
                <a:cxn ang="T11">
                  <a:pos x="T2" y="T3"/>
                </a:cxn>
                <a:cxn ang="T12">
                  <a:pos x="T4" y="T5"/>
                </a:cxn>
                <a:cxn ang="T13">
                  <a:pos x="T6" y="T7"/>
                </a:cxn>
                <a:cxn ang="T14">
                  <a:pos x="T8" y="T9"/>
                </a:cxn>
              </a:cxnLst>
              <a:rect l="T15" t="T16" r="T17" b="T18"/>
              <a:pathLst>
                <a:path w="32" h="31">
                  <a:moveTo>
                    <a:pt x="13" y="0"/>
                  </a:moveTo>
                  <a:lnTo>
                    <a:pt x="32" y="5"/>
                  </a:lnTo>
                  <a:lnTo>
                    <a:pt x="15" y="31"/>
                  </a:lnTo>
                  <a:lnTo>
                    <a:pt x="0" y="26"/>
                  </a:lnTo>
                  <a:lnTo>
                    <a:pt x="13"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04" name="Freeform 2370"/>
            <p:cNvSpPr>
              <a:spLocks noChangeAspect="1"/>
            </p:cNvSpPr>
            <p:nvPr/>
          </p:nvSpPr>
          <p:spPr bwMode="auto">
            <a:xfrm>
              <a:off x="972" y="2906"/>
              <a:ext cx="16" cy="15"/>
            </a:xfrm>
            <a:custGeom>
              <a:avLst/>
              <a:gdLst>
                <a:gd name="T0" fmla="*/ 1 w 32"/>
                <a:gd name="T1" fmla="*/ 0 h 29"/>
                <a:gd name="T2" fmla="*/ 1 w 32"/>
                <a:gd name="T3" fmla="*/ 1 h 29"/>
                <a:gd name="T4" fmla="*/ 1 w 32"/>
                <a:gd name="T5" fmla="*/ 1 h 29"/>
                <a:gd name="T6" fmla="*/ 1 w 32"/>
                <a:gd name="T7" fmla="*/ 1 h 29"/>
                <a:gd name="T8" fmla="*/ 0 w 32"/>
                <a:gd name="T9" fmla="*/ 1 h 29"/>
                <a:gd name="T10" fmla="*/ 1 w 32"/>
                <a:gd name="T11" fmla="*/ 0 h 29"/>
                <a:gd name="T12" fmla="*/ 0 60000 65536"/>
                <a:gd name="T13" fmla="*/ 0 60000 65536"/>
                <a:gd name="T14" fmla="*/ 0 60000 65536"/>
                <a:gd name="T15" fmla="*/ 0 60000 65536"/>
                <a:gd name="T16" fmla="*/ 0 60000 65536"/>
                <a:gd name="T17" fmla="*/ 0 60000 65536"/>
                <a:gd name="T18" fmla="*/ 0 w 32"/>
                <a:gd name="T19" fmla="*/ 0 h 29"/>
                <a:gd name="T20" fmla="*/ 32 w 32"/>
                <a:gd name="T21" fmla="*/ 29 h 29"/>
              </a:gdLst>
              <a:ahLst/>
              <a:cxnLst>
                <a:cxn ang="T12">
                  <a:pos x="T0" y="T1"/>
                </a:cxn>
                <a:cxn ang="T13">
                  <a:pos x="T2" y="T3"/>
                </a:cxn>
                <a:cxn ang="T14">
                  <a:pos x="T4" y="T5"/>
                </a:cxn>
                <a:cxn ang="T15">
                  <a:pos x="T6" y="T7"/>
                </a:cxn>
                <a:cxn ang="T16">
                  <a:pos x="T8" y="T9"/>
                </a:cxn>
                <a:cxn ang="T17">
                  <a:pos x="T10" y="T11"/>
                </a:cxn>
              </a:cxnLst>
              <a:rect l="T18" t="T19" r="T20" b="T21"/>
              <a:pathLst>
                <a:path w="32" h="29">
                  <a:moveTo>
                    <a:pt x="15" y="0"/>
                  </a:moveTo>
                  <a:lnTo>
                    <a:pt x="32" y="5"/>
                  </a:lnTo>
                  <a:lnTo>
                    <a:pt x="20" y="25"/>
                  </a:lnTo>
                  <a:lnTo>
                    <a:pt x="12" y="29"/>
                  </a:lnTo>
                  <a:lnTo>
                    <a:pt x="0" y="23"/>
                  </a:lnTo>
                  <a:lnTo>
                    <a:pt x="15"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05" name="Freeform 2371"/>
            <p:cNvSpPr>
              <a:spLocks noChangeAspect="1"/>
            </p:cNvSpPr>
            <p:nvPr/>
          </p:nvSpPr>
          <p:spPr bwMode="auto">
            <a:xfrm>
              <a:off x="974" y="2908"/>
              <a:ext cx="17" cy="13"/>
            </a:xfrm>
            <a:custGeom>
              <a:avLst/>
              <a:gdLst>
                <a:gd name="T0" fmla="*/ 1 w 32"/>
                <a:gd name="T1" fmla="*/ 0 h 26"/>
                <a:gd name="T2" fmla="*/ 1 w 32"/>
                <a:gd name="T3" fmla="*/ 1 h 26"/>
                <a:gd name="T4" fmla="*/ 1 w 32"/>
                <a:gd name="T5" fmla="*/ 1 h 26"/>
                <a:gd name="T6" fmla="*/ 0 w 32"/>
                <a:gd name="T7" fmla="*/ 1 h 26"/>
                <a:gd name="T8" fmla="*/ 1 w 32"/>
                <a:gd name="T9" fmla="*/ 0 h 26"/>
                <a:gd name="T10" fmla="*/ 0 60000 65536"/>
                <a:gd name="T11" fmla="*/ 0 60000 65536"/>
                <a:gd name="T12" fmla="*/ 0 60000 65536"/>
                <a:gd name="T13" fmla="*/ 0 60000 65536"/>
                <a:gd name="T14" fmla="*/ 0 60000 65536"/>
                <a:gd name="T15" fmla="*/ 0 w 32"/>
                <a:gd name="T16" fmla="*/ 0 h 26"/>
                <a:gd name="T17" fmla="*/ 32 w 32"/>
                <a:gd name="T18" fmla="*/ 26 h 26"/>
              </a:gdLst>
              <a:ahLst/>
              <a:cxnLst>
                <a:cxn ang="T10">
                  <a:pos x="T0" y="T1"/>
                </a:cxn>
                <a:cxn ang="T11">
                  <a:pos x="T2" y="T3"/>
                </a:cxn>
                <a:cxn ang="T12">
                  <a:pos x="T4" y="T5"/>
                </a:cxn>
                <a:cxn ang="T13">
                  <a:pos x="T6" y="T7"/>
                </a:cxn>
                <a:cxn ang="T14">
                  <a:pos x="T8" y="T9"/>
                </a:cxn>
              </a:cxnLst>
              <a:rect l="T15" t="T16" r="T17" b="T18"/>
              <a:pathLst>
                <a:path w="32" h="26">
                  <a:moveTo>
                    <a:pt x="13" y="0"/>
                  </a:moveTo>
                  <a:lnTo>
                    <a:pt x="32" y="9"/>
                  </a:lnTo>
                  <a:lnTo>
                    <a:pt x="27" y="14"/>
                  </a:lnTo>
                  <a:lnTo>
                    <a:pt x="0" y="26"/>
                  </a:lnTo>
                  <a:lnTo>
                    <a:pt x="13"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06" name="Freeform 2372"/>
            <p:cNvSpPr>
              <a:spLocks noChangeAspect="1"/>
            </p:cNvSpPr>
            <p:nvPr/>
          </p:nvSpPr>
          <p:spPr bwMode="auto">
            <a:xfrm>
              <a:off x="980" y="2909"/>
              <a:ext cx="16" cy="13"/>
            </a:xfrm>
            <a:custGeom>
              <a:avLst/>
              <a:gdLst>
                <a:gd name="T0" fmla="*/ 0 w 34"/>
                <a:gd name="T1" fmla="*/ 0 h 25"/>
                <a:gd name="T2" fmla="*/ 0 w 34"/>
                <a:gd name="T3" fmla="*/ 1 h 25"/>
                <a:gd name="T4" fmla="*/ 0 w 34"/>
                <a:gd name="T5" fmla="*/ 1 h 25"/>
                <a:gd name="T6" fmla="*/ 0 w 34"/>
                <a:gd name="T7" fmla="*/ 0 h 25"/>
                <a:gd name="T8" fmla="*/ 0 60000 65536"/>
                <a:gd name="T9" fmla="*/ 0 60000 65536"/>
                <a:gd name="T10" fmla="*/ 0 60000 65536"/>
                <a:gd name="T11" fmla="*/ 0 60000 65536"/>
                <a:gd name="T12" fmla="*/ 0 w 34"/>
                <a:gd name="T13" fmla="*/ 0 h 25"/>
                <a:gd name="T14" fmla="*/ 34 w 34"/>
                <a:gd name="T15" fmla="*/ 25 h 25"/>
              </a:gdLst>
              <a:ahLst/>
              <a:cxnLst>
                <a:cxn ang="T8">
                  <a:pos x="T0" y="T1"/>
                </a:cxn>
                <a:cxn ang="T9">
                  <a:pos x="T2" y="T3"/>
                </a:cxn>
                <a:cxn ang="T10">
                  <a:pos x="T4" y="T5"/>
                </a:cxn>
                <a:cxn ang="T11">
                  <a:pos x="T6" y="T7"/>
                </a:cxn>
              </a:cxnLst>
              <a:rect l="T12" t="T13" r="T14" b="T15"/>
              <a:pathLst>
                <a:path w="34" h="25">
                  <a:moveTo>
                    <a:pt x="14" y="0"/>
                  </a:moveTo>
                  <a:lnTo>
                    <a:pt x="34" y="5"/>
                  </a:lnTo>
                  <a:lnTo>
                    <a:pt x="0" y="25"/>
                  </a:lnTo>
                  <a:lnTo>
                    <a:pt x="14"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07" name="Freeform 2373"/>
            <p:cNvSpPr>
              <a:spLocks noChangeAspect="1"/>
            </p:cNvSpPr>
            <p:nvPr/>
          </p:nvSpPr>
          <p:spPr bwMode="auto">
            <a:xfrm>
              <a:off x="674" y="2784"/>
              <a:ext cx="316" cy="134"/>
            </a:xfrm>
            <a:custGeom>
              <a:avLst/>
              <a:gdLst>
                <a:gd name="T0" fmla="*/ 1 w 631"/>
                <a:gd name="T1" fmla="*/ 1 h 267"/>
                <a:gd name="T2" fmla="*/ 1 w 631"/>
                <a:gd name="T3" fmla="*/ 1 h 267"/>
                <a:gd name="T4" fmla="*/ 1 w 631"/>
                <a:gd name="T5" fmla="*/ 0 h 267"/>
                <a:gd name="T6" fmla="*/ 0 w 631"/>
                <a:gd name="T7" fmla="*/ 1 h 267"/>
                <a:gd name="T8" fmla="*/ 1 w 631"/>
                <a:gd name="T9" fmla="*/ 1 h 267"/>
                <a:gd name="T10" fmla="*/ 0 60000 65536"/>
                <a:gd name="T11" fmla="*/ 0 60000 65536"/>
                <a:gd name="T12" fmla="*/ 0 60000 65536"/>
                <a:gd name="T13" fmla="*/ 0 60000 65536"/>
                <a:gd name="T14" fmla="*/ 0 60000 65536"/>
                <a:gd name="T15" fmla="*/ 0 w 631"/>
                <a:gd name="T16" fmla="*/ 0 h 267"/>
                <a:gd name="T17" fmla="*/ 631 w 631"/>
                <a:gd name="T18" fmla="*/ 267 h 267"/>
              </a:gdLst>
              <a:ahLst/>
              <a:cxnLst>
                <a:cxn ang="T10">
                  <a:pos x="T0" y="T1"/>
                </a:cxn>
                <a:cxn ang="T11">
                  <a:pos x="T2" y="T3"/>
                </a:cxn>
                <a:cxn ang="T12">
                  <a:pos x="T4" y="T5"/>
                </a:cxn>
                <a:cxn ang="T13">
                  <a:pos x="T6" y="T7"/>
                </a:cxn>
                <a:cxn ang="T14">
                  <a:pos x="T8" y="T9"/>
                </a:cxn>
              </a:cxnLst>
              <a:rect l="T15" t="T16" r="T17" b="T18"/>
              <a:pathLst>
                <a:path w="631" h="267">
                  <a:moveTo>
                    <a:pt x="606" y="267"/>
                  </a:moveTo>
                  <a:lnTo>
                    <a:pt x="631" y="252"/>
                  </a:lnTo>
                  <a:lnTo>
                    <a:pt x="36" y="0"/>
                  </a:lnTo>
                  <a:lnTo>
                    <a:pt x="0" y="6"/>
                  </a:lnTo>
                  <a:lnTo>
                    <a:pt x="606" y="267"/>
                  </a:lnTo>
                </a:path>
              </a:pathLst>
            </a:custGeom>
            <a:noFill/>
            <a:ln w="11113">
              <a:solidFill>
                <a:srgbClr val="6080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408" name="Freeform 2374"/>
            <p:cNvSpPr>
              <a:spLocks noChangeAspect="1"/>
            </p:cNvSpPr>
            <p:nvPr/>
          </p:nvSpPr>
          <p:spPr bwMode="auto">
            <a:xfrm>
              <a:off x="675" y="2787"/>
              <a:ext cx="14" cy="15"/>
            </a:xfrm>
            <a:custGeom>
              <a:avLst/>
              <a:gdLst>
                <a:gd name="T0" fmla="*/ 1 w 27"/>
                <a:gd name="T1" fmla="*/ 1 h 30"/>
                <a:gd name="T2" fmla="*/ 0 w 27"/>
                <a:gd name="T3" fmla="*/ 0 h 30"/>
                <a:gd name="T4" fmla="*/ 1 w 27"/>
                <a:gd name="T5" fmla="*/ 1 h 30"/>
                <a:gd name="T6" fmla="*/ 1 w 27"/>
                <a:gd name="T7" fmla="*/ 1 h 30"/>
                <a:gd name="T8" fmla="*/ 0 60000 65536"/>
                <a:gd name="T9" fmla="*/ 0 60000 65536"/>
                <a:gd name="T10" fmla="*/ 0 60000 65536"/>
                <a:gd name="T11" fmla="*/ 0 60000 65536"/>
                <a:gd name="T12" fmla="*/ 0 w 27"/>
                <a:gd name="T13" fmla="*/ 0 h 30"/>
                <a:gd name="T14" fmla="*/ 27 w 27"/>
                <a:gd name="T15" fmla="*/ 30 h 30"/>
              </a:gdLst>
              <a:ahLst/>
              <a:cxnLst>
                <a:cxn ang="T8">
                  <a:pos x="T0" y="T1"/>
                </a:cxn>
                <a:cxn ang="T9">
                  <a:pos x="T2" y="T3"/>
                </a:cxn>
                <a:cxn ang="T10">
                  <a:pos x="T4" y="T5"/>
                </a:cxn>
                <a:cxn ang="T11">
                  <a:pos x="T6" y="T7"/>
                </a:cxn>
              </a:cxnLst>
              <a:rect l="T12" t="T13" r="T14" b="T15"/>
              <a:pathLst>
                <a:path w="27" h="30">
                  <a:moveTo>
                    <a:pt x="27" y="8"/>
                  </a:moveTo>
                  <a:lnTo>
                    <a:pt x="0" y="0"/>
                  </a:lnTo>
                  <a:lnTo>
                    <a:pt x="10" y="30"/>
                  </a:lnTo>
                  <a:lnTo>
                    <a:pt x="27" y="8"/>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09" name="Freeform 2375"/>
            <p:cNvSpPr>
              <a:spLocks noChangeAspect="1"/>
            </p:cNvSpPr>
            <p:nvPr/>
          </p:nvSpPr>
          <p:spPr bwMode="auto">
            <a:xfrm>
              <a:off x="676" y="2789"/>
              <a:ext cx="15" cy="16"/>
            </a:xfrm>
            <a:custGeom>
              <a:avLst/>
              <a:gdLst>
                <a:gd name="T0" fmla="*/ 1 w 30"/>
                <a:gd name="T1" fmla="*/ 0 h 34"/>
                <a:gd name="T2" fmla="*/ 1 w 30"/>
                <a:gd name="T3" fmla="*/ 0 h 34"/>
                <a:gd name="T4" fmla="*/ 1 w 30"/>
                <a:gd name="T5" fmla="*/ 0 h 34"/>
                <a:gd name="T6" fmla="*/ 0 w 30"/>
                <a:gd name="T7" fmla="*/ 0 h 34"/>
                <a:gd name="T8" fmla="*/ 1 w 30"/>
                <a:gd name="T9" fmla="*/ 0 h 34"/>
                <a:gd name="T10" fmla="*/ 0 60000 65536"/>
                <a:gd name="T11" fmla="*/ 0 60000 65536"/>
                <a:gd name="T12" fmla="*/ 0 60000 65536"/>
                <a:gd name="T13" fmla="*/ 0 60000 65536"/>
                <a:gd name="T14" fmla="*/ 0 60000 65536"/>
                <a:gd name="T15" fmla="*/ 0 w 30"/>
                <a:gd name="T16" fmla="*/ 0 h 34"/>
                <a:gd name="T17" fmla="*/ 30 w 30"/>
                <a:gd name="T18" fmla="*/ 34 h 34"/>
              </a:gdLst>
              <a:ahLst/>
              <a:cxnLst>
                <a:cxn ang="T10">
                  <a:pos x="T0" y="T1"/>
                </a:cxn>
                <a:cxn ang="T11">
                  <a:pos x="T2" y="T3"/>
                </a:cxn>
                <a:cxn ang="T12">
                  <a:pos x="T4" y="T5"/>
                </a:cxn>
                <a:cxn ang="T13">
                  <a:pos x="T6" y="T7"/>
                </a:cxn>
                <a:cxn ang="T14">
                  <a:pos x="T8" y="T9"/>
                </a:cxn>
              </a:cxnLst>
              <a:rect l="T15" t="T16" r="T17" b="T18"/>
              <a:pathLst>
                <a:path w="30" h="34">
                  <a:moveTo>
                    <a:pt x="10" y="0"/>
                  </a:moveTo>
                  <a:lnTo>
                    <a:pt x="30" y="7"/>
                  </a:lnTo>
                  <a:lnTo>
                    <a:pt x="12" y="34"/>
                  </a:lnTo>
                  <a:lnTo>
                    <a:pt x="0" y="14"/>
                  </a:lnTo>
                  <a:lnTo>
                    <a:pt x="1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10" name="Freeform 2376"/>
            <p:cNvSpPr>
              <a:spLocks noChangeAspect="1"/>
            </p:cNvSpPr>
            <p:nvPr/>
          </p:nvSpPr>
          <p:spPr bwMode="auto">
            <a:xfrm>
              <a:off x="679" y="2790"/>
              <a:ext cx="16" cy="23"/>
            </a:xfrm>
            <a:custGeom>
              <a:avLst/>
              <a:gdLst>
                <a:gd name="T0" fmla="*/ 1 w 32"/>
                <a:gd name="T1" fmla="*/ 0 h 46"/>
                <a:gd name="T2" fmla="*/ 1 w 32"/>
                <a:gd name="T3" fmla="*/ 1 h 46"/>
                <a:gd name="T4" fmla="*/ 1 w 32"/>
                <a:gd name="T5" fmla="*/ 1 h 46"/>
                <a:gd name="T6" fmla="*/ 0 w 32"/>
                <a:gd name="T7" fmla="*/ 1 h 46"/>
                <a:gd name="T8" fmla="*/ 1 w 32"/>
                <a:gd name="T9" fmla="*/ 0 h 46"/>
                <a:gd name="T10" fmla="*/ 0 60000 65536"/>
                <a:gd name="T11" fmla="*/ 0 60000 65536"/>
                <a:gd name="T12" fmla="*/ 0 60000 65536"/>
                <a:gd name="T13" fmla="*/ 0 60000 65536"/>
                <a:gd name="T14" fmla="*/ 0 60000 65536"/>
                <a:gd name="T15" fmla="*/ 0 w 32"/>
                <a:gd name="T16" fmla="*/ 0 h 46"/>
                <a:gd name="T17" fmla="*/ 32 w 32"/>
                <a:gd name="T18" fmla="*/ 46 h 46"/>
              </a:gdLst>
              <a:ahLst/>
              <a:cxnLst>
                <a:cxn ang="T10">
                  <a:pos x="T0" y="T1"/>
                </a:cxn>
                <a:cxn ang="T11">
                  <a:pos x="T2" y="T3"/>
                </a:cxn>
                <a:cxn ang="T12">
                  <a:pos x="T4" y="T5"/>
                </a:cxn>
                <a:cxn ang="T13">
                  <a:pos x="T6" y="T7"/>
                </a:cxn>
                <a:cxn ang="T14">
                  <a:pos x="T8" y="T9"/>
                </a:cxn>
              </a:cxnLst>
              <a:rect l="T15" t="T16" r="T17" b="T18"/>
              <a:pathLst>
                <a:path w="32" h="46">
                  <a:moveTo>
                    <a:pt x="15" y="0"/>
                  </a:moveTo>
                  <a:lnTo>
                    <a:pt x="32" y="5"/>
                  </a:lnTo>
                  <a:lnTo>
                    <a:pt x="8" y="46"/>
                  </a:lnTo>
                  <a:lnTo>
                    <a:pt x="0" y="26"/>
                  </a:lnTo>
                  <a:lnTo>
                    <a:pt x="15" y="0"/>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11" name="Freeform 2377"/>
            <p:cNvSpPr>
              <a:spLocks noChangeAspect="1"/>
            </p:cNvSpPr>
            <p:nvPr/>
          </p:nvSpPr>
          <p:spPr bwMode="auto">
            <a:xfrm>
              <a:off x="680" y="2794"/>
              <a:ext cx="18" cy="26"/>
            </a:xfrm>
            <a:custGeom>
              <a:avLst/>
              <a:gdLst>
                <a:gd name="T0" fmla="*/ 1 w 36"/>
                <a:gd name="T1" fmla="*/ 0 h 53"/>
                <a:gd name="T2" fmla="*/ 1 w 36"/>
                <a:gd name="T3" fmla="*/ 0 h 53"/>
                <a:gd name="T4" fmla="*/ 1 w 36"/>
                <a:gd name="T5" fmla="*/ 0 h 53"/>
                <a:gd name="T6" fmla="*/ 0 w 36"/>
                <a:gd name="T7" fmla="*/ 0 h 53"/>
                <a:gd name="T8" fmla="*/ 1 w 36"/>
                <a:gd name="T9" fmla="*/ 0 h 53"/>
                <a:gd name="T10" fmla="*/ 0 60000 65536"/>
                <a:gd name="T11" fmla="*/ 0 60000 65536"/>
                <a:gd name="T12" fmla="*/ 0 60000 65536"/>
                <a:gd name="T13" fmla="*/ 0 60000 65536"/>
                <a:gd name="T14" fmla="*/ 0 60000 65536"/>
                <a:gd name="T15" fmla="*/ 0 w 36"/>
                <a:gd name="T16" fmla="*/ 0 h 53"/>
                <a:gd name="T17" fmla="*/ 36 w 36"/>
                <a:gd name="T18" fmla="*/ 53 h 53"/>
              </a:gdLst>
              <a:ahLst/>
              <a:cxnLst>
                <a:cxn ang="T10">
                  <a:pos x="T0" y="T1"/>
                </a:cxn>
                <a:cxn ang="T11">
                  <a:pos x="T2" y="T3"/>
                </a:cxn>
                <a:cxn ang="T12">
                  <a:pos x="T4" y="T5"/>
                </a:cxn>
                <a:cxn ang="T13">
                  <a:pos x="T6" y="T7"/>
                </a:cxn>
                <a:cxn ang="T14">
                  <a:pos x="T8" y="T9"/>
                </a:cxn>
              </a:cxnLst>
              <a:rect l="T15" t="T16" r="T17" b="T18"/>
              <a:pathLst>
                <a:path w="36" h="53">
                  <a:moveTo>
                    <a:pt x="21" y="0"/>
                  </a:moveTo>
                  <a:lnTo>
                    <a:pt x="36" y="5"/>
                  </a:lnTo>
                  <a:lnTo>
                    <a:pt x="10" y="53"/>
                  </a:lnTo>
                  <a:lnTo>
                    <a:pt x="0" y="37"/>
                  </a:lnTo>
                  <a:lnTo>
                    <a:pt x="21" y="0"/>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12" name="Freeform 2378"/>
            <p:cNvSpPr>
              <a:spLocks noChangeAspect="1"/>
            </p:cNvSpPr>
            <p:nvPr/>
          </p:nvSpPr>
          <p:spPr bwMode="auto">
            <a:xfrm>
              <a:off x="683" y="2796"/>
              <a:ext cx="18" cy="33"/>
            </a:xfrm>
            <a:custGeom>
              <a:avLst/>
              <a:gdLst>
                <a:gd name="T0" fmla="*/ 0 w 38"/>
                <a:gd name="T1" fmla="*/ 0 h 66"/>
                <a:gd name="T2" fmla="*/ 0 w 38"/>
                <a:gd name="T3" fmla="*/ 1 h 66"/>
                <a:gd name="T4" fmla="*/ 0 w 38"/>
                <a:gd name="T5" fmla="*/ 1 h 66"/>
                <a:gd name="T6" fmla="*/ 0 w 38"/>
                <a:gd name="T7" fmla="*/ 1 h 66"/>
                <a:gd name="T8" fmla="*/ 0 w 38"/>
                <a:gd name="T9" fmla="*/ 0 h 66"/>
                <a:gd name="T10" fmla="*/ 0 60000 65536"/>
                <a:gd name="T11" fmla="*/ 0 60000 65536"/>
                <a:gd name="T12" fmla="*/ 0 60000 65536"/>
                <a:gd name="T13" fmla="*/ 0 60000 65536"/>
                <a:gd name="T14" fmla="*/ 0 60000 65536"/>
                <a:gd name="T15" fmla="*/ 0 w 38"/>
                <a:gd name="T16" fmla="*/ 0 h 66"/>
                <a:gd name="T17" fmla="*/ 38 w 38"/>
                <a:gd name="T18" fmla="*/ 66 h 66"/>
              </a:gdLst>
              <a:ahLst/>
              <a:cxnLst>
                <a:cxn ang="T10">
                  <a:pos x="T0" y="T1"/>
                </a:cxn>
                <a:cxn ang="T11">
                  <a:pos x="T2" y="T3"/>
                </a:cxn>
                <a:cxn ang="T12">
                  <a:pos x="T4" y="T5"/>
                </a:cxn>
                <a:cxn ang="T13">
                  <a:pos x="T6" y="T7"/>
                </a:cxn>
                <a:cxn ang="T14">
                  <a:pos x="T8" y="T9"/>
                </a:cxn>
              </a:cxnLst>
              <a:rect l="T15" t="T16" r="T17" b="T18"/>
              <a:pathLst>
                <a:path w="38" h="66">
                  <a:moveTo>
                    <a:pt x="24" y="0"/>
                  </a:moveTo>
                  <a:lnTo>
                    <a:pt x="38" y="5"/>
                  </a:lnTo>
                  <a:lnTo>
                    <a:pt x="7" y="66"/>
                  </a:lnTo>
                  <a:lnTo>
                    <a:pt x="0" y="49"/>
                  </a:lnTo>
                  <a:lnTo>
                    <a:pt x="24" y="0"/>
                  </a:lnTo>
                  <a:close/>
                </a:path>
              </a:pathLst>
            </a:custGeom>
            <a:solidFill>
              <a:srgbClr val="002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13" name="Freeform 2379"/>
            <p:cNvSpPr>
              <a:spLocks noChangeAspect="1"/>
            </p:cNvSpPr>
            <p:nvPr/>
          </p:nvSpPr>
          <p:spPr bwMode="auto">
            <a:xfrm>
              <a:off x="683" y="2797"/>
              <a:ext cx="22" cy="36"/>
            </a:xfrm>
            <a:custGeom>
              <a:avLst/>
              <a:gdLst>
                <a:gd name="T0" fmla="*/ 1 w 42"/>
                <a:gd name="T1" fmla="*/ 0 h 73"/>
                <a:gd name="T2" fmla="*/ 1 w 42"/>
                <a:gd name="T3" fmla="*/ 0 h 73"/>
                <a:gd name="T4" fmla="*/ 1 w 42"/>
                <a:gd name="T5" fmla="*/ 0 h 73"/>
                <a:gd name="T6" fmla="*/ 0 w 42"/>
                <a:gd name="T7" fmla="*/ 0 h 73"/>
                <a:gd name="T8" fmla="*/ 1 w 42"/>
                <a:gd name="T9" fmla="*/ 0 h 73"/>
                <a:gd name="T10" fmla="*/ 0 60000 65536"/>
                <a:gd name="T11" fmla="*/ 0 60000 65536"/>
                <a:gd name="T12" fmla="*/ 0 60000 65536"/>
                <a:gd name="T13" fmla="*/ 0 60000 65536"/>
                <a:gd name="T14" fmla="*/ 0 60000 65536"/>
                <a:gd name="T15" fmla="*/ 0 w 42"/>
                <a:gd name="T16" fmla="*/ 0 h 73"/>
                <a:gd name="T17" fmla="*/ 42 w 42"/>
                <a:gd name="T18" fmla="*/ 73 h 73"/>
              </a:gdLst>
              <a:ahLst/>
              <a:cxnLst>
                <a:cxn ang="T10">
                  <a:pos x="T0" y="T1"/>
                </a:cxn>
                <a:cxn ang="T11">
                  <a:pos x="T2" y="T3"/>
                </a:cxn>
                <a:cxn ang="T12">
                  <a:pos x="T4" y="T5"/>
                </a:cxn>
                <a:cxn ang="T13">
                  <a:pos x="T6" y="T7"/>
                </a:cxn>
                <a:cxn ang="T14">
                  <a:pos x="T8" y="T9"/>
                </a:cxn>
              </a:cxnLst>
              <a:rect l="T15" t="T16" r="T17" b="T18"/>
              <a:pathLst>
                <a:path w="42" h="73">
                  <a:moveTo>
                    <a:pt x="29" y="0"/>
                  </a:moveTo>
                  <a:lnTo>
                    <a:pt x="42" y="3"/>
                  </a:lnTo>
                  <a:lnTo>
                    <a:pt x="7" y="73"/>
                  </a:lnTo>
                  <a:lnTo>
                    <a:pt x="0" y="61"/>
                  </a:lnTo>
                  <a:lnTo>
                    <a:pt x="29"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14" name="Freeform 2380"/>
            <p:cNvSpPr>
              <a:spLocks noChangeAspect="1"/>
            </p:cNvSpPr>
            <p:nvPr/>
          </p:nvSpPr>
          <p:spPr bwMode="auto">
            <a:xfrm>
              <a:off x="685" y="2799"/>
              <a:ext cx="23" cy="43"/>
            </a:xfrm>
            <a:custGeom>
              <a:avLst/>
              <a:gdLst>
                <a:gd name="T0" fmla="*/ 1 w 46"/>
                <a:gd name="T1" fmla="*/ 0 h 87"/>
                <a:gd name="T2" fmla="*/ 1 w 46"/>
                <a:gd name="T3" fmla="*/ 0 h 87"/>
                <a:gd name="T4" fmla="*/ 1 w 46"/>
                <a:gd name="T5" fmla="*/ 0 h 87"/>
                <a:gd name="T6" fmla="*/ 0 w 46"/>
                <a:gd name="T7" fmla="*/ 0 h 87"/>
                <a:gd name="T8" fmla="*/ 1 w 46"/>
                <a:gd name="T9" fmla="*/ 0 h 87"/>
                <a:gd name="T10" fmla="*/ 0 60000 65536"/>
                <a:gd name="T11" fmla="*/ 0 60000 65536"/>
                <a:gd name="T12" fmla="*/ 0 60000 65536"/>
                <a:gd name="T13" fmla="*/ 0 60000 65536"/>
                <a:gd name="T14" fmla="*/ 0 60000 65536"/>
                <a:gd name="T15" fmla="*/ 0 w 46"/>
                <a:gd name="T16" fmla="*/ 0 h 87"/>
                <a:gd name="T17" fmla="*/ 46 w 46"/>
                <a:gd name="T18" fmla="*/ 87 h 87"/>
              </a:gdLst>
              <a:ahLst/>
              <a:cxnLst>
                <a:cxn ang="T10">
                  <a:pos x="T0" y="T1"/>
                </a:cxn>
                <a:cxn ang="T11">
                  <a:pos x="T2" y="T3"/>
                </a:cxn>
                <a:cxn ang="T12">
                  <a:pos x="T4" y="T5"/>
                </a:cxn>
                <a:cxn ang="T13">
                  <a:pos x="T6" y="T7"/>
                </a:cxn>
                <a:cxn ang="T14">
                  <a:pos x="T8" y="T9"/>
                </a:cxn>
              </a:cxnLst>
              <a:rect l="T15" t="T16" r="T17" b="T18"/>
              <a:pathLst>
                <a:path w="46" h="87">
                  <a:moveTo>
                    <a:pt x="33" y="0"/>
                  </a:moveTo>
                  <a:lnTo>
                    <a:pt x="46" y="5"/>
                  </a:lnTo>
                  <a:lnTo>
                    <a:pt x="7" y="87"/>
                  </a:lnTo>
                  <a:lnTo>
                    <a:pt x="0" y="68"/>
                  </a:lnTo>
                  <a:lnTo>
                    <a:pt x="33"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15" name="Freeform 2381"/>
            <p:cNvSpPr>
              <a:spLocks noChangeAspect="1"/>
            </p:cNvSpPr>
            <p:nvPr/>
          </p:nvSpPr>
          <p:spPr bwMode="auto">
            <a:xfrm>
              <a:off x="690" y="2800"/>
              <a:ext cx="24" cy="50"/>
            </a:xfrm>
            <a:custGeom>
              <a:avLst/>
              <a:gdLst>
                <a:gd name="T0" fmla="*/ 1 w 47"/>
                <a:gd name="T1" fmla="*/ 0 h 98"/>
                <a:gd name="T2" fmla="*/ 1 w 47"/>
                <a:gd name="T3" fmla="*/ 1 h 98"/>
                <a:gd name="T4" fmla="*/ 1 w 47"/>
                <a:gd name="T5" fmla="*/ 1 h 98"/>
                <a:gd name="T6" fmla="*/ 0 w 47"/>
                <a:gd name="T7" fmla="*/ 1 h 98"/>
                <a:gd name="T8" fmla="*/ 1 w 47"/>
                <a:gd name="T9" fmla="*/ 0 h 98"/>
                <a:gd name="T10" fmla="*/ 0 60000 65536"/>
                <a:gd name="T11" fmla="*/ 0 60000 65536"/>
                <a:gd name="T12" fmla="*/ 0 60000 65536"/>
                <a:gd name="T13" fmla="*/ 0 60000 65536"/>
                <a:gd name="T14" fmla="*/ 0 60000 65536"/>
                <a:gd name="T15" fmla="*/ 0 w 47"/>
                <a:gd name="T16" fmla="*/ 0 h 98"/>
                <a:gd name="T17" fmla="*/ 47 w 47"/>
                <a:gd name="T18" fmla="*/ 98 h 98"/>
              </a:gdLst>
              <a:ahLst/>
              <a:cxnLst>
                <a:cxn ang="T10">
                  <a:pos x="T0" y="T1"/>
                </a:cxn>
                <a:cxn ang="T11">
                  <a:pos x="T2" y="T3"/>
                </a:cxn>
                <a:cxn ang="T12">
                  <a:pos x="T4" y="T5"/>
                </a:cxn>
                <a:cxn ang="T13">
                  <a:pos x="T6" y="T7"/>
                </a:cxn>
                <a:cxn ang="T14">
                  <a:pos x="T8" y="T9"/>
                </a:cxn>
              </a:cxnLst>
              <a:rect l="T15" t="T16" r="T17" b="T18"/>
              <a:pathLst>
                <a:path w="47" h="98">
                  <a:moveTo>
                    <a:pt x="37" y="0"/>
                  </a:moveTo>
                  <a:lnTo>
                    <a:pt x="47" y="7"/>
                  </a:lnTo>
                  <a:lnTo>
                    <a:pt x="5" y="98"/>
                  </a:lnTo>
                  <a:lnTo>
                    <a:pt x="0" y="81"/>
                  </a:lnTo>
                  <a:lnTo>
                    <a:pt x="37"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16" name="Freeform 2382"/>
            <p:cNvSpPr>
              <a:spLocks noChangeAspect="1"/>
            </p:cNvSpPr>
            <p:nvPr/>
          </p:nvSpPr>
          <p:spPr bwMode="auto">
            <a:xfrm>
              <a:off x="689" y="2804"/>
              <a:ext cx="26" cy="53"/>
            </a:xfrm>
            <a:custGeom>
              <a:avLst/>
              <a:gdLst>
                <a:gd name="T0" fmla="*/ 1 w 51"/>
                <a:gd name="T1" fmla="*/ 0 h 106"/>
                <a:gd name="T2" fmla="*/ 1 w 51"/>
                <a:gd name="T3" fmla="*/ 1 h 106"/>
                <a:gd name="T4" fmla="*/ 1 w 51"/>
                <a:gd name="T5" fmla="*/ 1 h 106"/>
                <a:gd name="T6" fmla="*/ 0 w 51"/>
                <a:gd name="T7" fmla="*/ 1 h 106"/>
                <a:gd name="T8" fmla="*/ 1 w 51"/>
                <a:gd name="T9" fmla="*/ 0 h 106"/>
                <a:gd name="T10" fmla="*/ 0 60000 65536"/>
                <a:gd name="T11" fmla="*/ 0 60000 65536"/>
                <a:gd name="T12" fmla="*/ 0 60000 65536"/>
                <a:gd name="T13" fmla="*/ 0 60000 65536"/>
                <a:gd name="T14" fmla="*/ 0 60000 65536"/>
                <a:gd name="T15" fmla="*/ 0 w 51"/>
                <a:gd name="T16" fmla="*/ 0 h 106"/>
                <a:gd name="T17" fmla="*/ 51 w 51"/>
                <a:gd name="T18" fmla="*/ 106 h 106"/>
              </a:gdLst>
              <a:ahLst/>
              <a:cxnLst>
                <a:cxn ang="T10">
                  <a:pos x="T0" y="T1"/>
                </a:cxn>
                <a:cxn ang="T11">
                  <a:pos x="T2" y="T3"/>
                </a:cxn>
                <a:cxn ang="T12">
                  <a:pos x="T4" y="T5"/>
                </a:cxn>
                <a:cxn ang="T13">
                  <a:pos x="T6" y="T7"/>
                </a:cxn>
                <a:cxn ang="T14">
                  <a:pos x="T8" y="T9"/>
                </a:cxn>
              </a:cxnLst>
              <a:rect l="T15" t="T16" r="T17" b="T18"/>
              <a:pathLst>
                <a:path w="51" h="106">
                  <a:moveTo>
                    <a:pt x="42" y="0"/>
                  </a:moveTo>
                  <a:lnTo>
                    <a:pt x="51" y="1"/>
                  </a:lnTo>
                  <a:lnTo>
                    <a:pt x="5" y="106"/>
                  </a:lnTo>
                  <a:lnTo>
                    <a:pt x="0" y="91"/>
                  </a:lnTo>
                  <a:lnTo>
                    <a:pt x="42"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17" name="Freeform 2383"/>
            <p:cNvSpPr>
              <a:spLocks noChangeAspect="1"/>
            </p:cNvSpPr>
            <p:nvPr/>
          </p:nvSpPr>
          <p:spPr bwMode="auto">
            <a:xfrm>
              <a:off x="694" y="2804"/>
              <a:ext cx="25" cy="61"/>
            </a:xfrm>
            <a:custGeom>
              <a:avLst/>
              <a:gdLst>
                <a:gd name="T0" fmla="*/ 0 w 51"/>
                <a:gd name="T1" fmla="*/ 0 h 122"/>
                <a:gd name="T2" fmla="*/ 0 w 51"/>
                <a:gd name="T3" fmla="*/ 1 h 122"/>
                <a:gd name="T4" fmla="*/ 0 w 51"/>
                <a:gd name="T5" fmla="*/ 1 h 122"/>
                <a:gd name="T6" fmla="*/ 0 w 51"/>
                <a:gd name="T7" fmla="*/ 1 h 122"/>
                <a:gd name="T8" fmla="*/ 0 w 51"/>
                <a:gd name="T9" fmla="*/ 0 h 122"/>
                <a:gd name="T10" fmla="*/ 0 60000 65536"/>
                <a:gd name="T11" fmla="*/ 0 60000 65536"/>
                <a:gd name="T12" fmla="*/ 0 60000 65536"/>
                <a:gd name="T13" fmla="*/ 0 60000 65536"/>
                <a:gd name="T14" fmla="*/ 0 60000 65536"/>
                <a:gd name="T15" fmla="*/ 0 w 51"/>
                <a:gd name="T16" fmla="*/ 0 h 122"/>
                <a:gd name="T17" fmla="*/ 51 w 51"/>
                <a:gd name="T18" fmla="*/ 122 h 122"/>
              </a:gdLst>
              <a:ahLst/>
              <a:cxnLst>
                <a:cxn ang="T10">
                  <a:pos x="T0" y="T1"/>
                </a:cxn>
                <a:cxn ang="T11">
                  <a:pos x="T2" y="T3"/>
                </a:cxn>
                <a:cxn ang="T12">
                  <a:pos x="T4" y="T5"/>
                </a:cxn>
                <a:cxn ang="T13">
                  <a:pos x="T6" y="T7"/>
                </a:cxn>
                <a:cxn ang="T14">
                  <a:pos x="T8" y="T9"/>
                </a:cxn>
              </a:cxnLst>
              <a:rect l="T15" t="T16" r="T17" b="T18"/>
              <a:pathLst>
                <a:path w="51" h="122">
                  <a:moveTo>
                    <a:pt x="43" y="0"/>
                  </a:moveTo>
                  <a:lnTo>
                    <a:pt x="51" y="6"/>
                  </a:lnTo>
                  <a:lnTo>
                    <a:pt x="4" y="122"/>
                  </a:lnTo>
                  <a:lnTo>
                    <a:pt x="0" y="105"/>
                  </a:lnTo>
                  <a:lnTo>
                    <a:pt x="43"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18" name="Freeform 2384"/>
            <p:cNvSpPr>
              <a:spLocks noChangeAspect="1"/>
            </p:cNvSpPr>
            <p:nvPr/>
          </p:nvSpPr>
          <p:spPr bwMode="auto">
            <a:xfrm>
              <a:off x="693" y="2807"/>
              <a:ext cx="29" cy="66"/>
            </a:xfrm>
            <a:custGeom>
              <a:avLst/>
              <a:gdLst>
                <a:gd name="T0" fmla="*/ 1 w 57"/>
                <a:gd name="T1" fmla="*/ 0 h 133"/>
                <a:gd name="T2" fmla="*/ 1 w 57"/>
                <a:gd name="T3" fmla="*/ 0 h 133"/>
                <a:gd name="T4" fmla="*/ 1 w 57"/>
                <a:gd name="T5" fmla="*/ 0 h 133"/>
                <a:gd name="T6" fmla="*/ 0 w 57"/>
                <a:gd name="T7" fmla="*/ 0 h 133"/>
                <a:gd name="T8" fmla="*/ 1 w 57"/>
                <a:gd name="T9" fmla="*/ 0 h 133"/>
                <a:gd name="T10" fmla="*/ 0 60000 65536"/>
                <a:gd name="T11" fmla="*/ 0 60000 65536"/>
                <a:gd name="T12" fmla="*/ 0 60000 65536"/>
                <a:gd name="T13" fmla="*/ 0 60000 65536"/>
                <a:gd name="T14" fmla="*/ 0 60000 65536"/>
                <a:gd name="T15" fmla="*/ 0 w 57"/>
                <a:gd name="T16" fmla="*/ 0 h 133"/>
                <a:gd name="T17" fmla="*/ 57 w 57"/>
                <a:gd name="T18" fmla="*/ 133 h 133"/>
              </a:gdLst>
              <a:ahLst/>
              <a:cxnLst>
                <a:cxn ang="T10">
                  <a:pos x="T0" y="T1"/>
                </a:cxn>
                <a:cxn ang="T11">
                  <a:pos x="T2" y="T3"/>
                </a:cxn>
                <a:cxn ang="T12">
                  <a:pos x="T4" y="T5"/>
                </a:cxn>
                <a:cxn ang="T13">
                  <a:pos x="T6" y="T7"/>
                </a:cxn>
                <a:cxn ang="T14">
                  <a:pos x="T8" y="T9"/>
                </a:cxn>
              </a:cxnLst>
              <a:rect l="T15" t="T16" r="T17" b="T18"/>
              <a:pathLst>
                <a:path w="57" h="133">
                  <a:moveTo>
                    <a:pt x="49" y="0"/>
                  </a:moveTo>
                  <a:lnTo>
                    <a:pt x="57" y="4"/>
                  </a:lnTo>
                  <a:lnTo>
                    <a:pt x="5" y="133"/>
                  </a:lnTo>
                  <a:lnTo>
                    <a:pt x="0" y="117"/>
                  </a:lnTo>
                  <a:lnTo>
                    <a:pt x="49"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19" name="Freeform 2385"/>
            <p:cNvSpPr>
              <a:spLocks noChangeAspect="1"/>
            </p:cNvSpPr>
            <p:nvPr/>
          </p:nvSpPr>
          <p:spPr bwMode="auto">
            <a:xfrm>
              <a:off x="695" y="2808"/>
              <a:ext cx="34" cy="68"/>
            </a:xfrm>
            <a:custGeom>
              <a:avLst/>
              <a:gdLst>
                <a:gd name="T0" fmla="*/ 1 w 68"/>
                <a:gd name="T1" fmla="*/ 0 h 136"/>
                <a:gd name="T2" fmla="*/ 1 w 68"/>
                <a:gd name="T3" fmla="*/ 1 h 136"/>
                <a:gd name="T4" fmla="*/ 1 w 68"/>
                <a:gd name="T5" fmla="*/ 1 h 136"/>
                <a:gd name="T6" fmla="*/ 1 w 68"/>
                <a:gd name="T7" fmla="*/ 1 h 136"/>
                <a:gd name="T8" fmla="*/ 0 w 68"/>
                <a:gd name="T9" fmla="*/ 1 h 136"/>
                <a:gd name="T10" fmla="*/ 1 w 68"/>
                <a:gd name="T11" fmla="*/ 0 h 136"/>
                <a:gd name="T12" fmla="*/ 0 60000 65536"/>
                <a:gd name="T13" fmla="*/ 0 60000 65536"/>
                <a:gd name="T14" fmla="*/ 0 60000 65536"/>
                <a:gd name="T15" fmla="*/ 0 60000 65536"/>
                <a:gd name="T16" fmla="*/ 0 60000 65536"/>
                <a:gd name="T17" fmla="*/ 0 60000 65536"/>
                <a:gd name="T18" fmla="*/ 0 w 68"/>
                <a:gd name="T19" fmla="*/ 0 h 136"/>
                <a:gd name="T20" fmla="*/ 68 w 68"/>
                <a:gd name="T21" fmla="*/ 136 h 136"/>
              </a:gdLst>
              <a:ahLst/>
              <a:cxnLst>
                <a:cxn ang="T12">
                  <a:pos x="T0" y="T1"/>
                </a:cxn>
                <a:cxn ang="T13">
                  <a:pos x="T2" y="T3"/>
                </a:cxn>
                <a:cxn ang="T14">
                  <a:pos x="T4" y="T5"/>
                </a:cxn>
                <a:cxn ang="T15">
                  <a:pos x="T6" y="T7"/>
                </a:cxn>
                <a:cxn ang="T16">
                  <a:pos x="T8" y="T9"/>
                </a:cxn>
                <a:cxn ang="T17">
                  <a:pos x="T10" y="T11"/>
                </a:cxn>
              </a:cxnLst>
              <a:rect l="T18" t="T19" r="T20" b="T21"/>
              <a:pathLst>
                <a:path w="68" h="136">
                  <a:moveTo>
                    <a:pt x="57" y="0"/>
                  </a:moveTo>
                  <a:lnTo>
                    <a:pt x="68" y="5"/>
                  </a:lnTo>
                  <a:lnTo>
                    <a:pt x="8" y="136"/>
                  </a:lnTo>
                  <a:lnTo>
                    <a:pt x="1" y="131"/>
                  </a:lnTo>
                  <a:lnTo>
                    <a:pt x="0" y="126"/>
                  </a:lnTo>
                  <a:lnTo>
                    <a:pt x="57" y="0"/>
                  </a:lnTo>
                  <a:close/>
                </a:path>
              </a:pathLst>
            </a:custGeom>
            <a:solidFill>
              <a:srgbClr val="0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20" name="Freeform 2386"/>
            <p:cNvSpPr>
              <a:spLocks noChangeAspect="1"/>
            </p:cNvSpPr>
            <p:nvPr/>
          </p:nvSpPr>
          <p:spPr bwMode="auto">
            <a:xfrm>
              <a:off x="698" y="2810"/>
              <a:ext cx="33" cy="67"/>
            </a:xfrm>
            <a:custGeom>
              <a:avLst/>
              <a:gdLst>
                <a:gd name="T0" fmla="*/ 1 w 66"/>
                <a:gd name="T1" fmla="*/ 0 h 134"/>
                <a:gd name="T2" fmla="*/ 1 w 66"/>
                <a:gd name="T3" fmla="*/ 1 h 134"/>
                <a:gd name="T4" fmla="*/ 1 w 66"/>
                <a:gd name="T5" fmla="*/ 1 h 134"/>
                <a:gd name="T6" fmla="*/ 0 w 66"/>
                <a:gd name="T7" fmla="*/ 1 h 134"/>
                <a:gd name="T8" fmla="*/ 1 w 66"/>
                <a:gd name="T9" fmla="*/ 0 h 134"/>
                <a:gd name="T10" fmla="*/ 0 60000 65536"/>
                <a:gd name="T11" fmla="*/ 0 60000 65536"/>
                <a:gd name="T12" fmla="*/ 0 60000 65536"/>
                <a:gd name="T13" fmla="*/ 0 60000 65536"/>
                <a:gd name="T14" fmla="*/ 0 60000 65536"/>
                <a:gd name="T15" fmla="*/ 0 w 66"/>
                <a:gd name="T16" fmla="*/ 0 h 134"/>
                <a:gd name="T17" fmla="*/ 66 w 66"/>
                <a:gd name="T18" fmla="*/ 134 h 134"/>
              </a:gdLst>
              <a:ahLst/>
              <a:cxnLst>
                <a:cxn ang="T10">
                  <a:pos x="T0" y="T1"/>
                </a:cxn>
                <a:cxn ang="T11">
                  <a:pos x="T2" y="T3"/>
                </a:cxn>
                <a:cxn ang="T12">
                  <a:pos x="T4" y="T5"/>
                </a:cxn>
                <a:cxn ang="T13">
                  <a:pos x="T6" y="T7"/>
                </a:cxn>
                <a:cxn ang="T14">
                  <a:pos x="T8" y="T9"/>
                </a:cxn>
              </a:cxnLst>
              <a:rect l="T15" t="T16" r="T17" b="T18"/>
              <a:pathLst>
                <a:path w="66" h="134">
                  <a:moveTo>
                    <a:pt x="56" y="0"/>
                  </a:moveTo>
                  <a:lnTo>
                    <a:pt x="66" y="5"/>
                  </a:lnTo>
                  <a:lnTo>
                    <a:pt x="8" y="134"/>
                  </a:lnTo>
                  <a:lnTo>
                    <a:pt x="0" y="129"/>
                  </a:lnTo>
                  <a:lnTo>
                    <a:pt x="56"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21" name="Freeform 2387"/>
            <p:cNvSpPr>
              <a:spLocks noChangeAspect="1"/>
            </p:cNvSpPr>
            <p:nvPr/>
          </p:nvSpPr>
          <p:spPr bwMode="auto">
            <a:xfrm>
              <a:off x="704" y="2813"/>
              <a:ext cx="35" cy="68"/>
            </a:xfrm>
            <a:custGeom>
              <a:avLst/>
              <a:gdLst>
                <a:gd name="T0" fmla="*/ 1 w 69"/>
                <a:gd name="T1" fmla="*/ 0 h 136"/>
                <a:gd name="T2" fmla="*/ 1 w 69"/>
                <a:gd name="T3" fmla="*/ 1 h 136"/>
                <a:gd name="T4" fmla="*/ 1 w 69"/>
                <a:gd name="T5" fmla="*/ 1 h 136"/>
                <a:gd name="T6" fmla="*/ 0 w 69"/>
                <a:gd name="T7" fmla="*/ 1 h 136"/>
                <a:gd name="T8" fmla="*/ 1 w 69"/>
                <a:gd name="T9" fmla="*/ 0 h 136"/>
                <a:gd name="T10" fmla="*/ 0 60000 65536"/>
                <a:gd name="T11" fmla="*/ 0 60000 65536"/>
                <a:gd name="T12" fmla="*/ 0 60000 65536"/>
                <a:gd name="T13" fmla="*/ 0 60000 65536"/>
                <a:gd name="T14" fmla="*/ 0 60000 65536"/>
                <a:gd name="T15" fmla="*/ 0 w 69"/>
                <a:gd name="T16" fmla="*/ 0 h 136"/>
                <a:gd name="T17" fmla="*/ 69 w 69"/>
                <a:gd name="T18" fmla="*/ 136 h 136"/>
              </a:gdLst>
              <a:ahLst/>
              <a:cxnLst>
                <a:cxn ang="T10">
                  <a:pos x="T0" y="T1"/>
                </a:cxn>
                <a:cxn ang="T11">
                  <a:pos x="T2" y="T3"/>
                </a:cxn>
                <a:cxn ang="T12">
                  <a:pos x="T4" y="T5"/>
                </a:cxn>
                <a:cxn ang="T13">
                  <a:pos x="T6" y="T7"/>
                </a:cxn>
                <a:cxn ang="T14">
                  <a:pos x="T8" y="T9"/>
                </a:cxn>
              </a:cxnLst>
              <a:rect l="T15" t="T16" r="T17" b="T18"/>
              <a:pathLst>
                <a:path w="69" h="136">
                  <a:moveTo>
                    <a:pt x="59" y="0"/>
                  </a:moveTo>
                  <a:lnTo>
                    <a:pt x="69" y="5"/>
                  </a:lnTo>
                  <a:lnTo>
                    <a:pt x="8" y="136"/>
                  </a:lnTo>
                  <a:lnTo>
                    <a:pt x="0" y="131"/>
                  </a:lnTo>
                  <a:lnTo>
                    <a:pt x="59"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22" name="Freeform 2388"/>
            <p:cNvSpPr>
              <a:spLocks noChangeAspect="1"/>
            </p:cNvSpPr>
            <p:nvPr/>
          </p:nvSpPr>
          <p:spPr bwMode="auto">
            <a:xfrm>
              <a:off x="707" y="2814"/>
              <a:ext cx="34" cy="68"/>
            </a:xfrm>
            <a:custGeom>
              <a:avLst/>
              <a:gdLst>
                <a:gd name="T0" fmla="*/ 1 w 68"/>
                <a:gd name="T1" fmla="*/ 0 h 136"/>
                <a:gd name="T2" fmla="*/ 1 w 68"/>
                <a:gd name="T3" fmla="*/ 1 h 136"/>
                <a:gd name="T4" fmla="*/ 1 w 68"/>
                <a:gd name="T5" fmla="*/ 1 h 136"/>
                <a:gd name="T6" fmla="*/ 0 w 68"/>
                <a:gd name="T7" fmla="*/ 1 h 136"/>
                <a:gd name="T8" fmla="*/ 1 w 68"/>
                <a:gd name="T9" fmla="*/ 0 h 136"/>
                <a:gd name="T10" fmla="*/ 0 60000 65536"/>
                <a:gd name="T11" fmla="*/ 0 60000 65536"/>
                <a:gd name="T12" fmla="*/ 0 60000 65536"/>
                <a:gd name="T13" fmla="*/ 0 60000 65536"/>
                <a:gd name="T14" fmla="*/ 0 60000 65536"/>
                <a:gd name="T15" fmla="*/ 0 w 68"/>
                <a:gd name="T16" fmla="*/ 0 h 136"/>
                <a:gd name="T17" fmla="*/ 68 w 68"/>
                <a:gd name="T18" fmla="*/ 136 h 136"/>
              </a:gdLst>
              <a:ahLst/>
              <a:cxnLst>
                <a:cxn ang="T10">
                  <a:pos x="T0" y="T1"/>
                </a:cxn>
                <a:cxn ang="T11">
                  <a:pos x="T2" y="T3"/>
                </a:cxn>
                <a:cxn ang="T12">
                  <a:pos x="T4" y="T5"/>
                </a:cxn>
                <a:cxn ang="T13">
                  <a:pos x="T6" y="T7"/>
                </a:cxn>
                <a:cxn ang="T14">
                  <a:pos x="T8" y="T9"/>
                </a:cxn>
              </a:cxnLst>
              <a:rect l="T15" t="T16" r="T17" b="T18"/>
              <a:pathLst>
                <a:path w="68" h="136">
                  <a:moveTo>
                    <a:pt x="58" y="0"/>
                  </a:moveTo>
                  <a:lnTo>
                    <a:pt x="68" y="3"/>
                  </a:lnTo>
                  <a:lnTo>
                    <a:pt x="11" y="136"/>
                  </a:lnTo>
                  <a:lnTo>
                    <a:pt x="0" y="132"/>
                  </a:lnTo>
                  <a:lnTo>
                    <a:pt x="58"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23" name="Freeform 2389"/>
            <p:cNvSpPr>
              <a:spLocks noChangeAspect="1"/>
            </p:cNvSpPr>
            <p:nvPr/>
          </p:nvSpPr>
          <p:spPr bwMode="auto">
            <a:xfrm>
              <a:off x="711" y="2816"/>
              <a:ext cx="34" cy="67"/>
            </a:xfrm>
            <a:custGeom>
              <a:avLst/>
              <a:gdLst>
                <a:gd name="T0" fmla="*/ 0 w 70"/>
                <a:gd name="T1" fmla="*/ 0 h 132"/>
                <a:gd name="T2" fmla="*/ 0 w 70"/>
                <a:gd name="T3" fmla="*/ 1 h 132"/>
                <a:gd name="T4" fmla="*/ 0 w 70"/>
                <a:gd name="T5" fmla="*/ 1 h 132"/>
                <a:gd name="T6" fmla="*/ 0 w 70"/>
                <a:gd name="T7" fmla="*/ 1 h 132"/>
                <a:gd name="T8" fmla="*/ 0 w 70"/>
                <a:gd name="T9" fmla="*/ 0 h 132"/>
                <a:gd name="T10" fmla="*/ 0 60000 65536"/>
                <a:gd name="T11" fmla="*/ 0 60000 65536"/>
                <a:gd name="T12" fmla="*/ 0 60000 65536"/>
                <a:gd name="T13" fmla="*/ 0 60000 65536"/>
                <a:gd name="T14" fmla="*/ 0 60000 65536"/>
                <a:gd name="T15" fmla="*/ 0 w 70"/>
                <a:gd name="T16" fmla="*/ 0 h 132"/>
                <a:gd name="T17" fmla="*/ 70 w 70"/>
                <a:gd name="T18" fmla="*/ 132 h 132"/>
              </a:gdLst>
              <a:ahLst/>
              <a:cxnLst>
                <a:cxn ang="T10">
                  <a:pos x="T0" y="T1"/>
                </a:cxn>
                <a:cxn ang="T11">
                  <a:pos x="T2" y="T3"/>
                </a:cxn>
                <a:cxn ang="T12">
                  <a:pos x="T4" y="T5"/>
                </a:cxn>
                <a:cxn ang="T13">
                  <a:pos x="T6" y="T7"/>
                </a:cxn>
                <a:cxn ang="T14">
                  <a:pos x="T8" y="T9"/>
                </a:cxn>
              </a:cxnLst>
              <a:rect l="T15" t="T16" r="T17" b="T18"/>
              <a:pathLst>
                <a:path w="70" h="132">
                  <a:moveTo>
                    <a:pt x="60" y="0"/>
                  </a:moveTo>
                  <a:lnTo>
                    <a:pt x="70" y="5"/>
                  </a:lnTo>
                  <a:lnTo>
                    <a:pt x="12" y="132"/>
                  </a:lnTo>
                  <a:lnTo>
                    <a:pt x="0" y="129"/>
                  </a:lnTo>
                  <a:lnTo>
                    <a:pt x="60"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24" name="Freeform 2390"/>
            <p:cNvSpPr>
              <a:spLocks noChangeAspect="1"/>
            </p:cNvSpPr>
            <p:nvPr/>
          </p:nvSpPr>
          <p:spPr bwMode="auto">
            <a:xfrm>
              <a:off x="715" y="2817"/>
              <a:ext cx="35" cy="68"/>
            </a:xfrm>
            <a:custGeom>
              <a:avLst/>
              <a:gdLst>
                <a:gd name="T0" fmla="*/ 0 w 71"/>
                <a:gd name="T1" fmla="*/ 0 h 135"/>
                <a:gd name="T2" fmla="*/ 0 w 71"/>
                <a:gd name="T3" fmla="*/ 1 h 135"/>
                <a:gd name="T4" fmla="*/ 0 w 71"/>
                <a:gd name="T5" fmla="*/ 1 h 135"/>
                <a:gd name="T6" fmla="*/ 0 w 71"/>
                <a:gd name="T7" fmla="*/ 1 h 135"/>
                <a:gd name="T8" fmla="*/ 0 w 71"/>
                <a:gd name="T9" fmla="*/ 0 h 135"/>
                <a:gd name="T10" fmla="*/ 0 60000 65536"/>
                <a:gd name="T11" fmla="*/ 0 60000 65536"/>
                <a:gd name="T12" fmla="*/ 0 60000 65536"/>
                <a:gd name="T13" fmla="*/ 0 60000 65536"/>
                <a:gd name="T14" fmla="*/ 0 60000 65536"/>
                <a:gd name="T15" fmla="*/ 0 w 71"/>
                <a:gd name="T16" fmla="*/ 0 h 135"/>
                <a:gd name="T17" fmla="*/ 71 w 71"/>
                <a:gd name="T18" fmla="*/ 135 h 135"/>
              </a:gdLst>
              <a:ahLst/>
              <a:cxnLst>
                <a:cxn ang="T10">
                  <a:pos x="T0" y="T1"/>
                </a:cxn>
                <a:cxn ang="T11">
                  <a:pos x="T2" y="T3"/>
                </a:cxn>
                <a:cxn ang="T12">
                  <a:pos x="T4" y="T5"/>
                </a:cxn>
                <a:cxn ang="T13">
                  <a:pos x="T6" y="T7"/>
                </a:cxn>
                <a:cxn ang="T14">
                  <a:pos x="T8" y="T9"/>
                </a:cxn>
              </a:cxnLst>
              <a:rect l="T15" t="T16" r="T17" b="T18"/>
              <a:pathLst>
                <a:path w="71" h="135">
                  <a:moveTo>
                    <a:pt x="59" y="0"/>
                  </a:moveTo>
                  <a:lnTo>
                    <a:pt x="71" y="5"/>
                  </a:lnTo>
                  <a:lnTo>
                    <a:pt x="10" y="135"/>
                  </a:lnTo>
                  <a:lnTo>
                    <a:pt x="0" y="130"/>
                  </a:lnTo>
                  <a:lnTo>
                    <a:pt x="59"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25" name="Freeform 2391"/>
            <p:cNvSpPr>
              <a:spLocks noChangeAspect="1"/>
            </p:cNvSpPr>
            <p:nvPr/>
          </p:nvSpPr>
          <p:spPr bwMode="auto">
            <a:xfrm>
              <a:off x="723" y="2819"/>
              <a:ext cx="31" cy="69"/>
            </a:xfrm>
            <a:custGeom>
              <a:avLst/>
              <a:gdLst>
                <a:gd name="T0" fmla="*/ 0 w 63"/>
                <a:gd name="T1" fmla="*/ 0 h 137"/>
                <a:gd name="T2" fmla="*/ 0 w 63"/>
                <a:gd name="T3" fmla="*/ 1 h 137"/>
                <a:gd name="T4" fmla="*/ 0 w 63"/>
                <a:gd name="T5" fmla="*/ 1 h 137"/>
                <a:gd name="T6" fmla="*/ 0 w 63"/>
                <a:gd name="T7" fmla="*/ 1 h 137"/>
                <a:gd name="T8" fmla="*/ 0 w 63"/>
                <a:gd name="T9" fmla="*/ 0 h 137"/>
                <a:gd name="T10" fmla="*/ 0 60000 65536"/>
                <a:gd name="T11" fmla="*/ 0 60000 65536"/>
                <a:gd name="T12" fmla="*/ 0 60000 65536"/>
                <a:gd name="T13" fmla="*/ 0 60000 65536"/>
                <a:gd name="T14" fmla="*/ 0 60000 65536"/>
                <a:gd name="T15" fmla="*/ 0 w 63"/>
                <a:gd name="T16" fmla="*/ 0 h 137"/>
                <a:gd name="T17" fmla="*/ 63 w 63"/>
                <a:gd name="T18" fmla="*/ 137 h 137"/>
              </a:gdLst>
              <a:ahLst/>
              <a:cxnLst>
                <a:cxn ang="T10">
                  <a:pos x="T0" y="T1"/>
                </a:cxn>
                <a:cxn ang="T11">
                  <a:pos x="T2" y="T3"/>
                </a:cxn>
                <a:cxn ang="T12">
                  <a:pos x="T4" y="T5"/>
                </a:cxn>
                <a:cxn ang="T13">
                  <a:pos x="T6" y="T7"/>
                </a:cxn>
                <a:cxn ang="T14">
                  <a:pos x="T8" y="T9"/>
                </a:cxn>
              </a:cxnLst>
              <a:rect l="T15" t="T16" r="T17" b="T18"/>
              <a:pathLst>
                <a:path w="63" h="137">
                  <a:moveTo>
                    <a:pt x="54" y="0"/>
                  </a:moveTo>
                  <a:lnTo>
                    <a:pt x="63" y="3"/>
                  </a:lnTo>
                  <a:lnTo>
                    <a:pt x="7" y="137"/>
                  </a:lnTo>
                  <a:lnTo>
                    <a:pt x="0" y="132"/>
                  </a:lnTo>
                  <a:lnTo>
                    <a:pt x="54"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26" name="Freeform 2392"/>
            <p:cNvSpPr>
              <a:spLocks noChangeAspect="1"/>
            </p:cNvSpPr>
            <p:nvPr/>
          </p:nvSpPr>
          <p:spPr bwMode="auto">
            <a:xfrm>
              <a:off x="725" y="2820"/>
              <a:ext cx="32" cy="69"/>
            </a:xfrm>
            <a:custGeom>
              <a:avLst/>
              <a:gdLst>
                <a:gd name="T0" fmla="*/ 0 w 65"/>
                <a:gd name="T1" fmla="*/ 0 h 137"/>
                <a:gd name="T2" fmla="*/ 0 w 65"/>
                <a:gd name="T3" fmla="*/ 1 h 137"/>
                <a:gd name="T4" fmla="*/ 0 w 65"/>
                <a:gd name="T5" fmla="*/ 1 h 137"/>
                <a:gd name="T6" fmla="*/ 0 w 65"/>
                <a:gd name="T7" fmla="*/ 1 h 137"/>
                <a:gd name="T8" fmla="*/ 0 w 65"/>
                <a:gd name="T9" fmla="*/ 0 h 137"/>
                <a:gd name="T10" fmla="*/ 0 60000 65536"/>
                <a:gd name="T11" fmla="*/ 0 60000 65536"/>
                <a:gd name="T12" fmla="*/ 0 60000 65536"/>
                <a:gd name="T13" fmla="*/ 0 60000 65536"/>
                <a:gd name="T14" fmla="*/ 0 60000 65536"/>
                <a:gd name="T15" fmla="*/ 0 w 65"/>
                <a:gd name="T16" fmla="*/ 0 h 137"/>
                <a:gd name="T17" fmla="*/ 65 w 65"/>
                <a:gd name="T18" fmla="*/ 137 h 137"/>
              </a:gdLst>
              <a:ahLst/>
              <a:cxnLst>
                <a:cxn ang="T10">
                  <a:pos x="T0" y="T1"/>
                </a:cxn>
                <a:cxn ang="T11">
                  <a:pos x="T2" y="T3"/>
                </a:cxn>
                <a:cxn ang="T12">
                  <a:pos x="T4" y="T5"/>
                </a:cxn>
                <a:cxn ang="T13">
                  <a:pos x="T6" y="T7"/>
                </a:cxn>
                <a:cxn ang="T14">
                  <a:pos x="T8" y="T9"/>
                </a:cxn>
              </a:cxnLst>
              <a:rect l="T15" t="T16" r="T17" b="T18"/>
              <a:pathLst>
                <a:path w="65" h="137">
                  <a:moveTo>
                    <a:pt x="56" y="0"/>
                  </a:moveTo>
                  <a:lnTo>
                    <a:pt x="65" y="3"/>
                  </a:lnTo>
                  <a:lnTo>
                    <a:pt x="9" y="137"/>
                  </a:lnTo>
                  <a:lnTo>
                    <a:pt x="0" y="132"/>
                  </a:lnTo>
                  <a:lnTo>
                    <a:pt x="56"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27" name="Freeform 2393"/>
            <p:cNvSpPr>
              <a:spLocks noChangeAspect="1"/>
            </p:cNvSpPr>
            <p:nvPr/>
          </p:nvSpPr>
          <p:spPr bwMode="auto">
            <a:xfrm>
              <a:off x="729" y="2822"/>
              <a:ext cx="33" cy="67"/>
            </a:xfrm>
            <a:custGeom>
              <a:avLst/>
              <a:gdLst>
                <a:gd name="T0" fmla="*/ 1 w 64"/>
                <a:gd name="T1" fmla="*/ 0 h 134"/>
                <a:gd name="T2" fmla="*/ 1 w 64"/>
                <a:gd name="T3" fmla="*/ 1 h 134"/>
                <a:gd name="T4" fmla="*/ 1 w 64"/>
                <a:gd name="T5" fmla="*/ 1 h 134"/>
                <a:gd name="T6" fmla="*/ 0 w 64"/>
                <a:gd name="T7" fmla="*/ 1 h 134"/>
                <a:gd name="T8" fmla="*/ 1 w 64"/>
                <a:gd name="T9" fmla="*/ 0 h 134"/>
                <a:gd name="T10" fmla="*/ 0 60000 65536"/>
                <a:gd name="T11" fmla="*/ 0 60000 65536"/>
                <a:gd name="T12" fmla="*/ 0 60000 65536"/>
                <a:gd name="T13" fmla="*/ 0 60000 65536"/>
                <a:gd name="T14" fmla="*/ 0 60000 65536"/>
                <a:gd name="T15" fmla="*/ 0 w 64"/>
                <a:gd name="T16" fmla="*/ 0 h 134"/>
                <a:gd name="T17" fmla="*/ 64 w 64"/>
                <a:gd name="T18" fmla="*/ 134 h 134"/>
              </a:gdLst>
              <a:ahLst/>
              <a:cxnLst>
                <a:cxn ang="T10">
                  <a:pos x="T0" y="T1"/>
                </a:cxn>
                <a:cxn ang="T11">
                  <a:pos x="T2" y="T3"/>
                </a:cxn>
                <a:cxn ang="T12">
                  <a:pos x="T4" y="T5"/>
                </a:cxn>
                <a:cxn ang="T13">
                  <a:pos x="T6" y="T7"/>
                </a:cxn>
                <a:cxn ang="T14">
                  <a:pos x="T8" y="T9"/>
                </a:cxn>
              </a:cxnLst>
              <a:rect l="T15" t="T16" r="T17" b="T18"/>
              <a:pathLst>
                <a:path w="64" h="134">
                  <a:moveTo>
                    <a:pt x="54" y="0"/>
                  </a:moveTo>
                  <a:lnTo>
                    <a:pt x="64" y="5"/>
                  </a:lnTo>
                  <a:lnTo>
                    <a:pt x="8" y="134"/>
                  </a:lnTo>
                  <a:lnTo>
                    <a:pt x="0" y="129"/>
                  </a:lnTo>
                  <a:lnTo>
                    <a:pt x="54"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28" name="Freeform 2394"/>
            <p:cNvSpPr>
              <a:spLocks noChangeAspect="1"/>
            </p:cNvSpPr>
            <p:nvPr/>
          </p:nvSpPr>
          <p:spPr bwMode="auto">
            <a:xfrm>
              <a:off x="732" y="2825"/>
              <a:ext cx="33" cy="68"/>
            </a:xfrm>
            <a:custGeom>
              <a:avLst/>
              <a:gdLst>
                <a:gd name="T0" fmla="*/ 1 w 66"/>
                <a:gd name="T1" fmla="*/ 0 h 136"/>
                <a:gd name="T2" fmla="*/ 1 w 66"/>
                <a:gd name="T3" fmla="*/ 1 h 136"/>
                <a:gd name="T4" fmla="*/ 1 w 66"/>
                <a:gd name="T5" fmla="*/ 1 h 136"/>
                <a:gd name="T6" fmla="*/ 0 w 66"/>
                <a:gd name="T7" fmla="*/ 1 h 136"/>
                <a:gd name="T8" fmla="*/ 1 w 66"/>
                <a:gd name="T9" fmla="*/ 0 h 136"/>
                <a:gd name="T10" fmla="*/ 0 60000 65536"/>
                <a:gd name="T11" fmla="*/ 0 60000 65536"/>
                <a:gd name="T12" fmla="*/ 0 60000 65536"/>
                <a:gd name="T13" fmla="*/ 0 60000 65536"/>
                <a:gd name="T14" fmla="*/ 0 60000 65536"/>
                <a:gd name="T15" fmla="*/ 0 w 66"/>
                <a:gd name="T16" fmla="*/ 0 h 136"/>
                <a:gd name="T17" fmla="*/ 66 w 66"/>
                <a:gd name="T18" fmla="*/ 136 h 136"/>
              </a:gdLst>
              <a:ahLst/>
              <a:cxnLst>
                <a:cxn ang="T10">
                  <a:pos x="T0" y="T1"/>
                </a:cxn>
                <a:cxn ang="T11">
                  <a:pos x="T2" y="T3"/>
                </a:cxn>
                <a:cxn ang="T12">
                  <a:pos x="T4" y="T5"/>
                </a:cxn>
                <a:cxn ang="T13">
                  <a:pos x="T6" y="T7"/>
                </a:cxn>
                <a:cxn ang="T14">
                  <a:pos x="T8" y="T9"/>
                </a:cxn>
              </a:cxnLst>
              <a:rect l="T15" t="T16" r="T17" b="T18"/>
              <a:pathLst>
                <a:path w="66" h="136">
                  <a:moveTo>
                    <a:pt x="56" y="0"/>
                  </a:moveTo>
                  <a:lnTo>
                    <a:pt x="66" y="2"/>
                  </a:lnTo>
                  <a:lnTo>
                    <a:pt x="8" y="136"/>
                  </a:lnTo>
                  <a:lnTo>
                    <a:pt x="0" y="131"/>
                  </a:lnTo>
                  <a:lnTo>
                    <a:pt x="56"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29" name="Freeform 2395"/>
            <p:cNvSpPr>
              <a:spLocks noChangeAspect="1"/>
            </p:cNvSpPr>
            <p:nvPr/>
          </p:nvSpPr>
          <p:spPr bwMode="auto">
            <a:xfrm>
              <a:off x="737" y="2827"/>
              <a:ext cx="34" cy="68"/>
            </a:xfrm>
            <a:custGeom>
              <a:avLst/>
              <a:gdLst>
                <a:gd name="T0" fmla="*/ 1 w 68"/>
                <a:gd name="T1" fmla="*/ 0 h 136"/>
                <a:gd name="T2" fmla="*/ 1 w 68"/>
                <a:gd name="T3" fmla="*/ 1 h 136"/>
                <a:gd name="T4" fmla="*/ 1 w 68"/>
                <a:gd name="T5" fmla="*/ 1 h 136"/>
                <a:gd name="T6" fmla="*/ 0 w 68"/>
                <a:gd name="T7" fmla="*/ 1 h 136"/>
                <a:gd name="T8" fmla="*/ 1 w 68"/>
                <a:gd name="T9" fmla="*/ 0 h 136"/>
                <a:gd name="T10" fmla="*/ 0 60000 65536"/>
                <a:gd name="T11" fmla="*/ 0 60000 65536"/>
                <a:gd name="T12" fmla="*/ 0 60000 65536"/>
                <a:gd name="T13" fmla="*/ 0 60000 65536"/>
                <a:gd name="T14" fmla="*/ 0 60000 65536"/>
                <a:gd name="T15" fmla="*/ 0 w 68"/>
                <a:gd name="T16" fmla="*/ 0 h 136"/>
                <a:gd name="T17" fmla="*/ 68 w 68"/>
                <a:gd name="T18" fmla="*/ 136 h 136"/>
              </a:gdLst>
              <a:ahLst/>
              <a:cxnLst>
                <a:cxn ang="T10">
                  <a:pos x="T0" y="T1"/>
                </a:cxn>
                <a:cxn ang="T11">
                  <a:pos x="T2" y="T3"/>
                </a:cxn>
                <a:cxn ang="T12">
                  <a:pos x="T4" y="T5"/>
                </a:cxn>
                <a:cxn ang="T13">
                  <a:pos x="T6" y="T7"/>
                </a:cxn>
                <a:cxn ang="T14">
                  <a:pos x="T8" y="T9"/>
                </a:cxn>
              </a:cxnLst>
              <a:rect l="T15" t="T16" r="T17" b="T18"/>
              <a:pathLst>
                <a:path w="68" h="136">
                  <a:moveTo>
                    <a:pt x="59" y="0"/>
                  </a:moveTo>
                  <a:lnTo>
                    <a:pt x="68" y="7"/>
                  </a:lnTo>
                  <a:lnTo>
                    <a:pt x="8" y="136"/>
                  </a:lnTo>
                  <a:lnTo>
                    <a:pt x="0" y="131"/>
                  </a:lnTo>
                  <a:lnTo>
                    <a:pt x="59"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30" name="Freeform 2396"/>
            <p:cNvSpPr>
              <a:spLocks noChangeAspect="1"/>
            </p:cNvSpPr>
            <p:nvPr/>
          </p:nvSpPr>
          <p:spPr bwMode="auto">
            <a:xfrm>
              <a:off x="739" y="2828"/>
              <a:ext cx="34" cy="68"/>
            </a:xfrm>
            <a:custGeom>
              <a:avLst/>
              <a:gdLst>
                <a:gd name="T0" fmla="*/ 1 w 68"/>
                <a:gd name="T1" fmla="*/ 0 h 135"/>
                <a:gd name="T2" fmla="*/ 1 w 68"/>
                <a:gd name="T3" fmla="*/ 1 h 135"/>
                <a:gd name="T4" fmla="*/ 1 w 68"/>
                <a:gd name="T5" fmla="*/ 1 h 135"/>
                <a:gd name="T6" fmla="*/ 0 w 68"/>
                <a:gd name="T7" fmla="*/ 1 h 135"/>
                <a:gd name="T8" fmla="*/ 1 w 68"/>
                <a:gd name="T9" fmla="*/ 0 h 135"/>
                <a:gd name="T10" fmla="*/ 0 60000 65536"/>
                <a:gd name="T11" fmla="*/ 0 60000 65536"/>
                <a:gd name="T12" fmla="*/ 0 60000 65536"/>
                <a:gd name="T13" fmla="*/ 0 60000 65536"/>
                <a:gd name="T14" fmla="*/ 0 60000 65536"/>
                <a:gd name="T15" fmla="*/ 0 w 68"/>
                <a:gd name="T16" fmla="*/ 0 h 135"/>
                <a:gd name="T17" fmla="*/ 68 w 68"/>
                <a:gd name="T18" fmla="*/ 135 h 135"/>
              </a:gdLst>
              <a:ahLst/>
              <a:cxnLst>
                <a:cxn ang="T10">
                  <a:pos x="T0" y="T1"/>
                </a:cxn>
                <a:cxn ang="T11">
                  <a:pos x="T2" y="T3"/>
                </a:cxn>
                <a:cxn ang="T12">
                  <a:pos x="T4" y="T5"/>
                </a:cxn>
                <a:cxn ang="T13">
                  <a:pos x="T6" y="T7"/>
                </a:cxn>
                <a:cxn ang="T14">
                  <a:pos x="T8" y="T9"/>
                </a:cxn>
              </a:cxnLst>
              <a:rect l="T15" t="T16" r="T17" b="T18"/>
              <a:pathLst>
                <a:path w="68" h="135">
                  <a:moveTo>
                    <a:pt x="58" y="0"/>
                  </a:moveTo>
                  <a:lnTo>
                    <a:pt x="68" y="5"/>
                  </a:lnTo>
                  <a:lnTo>
                    <a:pt x="8" y="135"/>
                  </a:lnTo>
                  <a:lnTo>
                    <a:pt x="0" y="129"/>
                  </a:lnTo>
                  <a:lnTo>
                    <a:pt x="58"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31" name="Freeform 2397"/>
            <p:cNvSpPr>
              <a:spLocks noChangeAspect="1"/>
            </p:cNvSpPr>
            <p:nvPr/>
          </p:nvSpPr>
          <p:spPr bwMode="auto">
            <a:xfrm>
              <a:off x="745" y="2830"/>
              <a:ext cx="36" cy="68"/>
            </a:xfrm>
            <a:custGeom>
              <a:avLst/>
              <a:gdLst>
                <a:gd name="T0" fmla="*/ 1 w 71"/>
                <a:gd name="T1" fmla="*/ 0 h 136"/>
                <a:gd name="T2" fmla="*/ 1 w 71"/>
                <a:gd name="T3" fmla="*/ 1 h 136"/>
                <a:gd name="T4" fmla="*/ 1 w 71"/>
                <a:gd name="T5" fmla="*/ 1 h 136"/>
                <a:gd name="T6" fmla="*/ 0 w 71"/>
                <a:gd name="T7" fmla="*/ 1 h 136"/>
                <a:gd name="T8" fmla="*/ 1 w 71"/>
                <a:gd name="T9" fmla="*/ 0 h 136"/>
                <a:gd name="T10" fmla="*/ 0 60000 65536"/>
                <a:gd name="T11" fmla="*/ 0 60000 65536"/>
                <a:gd name="T12" fmla="*/ 0 60000 65536"/>
                <a:gd name="T13" fmla="*/ 0 60000 65536"/>
                <a:gd name="T14" fmla="*/ 0 60000 65536"/>
                <a:gd name="T15" fmla="*/ 0 w 71"/>
                <a:gd name="T16" fmla="*/ 0 h 136"/>
                <a:gd name="T17" fmla="*/ 71 w 71"/>
                <a:gd name="T18" fmla="*/ 136 h 136"/>
              </a:gdLst>
              <a:ahLst/>
              <a:cxnLst>
                <a:cxn ang="T10">
                  <a:pos x="T0" y="T1"/>
                </a:cxn>
                <a:cxn ang="T11">
                  <a:pos x="T2" y="T3"/>
                </a:cxn>
                <a:cxn ang="T12">
                  <a:pos x="T4" y="T5"/>
                </a:cxn>
                <a:cxn ang="T13">
                  <a:pos x="T6" y="T7"/>
                </a:cxn>
                <a:cxn ang="T14">
                  <a:pos x="T8" y="T9"/>
                </a:cxn>
              </a:cxnLst>
              <a:rect l="T15" t="T16" r="T17" b="T18"/>
              <a:pathLst>
                <a:path w="71" h="136">
                  <a:moveTo>
                    <a:pt x="59" y="0"/>
                  </a:moveTo>
                  <a:lnTo>
                    <a:pt x="71" y="5"/>
                  </a:lnTo>
                  <a:lnTo>
                    <a:pt x="10" y="136"/>
                  </a:lnTo>
                  <a:lnTo>
                    <a:pt x="0" y="132"/>
                  </a:lnTo>
                  <a:lnTo>
                    <a:pt x="59"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32" name="Freeform 2398"/>
            <p:cNvSpPr>
              <a:spLocks noChangeAspect="1"/>
            </p:cNvSpPr>
            <p:nvPr/>
          </p:nvSpPr>
          <p:spPr bwMode="auto">
            <a:xfrm>
              <a:off x="749" y="2833"/>
              <a:ext cx="35" cy="67"/>
            </a:xfrm>
            <a:custGeom>
              <a:avLst/>
              <a:gdLst>
                <a:gd name="T0" fmla="*/ 1 w 69"/>
                <a:gd name="T1" fmla="*/ 0 h 134"/>
                <a:gd name="T2" fmla="*/ 1 w 69"/>
                <a:gd name="T3" fmla="*/ 1 h 134"/>
                <a:gd name="T4" fmla="*/ 1 w 69"/>
                <a:gd name="T5" fmla="*/ 1 h 134"/>
                <a:gd name="T6" fmla="*/ 0 w 69"/>
                <a:gd name="T7" fmla="*/ 1 h 134"/>
                <a:gd name="T8" fmla="*/ 1 w 69"/>
                <a:gd name="T9" fmla="*/ 0 h 134"/>
                <a:gd name="T10" fmla="*/ 0 60000 65536"/>
                <a:gd name="T11" fmla="*/ 0 60000 65536"/>
                <a:gd name="T12" fmla="*/ 0 60000 65536"/>
                <a:gd name="T13" fmla="*/ 0 60000 65536"/>
                <a:gd name="T14" fmla="*/ 0 60000 65536"/>
                <a:gd name="T15" fmla="*/ 0 w 69"/>
                <a:gd name="T16" fmla="*/ 0 h 134"/>
                <a:gd name="T17" fmla="*/ 69 w 69"/>
                <a:gd name="T18" fmla="*/ 134 h 134"/>
              </a:gdLst>
              <a:ahLst/>
              <a:cxnLst>
                <a:cxn ang="T10">
                  <a:pos x="T0" y="T1"/>
                </a:cxn>
                <a:cxn ang="T11">
                  <a:pos x="T2" y="T3"/>
                </a:cxn>
                <a:cxn ang="T12">
                  <a:pos x="T4" y="T5"/>
                </a:cxn>
                <a:cxn ang="T13">
                  <a:pos x="T6" y="T7"/>
                </a:cxn>
                <a:cxn ang="T14">
                  <a:pos x="T8" y="T9"/>
                </a:cxn>
              </a:cxnLst>
              <a:rect l="T15" t="T16" r="T17" b="T18"/>
              <a:pathLst>
                <a:path w="69" h="134">
                  <a:moveTo>
                    <a:pt x="59" y="0"/>
                  </a:moveTo>
                  <a:lnTo>
                    <a:pt x="69" y="5"/>
                  </a:lnTo>
                  <a:lnTo>
                    <a:pt x="10" y="134"/>
                  </a:lnTo>
                  <a:lnTo>
                    <a:pt x="0" y="127"/>
                  </a:lnTo>
                  <a:lnTo>
                    <a:pt x="59"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33" name="Freeform 2399"/>
            <p:cNvSpPr>
              <a:spLocks noChangeAspect="1"/>
            </p:cNvSpPr>
            <p:nvPr/>
          </p:nvSpPr>
          <p:spPr bwMode="auto">
            <a:xfrm>
              <a:off x="755" y="2835"/>
              <a:ext cx="33" cy="68"/>
            </a:xfrm>
            <a:custGeom>
              <a:avLst/>
              <a:gdLst>
                <a:gd name="T0" fmla="*/ 0 w 67"/>
                <a:gd name="T1" fmla="*/ 0 h 136"/>
                <a:gd name="T2" fmla="*/ 0 w 67"/>
                <a:gd name="T3" fmla="*/ 1 h 136"/>
                <a:gd name="T4" fmla="*/ 0 w 67"/>
                <a:gd name="T5" fmla="*/ 1 h 136"/>
                <a:gd name="T6" fmla="*/ 0 w 67"/>
                <a:gd name="T7" fmla="*/ 1 h 136"/>
                <a:gd name="T8" fmla="*/ 0 w 67"/>
                <a:gd name="T9" fmla="*/ 0 h 136"/>
                <a:gd name="T10" fmla="*/ 0 60000 65536"/>
                <a:gd name="T11" fmla="*/ 0 60000 65536"/>
                <a:gd name="T12" fmla="*/ 0 60000 65536"/>
                <a:gd name="T13" fmla="*/ 0 60000 65536"/>
                <a:gd name="T14" fmla="*/ 0 60000 65536"/>
                <a:gd name="T15" fmla="*/ 0 w 67"/>
                <a:gd name="T16" fmla="*/ 0 h 136"/>
                <a:gd name="T17" fmla="*/ 67 w 67"/>
                <a:gd name="T18" fmla="*/ 136 h 136"/>
              </a:gdLst>
              <a:ahLst/>
              <a:cxnLst>
                <a:cxn ang="T10">
                  <a:pos x="T0" y="T1"/>
                </a:cxn>
                <a:cxn ang="T11">
                  <a:pos x="T2" y="T3"/>
                </a:cxn>
                <a:cxn ang="T12">
                  <a:pos x="T4" y="T5"/>
                </a:cxn>
                <a:cxn ang="T13">
                  <a:pos x="T6" y="T7"/>
                </a:cxn>
                <a:cxn ang="T14">
                  <a:pos x="T8" y="T9"/>
                </a:cxn>
              </a:cxnLst>
              <a:rect l="T15" t="T16" r="T17" b="T18"/>
              <a:pathLst>
                <a:path w="67" h="136">
                  <a:moveTo>
                    <a:pt x="56" y="0"/>
                  </a:moveTo>
                  <a:lnTo>
                    <a:pt x="67" y="4"/>
                  </a:lnTo>
                  <a:lnTo>
                    <a:pt x="7" y="136"/>
                  </a:lnTo>
                  <a:lnTo>
                    <a:pt x="0" y="131"/>
                  </a:lnTo>
                  <a:lnTo>
                    <a:pt x="56"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34" name="Freeform 2400"/>
            <p:cNvSpPr>
              <a:spLocks noChangeAspect="1"/>
            </p:cNvSpPr>
            <p:nvPr/>
          </p:nvSpPr>
          <p:spPr bwMode="auto">
            <a:xfrm>
              <a:off x="757" y="2836"/>
              <a:ext cx="33" cy="68"/>
            </a:xfrm>
            <a:custGeom>
              <a:avLst/>
              <a:gdLst>
                <a:gd name="T0" fmla="*/ 1 w 66"/>
                <a:gd name="T1" fmla="*/ 0 h 136"/>
                <a:gd name="T2" fmla="*/ 1 w 66"/>
                <a:gd name="T3" fmla="*/ 1 h 136"/>
                <a:gd name="T4" fmla="*/ 1 w 66"/>
                <a:gd name="T5" fmla="*/ 1 h 136"/>
                <a:gd name="T6" fmla="*/ 0 w 66"/>
                <a:gd name="T7" fmla="*/ 1 h 136"/>
                <a:gd name="T8" fmla="*/ 1 w 66"/>
                <a:gd name="T9" fmla="*/ 0 h 136"/>
                <a:gd name="T10" fmla="*/ 0 60000 65536"/>
                <a:gd name="T11" fmla="*/ 0 60000 65536"/>
                <a:gd name="T12" fmla="*/ 0 60000 65536"/>
                <a:gd name="T13" fmla="*/ 0 60000 65536"/>
                <a:gd name="T14" fmla="*/ 0 60000 65536"/>
                <a:gd name="T15" fmla="*/ 0 w 66"/>
                <a:gd name="T16" fmla="*/ 0 h 136"/>
                <a:gd name="T17" fmla="*/ 66 w 66"/>
                <a:gd name="T18" fmla="*/ 136 h 136"/>
              </a:gdLst>
              <a:ahLst/>
              <a:cxnLst>
                <a:cxn ang="T10">
                  <a:pos x="T0" y="T1"/>
                </a:cxn>
                <a:cxn ang="T11">
                  <a:pos x="T2" y="T3"/>
                </a:cxn>
                <a:cxn ang="T12">
                  <a:pos x="T4" y="T5"/>
                </a:cxn>
                <a:cxn ang="T13">
                  <a:pos x="T6" y="T7"/>
                </a:cxn>
                <a:cxn ang="T14">
                  <a:pos x="T8" y="T9"/>
                </a:cxn>
              </a:cxnLst>
              <a:rect l="T15" t="T16" r="T17" b="T18"/>
              <a:pathLst>
                <a:path w="66" h="136">
                  <a:moveTo>
                    <a:pt x="57" y="0"/>
                  </a:moveTo>
                  <a:lnTo>
                    <a:pt x="66" y="3"/>
                  </a:lnTo>
                  <a:lnTo>
                    <a:pt x="8" y="136"/>
                  </a:lnTo>
                  <a:lnTo>
                    <a:pt x="0" y="131"/>
                  </a:lnTo>
                  <a:lnTo>
                    <a:pt x="57"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35" name="Freeform 2401"/>
            <p:cNvSpPr>
              <a:spLocks noChangeAspect="1"/>
            </p:cNvSpPr>
            <p:nvPr/>
          </p:nvSpPr>
          <p:spPr bwMode="auto">
            <a:xfrm>
              <a:off x="763" y="2837"/>
              <a:ext cx="33" cy="68"/>
            </a:xfrm>
            <a:custGeom>
              <a:avLst/>
              <a:gdLst>
                <a:gd name="T0" fmla="*/ 0 w 67"/>
                <a:gd name="T1" fmla="*/ 0 h 135"/>
                <a:gd name="T2" fmla="*/ 0 w 67"/>
                <a:gd name="T3" fmla="*/ 1 h 135"/>
                <a:gd name="T4" fmla="*/ 0 w 67"/>
                <a:gd name="T5" fmla="*/ 1 h 135"/>
                <a:gd name="T6" fmla="*/ 0 w 67"/>
                <a:gd name="T7" fmla="*/ 1 h 135"/>
                <a:gd name="T8" fmla="*/ 0 w 67"/>
                <a:gd name="T9" fmla="*/ 0 h 135"/>
                <a:gd name="T10" fmla="*/ 0 60000 65536"/>
                <a:gd name="T11" fmla="*/ 0 60000 65536"/>
                <a:gd name="T12" fmla="*/ 0 60000 65536"/>
                <a:gd name="T13" fmla="*/ 0 60000 65536"/>
                <a:gd name="T14" fmla="*/ 0 60000 65536"/>
                <a:gd name="T15" fmla="*/ 0 w 67"/>
                <a:gd name="T16" fmla="*/ 0 h 135"/>
                <a:gd name="T17" fmla="*/ 67 w 67"/>
                <a:gd name="T18" fmla="*/ 135 h 135"/>
              </a:gdLst>
              <a:ahLst/>
              <a:cxnLst>
                <a:cxn ang="T10">
                  <a:pos x="T0" y="T1"/>
                </a:cxn>
                <a:cxn ang="T11">
                  <a:pos x="T2" y="T3"/>
                </a:cxn>
                <a:cxn ang="T12">
                  <a:pos x="T4" y="T5"/>
                </a:cxn>
                <a:cxn ang="T13">
                  <a:pos x="T6" y="T7"/>
                </a:cxn>
                <a:cxn ang="T14">
                  <a:pos x="T8" y="T9"/>
                </a:cxn>
              </a:cxnLst>
              <a:rect l="T15" t="T16" r="T17" b="T18"/>
              <a:pathLst>
                <a:path w="67" h="135">
                  <a:moveTo>
                    <a:pt x="56" y="0"/>
                  </a:moveTo>
                  <a:lnTo>
                    <a:pt x="67" y="3"/>
                  </a:lnTo>
                  <a:lnTo>
                    <a:pt x="9" y="135"/>
                  </a:lnTo>
                  <a:lnTo>
                    <a:pt x="0" y="130"/>
                  </a:lnTo>
                  <a:lnTo>
                    <a:pt x="56"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36" name="Freeform 2402"/>
            <p:cNvSpPr>
              <a:spLocks noChangeAspect="1"/>
            </p:cNvSpPr>
            <p:nvPr/>
          </p:nvSpPr>
          <p:spPr bwMode="auto">
            <a:xfrm>
              <a:off x="765" y="2839"/>
              <a:ext cx="35" cy="70"/>
            </a:xfrm>
            <a:custGeom>
              <a:avLst/>
              <a:gdLst>
                <a:gd name="T0" fmla="*/ 1 w 69"/>
                <a:gd name="T1" fmla="*/ 0 h 139"/>
                <a:gd name="T2" fmla="*/ 1 w 69"/>
                <a:gd name="T3" fmla="*/ 1 h 139"/>
                <a:gd name="T4" fmla="*/ 1 w 69"/>
                <a:gd name="T5" fmla="*/ 1 h 139"/>
                <a:gd name="T6" fmla="*/ 0 w 69"/>
                <a:gd name="T7" fmla="*/ 1 h 139"/>
                <a:gd name="T8" fmla="*/ 1 w 69"/>
                <a:gd name="T9" fmla="*/ 0 h 139"/>
                <a:gd name="T10" fmla="*/ 0 60000 65536"/>
                <a:gd name="T11" fmla="*/ 0 60000 65536"/>
                <a:gd name="T12" fmla="*/ 0 60000 65536"/>
                <a:gd name="T13" fmla="*/ 0 60000 65536"/>
                <a:gd name="T14" fmla="*/ 0 60000 65536"/>
                <a:gd name="T15" fmla="*/ 0 w 69"/>
                <a:gd name="T16" fmla="*/ 0 h 139"/>
                <a:gd name="T17" fmla="*/ 69 w 69"/>
                <a:gd name="T18" fmla="*/ 139 h 139"/>
              </a:gdLst>
              <a:ahLst/>
              <a:cxnLst>
                <a:cxn ang="T10">
                  <a:pos x="T0" y="T1"/>
                </a:cxn>
                <a:cxn ang="T11">
                  <a:pos x="T2" y="T3"/>
                </a:cxn>
                <a:cxn ang="T12">
                  <a:pos x="T4" y="T5"/>
                </a:cxn>
                <a:cxn ang="T13">
                  <a:pos x="T6" y="T7"/>
                </a:cxn>
                <a:cxn ang="T14">
                  <a:pos x="T8" y="T9"/>
                </a:cxn>
              </a:cxnLst>
              <a:rect l="T15" t="T16" r="T17" b="T18"/>
              <a:pathLst>
                <a:path w="69" h="139">
                  <a:moveTo>
                    <a:pt x="59" y="0"/>
                  </a:moveTo>
                  <a:lnTo>
                    <a:pt x="69" y="5"/>
                  </a:lnTo>
                  <a:lnTo>
                    <a:pt x="10" y="139"/>
                  </a:lnTo>
                  <a:lnTo>
                    <a:pt x="0" y="132"/>
                  </a:lnTo>
                  <a:lnTo>
                    <a:pt x="59" y="0"/>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37" name="Freeform 2403"/>
            <p:cNvSpPr>
              <a:spLocks noChangeAspect="1"/>
            </p:cNvSpPr>
            <p:nvPr/>
          </p:nvSpPr>
          <p:spPr bwMode="auto">
            <a:xfrm>
              <a:off x="769" y="2840"/>
              <a:ext cx="34" cy="70"/>
            </a:xfrm>
            <a:custGeom>
              <a:avLst/>
              <a:gdLst>
                <a:gd name="T0" fmla="*/ 1 w 68"/>
                <a:gd name="T1" fmla="*/ 0 h 140"/>
                <a:gd name="T2" fmla="*/ 1 w 68"/>
                <a:gd name="T3" fmla="*/ 1 h 140"/>
                <a:gd name="T4" fmla="*/ 1 w 68"/>
                <a:gd name="T5" fmla="*/ 1 h 140"/>
                <a:gd name="T6" fmla="*/ 0 w 68"/>
                <a:gd name="T7" fmla="*/ 1 h 140"/>
                <a:gd name="T8" fmla="*/ 1 w 68"/>
                <a:gd name="T9" fmla="*/ 0 h 140"/>
                <a:gd name="T10" fmla="*/ 0 60000 65536"/>
                <a:gd name="T11" fmla="*/ 0 60000 65536"/>
                <a:gd name="T12" fmla="*/ 0 60000 65536"/>
                <a:gd name="T13" fmla="*/ 0 60000 65536"/>
                <a:gd name="T14" fmla="*/ 0 60000 65536"/>
                <a:gd name="T15" fmla="*/ 0 w 68"/>
                <a:gd name="T16" fmla="*/ 0 h 140"/>
                <a:gd name="T17" fmla="*/ 68 w 68"/>
                <a:gd name="T18" fmla="*/ 140 h 140"/>
              </a:gdLst>
              <a:ahLst/>
              <a:cxnLst>
                <a:cxn ang="T10">
                  <a:pos x="T0" y="T1"/>
                </a:cxn>
                <a:cxn ang="T11">
                  <a:pos x="T2" y="T3"/>
                </a:cxn>
                <a:cxn ang="T12">
                  <a:pos x="T4" y="T5"/>
                </a:cxn>
                <a:cxn ang="T13">
                  <a:pos x="T6" y="T7"/>
                </a:cxn>
                <a:cxn ang="T14">
                  <a:pos x="T8" y="T9"/>
                </a:cxn>
              </a:cxnLst>
              <a:rect l="T15" t="T16" r="T17" b="T18"/>
              <a:pathLst>
                <a:path w="68" h="140">
                  <a:moveTo>
                    <a:pt x="58" y="0"/>
                  </a:moveTo>
                  <a:lnTo>
                    <a:pt x="68" y="4"/>
                  </a:lnTo>
                  <a:lnTo>
                    <a:pt x="10" y="140"/>
                  </a:lnTo>
                  <a:lnTo>
                    <a:pt x="0" y="134"/>
                  </a:lnTo>
                  <a:lnTo>
                    <a:pt x="58"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38" name="Freeform 2404"/>
            <p:cNvSpPr>
              <a:spLocks noChangeAspect="1"/>
            </p:cNvSpPr>
            <p:nvPr/>
          </p:nvSpPr>
          <p:spPr bwMode="auto">
            <a:xfrm>
              <a:off x="774" y="2842"/>
              <a:ext cx="34" cy="69"/>
            </a:xfrm>
            <a:custGeom>
              <a:avLst/>
              <a:gdLst>
                <a:gd name="T0" fmla="*/ 1 w 68"/>
                <a:gd name="T1" fmla="*/ 0 h 139"/>
                <a:gd name="T2" fmla="*/ 1 w 68"/>
                <a:gd name="T3" fmla="*/ 0 h 139"/>
                <a:gd name="T4" fmla="*/ 1 w 68"/>
                <a:gd name="T5" fmla="*/ 0 h 139"/>
                <a:gd name="T6" fmla="*/ 0 w 68"/>
                <a:gd name="T7" fmla="*/ 0 h 139"/>
                <a:gd name="T8" fmla="*/ 1 w 68"/>
                <a:gd name="T9" fmla="*/ 0 h 139"/>
                <a:gd name="T10" fmla="*/ 0 60000 65536"/>
                <a:gd name="T11" fmla="*/ 0 60000 65536"/>
                <a:gd name="T12" fmla="*/ 0 60000 65536"/>
                <a:gd name="T13" fmla="*/ 0 60000 65536"/>
                <a:gd name="T14" fmla="*/ 0 60000 65536"/>
                <a:gd name="T15" fmla="*/ 0 w 68"/>
                <a:gd name="T16" fmla="*/ 0 h 139"/>
                <a:gd name="T17" fmla="*/ 68 w 68"/>
                <a:gd name="T18" fmla="*/ 139 h 139"/>
              </a:gdLst>
              <a:ahLst/>
              <a:cxnLst>
                <a:cxn ang="T10">
                  <a:pos x="T0" y="T1"/>
                </a:cxn>
                <a:cxn ang="T11">
                  <a:pos x="T2" y="T3"/>
                </a:cxn>
                <a:cxn ang="T12">
                  <a:pos x="T4" y="T5"/>
                </a:cxn>
                <a:cxn ang="T13">
                  <a:pos x="T6" y="T7"/>
                </a:cxn>
                <a:cxn ang="T14">
                  <a:pos x="T8" y="T9"/>
                </a:cxn>
              </a:cxnLst>
              <a:rect l="T15" t="T16" r="T17" b="T18"/>
              <a:pathLst>
                <a:path w="68" h="139">
                  <a:moveTo>
                    <a:pt x="60" y="0"/>
                  </a:moveTo>
                  <a:lnTo>
                    <a:pt x="68" y="3"/>
                  </a:lnTo>
                  <a:lnTo>
                    <a:pt x="11" y="139"/>
                  </a:lnTo>
                  <a:lnTo>
                    <a:pt x="0" y="134"/>
                  </a:lnTo>
                  <a:lnTo>
                    <a:pt x="60"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39" name="Freeform 2405"/>
            <p:cNvSpPr>
              <a:spLocks noChangeAspect="1"/>
            </p:cNvSpPr>
            <p:nvPr/>
          </p:nvSpPr>
          <p:spPr bwMode="auto">
            <a:xfrm>
              <a:off x="779" y="2846"/>
              <a:ext cx="32" cy="68"/>
            </a:xfrm>
            <a:custGeom>
              <a:avLst/>
              <a:gdLst>
                <a:gd name="T0" fmla="*/ 1 w 62"/>
                <a:gd name="T1" fmla="*/ 0 h 136"/>
                <a:gd name="T2" fmla="*/ 1 w 62"/>
                <a:gd name="T3" fmla="*/ 1 h 136"/>
                <a:gd name="T4" fmla="*/ 1 w 62"/>
                <a:gd name="T5" fmla="*/ 1 h 136"/>
                <a:gd name="T6" fmla="*/ 0 w 62"/>
                <a:gd name="T7" fmla="*/ 1 h 136"/>
                <a:gd name="T8" fmla="*/ 1 w 62"/>
                <a:gd name="T9" fmla="*/ 0 h 136"/>
                <a:gd name="T10" fmla="*/ 0 60000 65536"/>
                <a:gd name="T11" fmla="*/ 0 60000 65536"/>
                <a:gd name="T12" fmla="*/ 0 60000 65536"/>
                <a:gd name="T13" fmla="*/ 0 60000 65536"/>
                <a:gd name="T14" fmla="*/ 0 60000 65536"/>
                <a:gd name="T15" fmla="*/ 0 w 62"/>
                <a:gd name="T16" fmla="*/ 0 h 136"/>
                <a:gd name="T17" fmla="*/ 62 w 62"/>
                <a:gd name="T18" fmla="*/ 136 h 136"/>
              </a:gdLst>
              <a:ahLst/>
              <a:cxnLst>
                <a:cxn ang="T10">
                  <a:pos x="T0" y="T1"/>
                </a:cxn>
                <a:cxn ang="T11">
                  <a:pos x="T2" y="T3"/>
                </a:cxn>
                <a:cxn ang="T12">
                  <a:pos x="T4" y="T5"/>
                </a:cxn>
                <a:cxn ang="T13">
                  <a:pos x="T6" y="T7"/>
                </a:cxn>
                <a:cxn ang="T14">
                  <a:pos x="T8" y="T9"/>
                </a:cxn>
              </a:cxnLst>
              <a:rect l="T15" t="T16" r="T17" b="T18"/>
              <a:pathLst>
                <a:path w="62" h="136">
                  <a:moveTo>
                    <a:pt x="54" y="0"/>
                  </a:moveTo>
                  <a:lnTo>
                    <a:pt x="62" y="5"/>
                  </a:lnTo>
                  <a:lnTo>
                    <a:pt x="6" y="136"/>
                  </a:lnTo>
                  <a:lnTo>
                    <a:pt x="0" y="131"/>
                  </a:lnTo>
                  <a:lnTo>
                    <a:pt x="54"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40" name="Freeform 2406"/>
            <p:cNvSpPr>
              <a:spLocks noChangeAspect="1"/>
            </p:cNvSpPr>
            <p:nvPr/>
          </p:nvSpPr>
          <p:spPr bwMode="auto">
            <a:xfrm>
              <a:off x="783" y="2847"/>
              <a:ext cx="34" cy="68"/>
            </a:xfrm>
            <a:custGeom>
              <a:avLst/>
              <a:gdLst>
                <a:gd name="T0" fmla="*/ 1 w 68"/>
                <a:gd name="T1" fmla="*/ 0 h 136"/>
                <a:gd name="T2" fmla="*/ 1 w 68"/>
                <a:gd name="T3" fmla="*/ 1 h 136"/>
                <a:gd name="T4" fmla="*/ 1 w 68"/>
                <a:gd name="T5" fmla="*/ 1 h 136"/>
                <a:gd name="T6" fmla="*/ 0 w 68"/>
                <a:gd name="T7" fmla="*/ 1 h 136"/>
                <a:gd name="T8" fmla="*/ 1 w 68"/>
                <a:gd name="T9" fmla="*/ 0 h 136"/>
                <a:gd name="T10" fmla="*/ 0 60000 65536"/>
                <a:gd name="T11" fmla="*/ 0 60000 65536"/>
                <a:gd name="T12" fmla="*/ 0 60000 65536"/>
                <a:gd name="T13" fmla="*/ 0 60000 65536"/>
                <a:gd name="T14" fmla="*/ 0 60000 65536"/>
                <a:gd name="T15" fmla="*/ 0 w 68"/>
                <a:gd name="T16" fmla="*/ 0 h 136"/>
                <a:gd name="T17" fmla="*/ 68 w 68"/>
                <a:gd name="T18" fmla="*/ 136 h 136"/>
              </a:gdLst>
              <a:ahLst/>
              <a:cxnLst>
                <a:cxn ang="T10">
                  <a:pos x="T0" y="T1"/>
                </a:cxn>
                <a:cxn ang="T11">
                  <a:pos x="T2" y="T3"/>
                </a:cxn>
                <a:cxn ang="T12">
                  <a:pos x="T4" y="T5"/>
                </a:cxn>
                <a:cxn ang="T13">
                  <a:pos x="T6" y="T7"/>
                </a:cxn>
                <a:cxn ang="T14">
                  <a:pos x="T8" y="T9"/>
                </a:cxn>
              </a:cxnLst>
              <a:rect l="T15" t="T16" r="T17" b="T18"/>
              <a:pathLst>
                <a:path w="68" h="136">
                  <a:moveTo>
                    <a:pt x="58" y="0"/>
                  </a:moveTo>
                  <a:lnTo>
                    <a:pt x="68" y="3"/>
                  </a:lnTo>
                  <a:lnTo>
                    <a:pt x="9" y="136"/>
                  </a:lnTo>
                  <a:lnTo>
                    <a:pt x="0" y="131"/>
                  </a:lnTo>
                  <a:lnTo>
                    <a:pt x="58"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41" name="Freeform 2407"/>
            <p:cNvSpPr>
              <a:spLocks noChangeAspect="1"/>
            </p:cNvSpPr>
            <p:nvPr/>
          </p:nvSpPr>
          <p:spPr bwMode="auto">
            <a:xfrm>
              <a:off x="788" y="2848"/>
              <a:ext cx="31" cy="69"/>
            </a:xfrm>
            <a:custGeom>
              <a:avLst/>
              <a:gdLst>
                <a:gd name="T0" fmla="*/ 1 w 62"/>
                <a:gd name="T1" fmla="*/ 0 h 137"/>
                <a:gd name="T2" fmla="*/ 1 w 62"/>
                <a:gd name="T3" fmla="*/ 1 h 137"/>
                <a:gd name="T4" fmla="*/ 1 w 62"/>
                <a:gd name="T5" fmla="*/ 1 h 137"/>
                <a:gd name="T6" fmla="*/ 0 w 62"/>
                <a:gd name="T7" fmla="*/ 1 h 137"/>
                <a:gd name="T8" fmla="*/ 1 w 62"/>
                <a:gd name="T9" fmla="*/ 0 h 137"/>
                <a:gd name="T10" fmla="*/ 0 60000 65536"/>
                <a:gd name="T11" fmla="*/ 0 60000 65536"/>
                <a:gd name="T12" fmla="*/ 0 60000 65536"/>
                <a:gd name="T13" fmla="*/ 0 60000 65536"/>
                <a:gd name="T14" fmla="*/ 0 60000 65536"/>
                <a:gd name="T15" fmla="*/ 0 w 62"/>
                <a:gd name="T16" fmla="*/ 0 h 137"/>
                <a:gd name="T17" fmla="*/ 62 w 62"/>
                <a:gd name="T18" fmla="*/ 137 h 137"/>
              </a:gdLst>
              <a:ahLst/>
              <a:cxnLst>
                <a:cxn ang="T10">
                  <a:pos x="T0" y="T1"/>
                </a:cxn>
                <a:cxn ang="T11">
                  <a:pos x="T2" y="T3"/>
                </a:cxn>
                <a:cxn ang="T12">
                  <a:pos x="T4" y="T5"/>
                </a:cxn>
                <a:cxn ang="T13">
                  <a:pos x="T6" y="T7"/>
                </a:cxn>
                <a:cxn ang="T14">
                  <a:pos x="T8" y="T9"/>
                </a:cxn>
              </a:cxnLst>
              <a:rect l="T15" t="T16" r="T17" b="T18"/>
              <a:pathLst>
                <a:path w="62" h="137">
                  <a:moveTo>
                    <a:pt x="56" y="0"/>
                  </a:moveTo>
                  <a:lnTo>
                    <a:pt x="62" y="5"/>
                  </a:lnTo>
                  <a:lnTo>
                    <a:pt x="6" y="137"/>
                  </a:lnTo>
                  <a:lnTo>
                    <a:pt x="0" y="132"/>
                  </a:lnTo>
                  <a:lnTo>
                    <a:pt x="56"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42" name="Freeform 2408"/>
            <p:cNvSpPr>
              <a:spLocks noChangeAspect="1"/>
            </p:cNvSpPr>
            <p:nvPr/>
          </p:nvSpPr>
          <p:spPr bwMode="auto">
            <a:xfrm>
              <a:off x="790" y="2851"/>
              <a:ext cx="36" cy="69"/>
            </a:xfrm>
            <a:custGeom>
              <a:avLst/>
              <a:gdLst>
                <a:gd name="T0" fmla="*/ 1 w 71"/>
                <a:gd name="T1" fmla="*/ 0 h 137"/>
                <a:gd name="T2" fmla="*/ 1 w 71"/>
                <a:gd name="T3" fmla="*/ 1 h 137"/>
                <a:gd name="T4" fmla="*/ 1 w 71"/>
                <a:gd name="T5" fmla="*/ 1 h 137"/>
                <a:gd name="T6" fmla="*/ 0 w 71"/>
                <a:gd name="T7" fmla="*/ 1 h 137"/>
                <a:gd name="T8" fmla="*/ 1 w 71"/>
                <a:gd name="T9" fmla="*/ 0 h 137"/>
                <a:gd name="T10" fmla="*/ 0 60000 65536"/>
                <a:gd name="T11" fmla="*/ 0 60000 65536"/>
                <a:gd name="T12" fmla="*/ 0 60000 65536"/>
                <a:gd name="T13" fmla="*/ 0 60000 65536"/>
                <a:gd name="T14" fmla="*/ 0 60000 65536"/>
                <a:gd name="T15" fmla="*/ 0 w 71"/>
                <a:gd name="T16" fmla="*/ 0 h 137"/>
                <a:gd name="T17" fmla="*/ 71 w 71"/>
                <a:gd name="T18" fmla="*/ 137 h 137"/>
              </a:gdLst>
              <a:ahLst/>
              <a:cxnLst>
                <a:cxn ang="T10">
                  <a:pos x="T0" y="T1"/>
                </a:cxn>
                <a:cxn ang="T11">
                  <a:pos x="T2" y="T3"/>
                </a:cxn>
                <a:cxn ang="T12">
                  <a:pos x="T4" y="T5"/>
                </a:cxn>
                <a:cxn ang="T13">
                  <a:pos x="T6" y="T7"/>
                </a:cxn>
                <a:cxn ang="T14">
                  <a:pos x="T8" y="T9"/>
                </a:cxn>
              </a:cxnLst>
              <a:rect l="T15" t="T16" r="T17" b="T18"/>
              <a:pathLst>
                <a:path w="71" h="137">
                  <a:moveTo>
                    <a:pt x="59" y="0"/>
                  </a:moveTo>
                  <a:lnTo>
                    <a:pt x="71" y="5"/>
                  </a:lnTo>
                  <a:lnTo>
                    <a:pt x="10" y="137"/>
                  </a:lnTo>
                  <a:lnTo>
                    <a:pt x="0" y="133"/>
                  </a:lnTo>
                  <a:lnTo>
                    <a:pt x="59"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43" name="Freeform 2409"/>
            <p:cNvSpPr>
              <a:spLocks noChangeAspect="1"/>
            </p:cNvSpPr>
            <p:nvPr/>
          </p:nvSpPr>
          <p:spPr bwMode="auto">
            <a:xfrm>
              <a:off x="795" y="2855"/>
              <a:ext cx="33" cy="67"/>
            </a:xfrm>
            <a:custGeom>
              <a:avLst/>
              <a:gdLst>
                <a:gd name="T0" fmla="*/ 1 w 66"/>
                <a:gd name="T1" fmla="*/ 0 h 134"/>
                <a:gd name="T2" fmla="*/ 1 w 66"/>
                <a:gd name="T3" fmla="*/ 1 h 134"/>
                <a:gd name="T4" fmla="*/ 1 w 66"/>
                <a:gd name="T5" fmla="*/ 1 h 134"/>
                <a:gd name="T6" fmla="*/ 0 w 66"/>
                <a:gd name="T7" fmla="*/ 1 h 134"/>
                <a:gd name="T8" fmla="*/ 1 w 66"/>
                <a:gd name="T9" fmla="*/ 0 h 134"/>
                <a:gd name="T10" fmla="*/ 0 60000 65536"/>
                <a:gd name="T11" fmla="*/ 0 60000 65536"/>
                <a:gd name="T12" fmla="*/ 0 60000 65536"/>
                <a:gd name="T13" fmla="*/ 0 60000 65536"/>
                <a:gd name="T14" fmla="*/ 0 60000 65536"/>
                <a:gd name="T15" fmla="*/ 0 w 66"/>
                <a:gd name="T16" fmla="*/ 0 h 134"/>
                <a:gd name="T17" fmla="*/ 66 w 66"/>
                <a:gd name="T18" fmla="*/ 134 h 134"/>
              </a:gdLst>
              <a:ahLst/>
              <a:cxnLst>
                <a:cxn ang="T10">
                  <a:pos x="T0" y="T1"/>
                </a:cxn>
                <a:cxn ang="T11">
                  <a:pos x="T2" y="T3"/>
                </a:cxn>
                <a:cxn ang="T12">
                  <a:pos x="T4" y="T5"/>
                </a:cxn>
                <a:cxn ang="T13">
                  <a:pos x="T6" y="T7"/>
                </a:cxn>
                <a:cxn ang="T14">
                  <a:pos x="T8" y="T9"/>
                </a:cxn>
              </a:cxnLst>
              <a:rect l="T15" t="T16" r="T17" b="T18"/>
              <a:pathLst>
                <a:path w="66" h="134">
                  <a:moveTo>
                    <a:pt x="60" y="0"/>
                  </a:moveTo>
                  <a:lnTo>
                    <a:pt x="66" y="5"/>
                  </a:lnTo>
                  <a:lnTo>
                    <a:pt x="9" y="134"/>
                  </a:lnTo>
                  <a:lnTo>
                    <a:pt x="0" y="127"/>
                  </a:lnTo>
                  <a:lnTo>
                    <a:pt x="60"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44" name="Freeform 2410"/>
            <p:cNvSpPr>
              <a:spLocks noChangeAspect="1"/>
            </p:cNvSpPr>
            <p:nvPr/>
          </p:nvSpPr>
          <p:spPr bwMode="auto">
            <a:xfrm>
              <a:off x="800" y="2855"/>
              <a:ext cx="34" cy="67"/>
            </a:xfrm>
            <a:custGeom>
              <a:avLst/>
              <a:gdLst>
                <a:gd name="T0" fmla="*/ 0 w 70"/>
                <a:gd name="T1" fmla="*/ 0 h 134"/>
                <a:gd name="T2" fmla="*/ 0 w 70"/>
                <a:gd name="T3" fmla="*/ 1 h 134"/>
                <a:gd name="T4" fmla="*/ 0 w 70"/>
                <a:gd name="T5" fmla="*/ 1 h 134"/>
                <a:gd name="T6" fmla="*/ 0 w 70"/>
                <a:gd name="T7" fmla="*/ 1 h 134"/>
                <a:gd name="T8" fmla="*/ 0 w 70"/>
                <a:gd name="T9" fmla="*/ 0 h 134"/>
                <a:gd name="T10" fmla="*/ 0 60000 65536"/>
                <a:gd name="T11" fmla="*/ 0 60000 65536"/>
                <a:gd name="T12" fmla="*/ 0 60000 65536"/>
                <a:gd name="T13" fmla="*/ 0 60000 65536"/>
                <a:gd name="T14" fmla="*/ 0 60000 65536"/>
                <a:gd name="T15" fmla="*/ 0 w 70"/>
                <a:gd name="T16" fmla="*/ 0 h 134"/>
                <a:gd name="T17" fmla="*/ 70 w 70"/>
                <a:gd name="T18" fmla="*/ 134 h 134"/>
              </a:gdLst>
              <a:ahLst/>
              <a:cxnLst>
                <a:cxn ang="T10">
                  <a:pos x="T0" y="T1"/>
                </a:cxn>
                <a:cxn ang="T11">
                  <a:pos x="T2" y="T3"/>
                </a:cxn>
                <a:cxn ang="T12">
                  <a:pos x="T4" y="T5"/>
                </a:cxn>
                <a:cxn ang="T13">
                  <a:pos x="T6" y="T7"/>
                </a:cxn>
                <a:cxn ang="T14">
                  <a:pos x="T8" y="T9"/>
                </a:cxn>
              </a:cxnLst>
              <a:rect l="T15" t="T16" r="T17" b="T18"/>
              <a:pathLst>
                <a:path w="70" h="134">
                  <a:moveTo>
                    <a:pt x="60" y="0"/>
                  </a:moveTo>
                  <a:lnTo>
                    <a:pt x="70" y="5"/>
                  </a:lnTo>
                  <a:lnTo>
                    <a:pt x="11" y="134"/>
                  </a:lnTo>
                  <a:lnTo>
                    <a:pt x="0" y="129"/>
                  </a:lnTo>
                  <a:lnTo>
                    <a:pt x="60"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45" name="Freeform 2411"/>
            <p:cNvSpPr>
              <a:spLocks noChangeAspect="1"/>
            </p:cNvSpPr>
            <p:nvPr/>
          </p:nvSpPr>
          <p:spPr bwMode="auto">
            <a:xfrm>
              <a:off x="803" y="2856"/>
              <a:ext cx="35" cy="68"/>
            </a:xfrm>
            <a:custGeom>
              <a:avLst/>
              <a:gdLst>
                <a:gd name="T0" fmla="*/ 1 w 70"/>
                <a:gd name="T1" fmla="*/ 0 h 135"/>
                <a:gd name="T2" fmla="*/ 1 w 70"/>
                <a:gd name="T3" fmla="*/ 1 h 135"/>
                <a:gd name="T4" fmla="*/ 1 w 70"/>
                <a:gd name="T5" fmla="*/ 1 h 135"/>
                <a:gd name="T6" fmla="*/ 0 w 70"/>
                <a:gd name="T7" fmla="*/ 1 h 135"/>
                <a:gd name="T8" fmla="*/ 1 w 70"/>
                <a:gd name="T9" fmla="*/ 0 h 135"/>
                <a:gd name="T10" fmla="*/ 0 60000 65536"/>
                <a:gd name="T11" fmla="*/ 0 60000 65536"/>
                <a:gd name="T12" fmla="*/ 0 60000 65536"/>
                <a:gd name="T13" fmla="*/ 0 60000 65536"/>
                <a:gd name="T14" fmla="*/ 0 60000 65536"/>
                <a:gd name="T15" fmla="*/ 0 w 70"/>
                <a:gd name="T16" fmla="*/ 0 h 135"/>
                <a:gd name="T17" fmla="*/ 70 w 70"/>
                <a:gd name="T18" fmla="*/ 135 h 135"/>
              </a:gdLst>
              <a:ahLst/>
              <a:cxnLst>
                <a:cxn ang="T10">
                  <a:pos x="T0" y="T1"/>
                </a:cxn>
                <a:cxn ang="T11">
                  <a:pos x="T2" y="T3"/>
                </a:cxn>
                <a:cxn ang="T12">
                  <a:pos x="T4" y="T5"/>
                </a:cxn>
                <a:cxn ang="T13">
                  <a:pos x="T6" y="T7"/>
                </a:cxn>
                <a:cxn ang="T14">
                  <a:pos x="T8" y="T9"/>
                </a:cxn>
              </a:cxnLst>
              <a:rect l="T15" t="T16" r="T17" b="T18"/>
              <a:pathLst>
                <a:path w="70" h="135">
                  <a:moveTo>
                    <a:pt x="60" y="0"/>
                  </a:moveTo>
                  <a:lnTo>
                    <a:pt x="70" y="5"/>
                  </a:lnTo>
                  <a:lnTo>
                    <a:pt x="7" y="135"/>
                  </a:lnTo>
                  <a:lnTo>
                    <a:pt x="0" y="132"/>
                  </a:lnTo>
                  <a:lnTo>
                    <a:pt x="60"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46" name="Freeform 2412"/>
            <p:cNvSpPr>
              <a:spLocks noChangeAspect="1"/>
            </p:cNvSpPr>
            <p:nvPr/>
          </p:nvSpPr>
          <p:spPr bwMode="auto">
            <a:xfrm>
              <a:off x="807" y="2858"/>
              <a:ext cx="34" cy="68"/>
            </a:xfrm>
            <a:custGeom>
              <a:avLst/>
              <a:gdLst>
                <a:gd name="T0" fmla="*/ 1 w 68"/>
                <a:gd name="T1" fmla="*/ 0 h 136"/>
                <a:gd name="T2" fmla="*/ 1 w 68"/>
                <a:gd name="T3" fmla="*/ 1 h 136"/>
                <a:gd name="T4" fmla="*/ 1 w 68"/>
                <a:gd name="T5" fmla="*/ 1 h 136"/>
                <a:gd name="T6" fmla="*/ 0 w 68"/>
                <a:gd name="T7" fmla="*/ 1 h 136"/>
                <a:gd name="T8" fmla="*/ 1 w 68"/>
                <a:gd name="T9" fmla="*/ 0 h 136"/>
                <a:gd name="T10" fmla="*/ 0 60000 65536"/>
                <a:gd name="T11" fmla="*/ 0 60000 65536"/>
                <a:gd name="T12" fmla="*/ 0 60000 65536"/>
                <a:gd name="T13" fmla="*/ 0 60000 65536"/>
                <a:gd name="T14" fmla="*/ 0 60000 65536"/>
                <a:gd name="T15" fmla="*/ 0 w 68"/>
                <a:gd name="T16" fmla="*/ 0 h 136"/>
                <a:gd name="T17" fmla="*/ 68 w 68"/>
                <a:gd name="T18" fmla="*/ 136 h 136"/>
              </a:gdLst>
              <a:ahLst/>
              <a:cxnLst>
                <a:cxn ang="T10">
                  <a:pos x="T0" y="T1"/>
                </a:cxn>
                <a:cxn ang="T11">
                  <a:pos x="T2" y="T3"/>
                </a:cxn>
                <a:cxn ang="T12">
                  <a:pos x="T4" y="T5"/>
                </a:cxn>
                <a:cxn ang="T13">
                  <a:pos x="T6" y="T7"/>
                </a:cxn>
                <a:cxn ang="T14">
                  <a:pos x="T8" y="T9"/>
                </a:cxn>
              </a:cxnLst>
              <a:rect l="T15" t="T16" r="T17" b="T18"/>
              <a:pathLst>
                <a:path w="68" h="136">
                  <a:moveTo>
                    <a:pt x="59" y="0"/>
                  </a:moveTo>
                  <a:lnTo>
                    <a:pt x="68" y="5"/>
                  </a:lnTo>
                  <a:lnTo>
                    <a:pt x="10" y="136"/>
                  </a:lnTo>
                  <a:lnTo>
                    <a:pt x="0" y="131"/>
                  </a:lnTo>
                  <a:lnTo>
                    <a:pt x="59"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47" name="Freeform 2413"/>
            <p:cNvSpPr>
              <a:spLocks noChangeAspect="1"/>
            </p:cNvSpPr>
            <p:nvPr/>
          </p:nvSpPr>
          <p:spPr bwMode="auto">
            <a:xfrm>
              <a:off x="812" y="2860"/>
              <a:ext cx="33" cy="68"/>
            </a:xfrm>
            <a:custGeom>
              <a:avLst/>
              <a:gdLst>
                <a:gd name="T0" fmla="*/ 1 w 66"/>
                <a:gd name="T1" fmla="*/ 0 h 138"/>
                <a:gd name="T2" fmla="*/ 1 w 66"/>
                <a:gd name="T3" fmla="*/ 0 h 138"/>
                <a:gd name="T4" fmla="*/ 1 w 66"/>
                <a:gd name="T5" fmla="*/ 0 h 138"/>
                <a:gd name="T6" fmla="*/ 0 w 66"/>
                <a:gd name="T7" fmla="*/ 0 h 138"/>
                <a:gd name="T8" fmla="*/ 1 w 66"/>
                <a:gd name="T9" fmla="*/ 0 h 138"/>
                <a:gd name="T10" fmla="*/ 0 60000 65536"/>
                <a:gd name="T11" fmla="*/ 0 60000 65536"/>
                <a:gd name="T12" fmla="*/ 0 60000 65536"/>
                <a:gd name="T13" fmla="*/ 0 60000 65536"/>
                <a:gd name="T14" fmla="*/ 0 60000 65536"/>
                <a:gd name="T15" fmla="*/ 0 w 66"/>
                <a:gd name="T16" fmla="*/ 0 h 138"/>
                <a:gd name="T17" fmla="*/ 66 w 66"/>
                <a:gd name="T18" fmla="*/ 138 h 138"/>
              </a:gdLst>
              <a:ahLst/>
              <a:cxnLst>
                <a:cxn ang="T10">
                  <a:pos x="T0" y="T1"/>
                </a:cxn>
                <a:cxn ang="T11">
                  <a:pos x="T2" y="T3"/>
                </a:cxn>
                <a:cxn ang="T12">
                  <a:pos x="T4" y="T5"/>
                </a:cxn>
                <a:cxn ang="T13">
                  <a:pos x="T6" y="T7"/>
                </a:cxn>
                <a:cxn ang="T14">
                  <a:pos x="T8" y="T9"/>
                </a:cxn>
              </a:cxnLst>
              <a:rect l="T15" t="T16" r="T17" b="T18"/>
              <a:pathLst>
                <a:path w="66" h="138">
                  <a:moveTo>
                    <a:pt x="56" y="0"/>
                  </a:moveTo>
                  <a:lnTo>
                    <a:pt x="66" y="4"/>
                  </a:lnTo>
                  <a:lnTo>
                    <a:pt x="8" y="138"/>
                  </a:lnTo>
                  <a:lnTo>
                    <a:pt x="0" y="133"/>
                  </a:lnTo>
                  <a:lnTo>
                    <a:pt x="56"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48" name="Freeform 2414"/>
            <p:cNvSpPr>
              <a:spLocks noChangeAspect="1"/>
            </p:cNvSpPr>
            <p:nvPr/>
          </p:nvSpPr>
          <p:spPr bwMode="auto">
            <a:xfrm>
              <a:off x="818" y="2861"/>
              <a:ext cx="33" cy="68"/>
            </a:xfrm>
            <a:custGeom>
              <a:avLst/>
              <a:gdLst>
                <a:gd name="T0" fmla="*/ 1 w 66"/>
                <a:gd name="T1" fmla="*/ 0 h 138"/>
                <a:gd name="T2" fmla="*/ 1 w 66"/>
                <a:gd name="T3" fmla="*/ 0 h 138"/>
                <a:gd name="T4" fmla="*/ 1 w 66"/>
                <a:gd name="T5" fmla="*/ 0 h 138"/>
                <a:gd name="T6" fmla="*/ 0 w 66"/>
                <a:gd name="T7" fmla="*/ 0 h 138"/>
                <a:gd name="T8" fmla="*/ 1 w 66"/>
                <a:gd name="T9" fmla="*/ 0 h 138"/>
                <a:gd name="T10" fmla="*/ 0 60000 65536"/>
                <a:gd name="T11" fmla="*/ 0 60000 65536"/>
                <a:gd name="T12" fmla="*/ 0 60000 65536"/>
                <a:gd name="T13" fmla="*/ 0 60000 65536"/>
                <a:gd name="T14" fmla="*/ 0 60000 65536"/>
                <a:gd name="T15" fmla="*/ 0 w 66"/>
                <a:gd name="T16" fmla="*/ 0 h 138"/>
                <a:gd name="T17" fmla="*/ 66 w 66"/>
                <a:gd name="T18" fmla="*/ 138 h 138"/>
              </a:gdLst>
              <a:ahLst/>
              <a:cxnLst>
                <a:cxn ang="T10">
                  <a:pos x="T0" y="T1"/>
                </a:cxn>
                <a:cxn ang="T11">
                  <a:pos x="T2" y="T3"/>
                </a:cxn>
                <a:cxn ang="T12">
                  <a:pos x="T4" y="T5"/>
                </a:cxn>
                <a:cxn ang="T13">
                  <a:pos x="T6" y="T7"/>
                </a:cxn>
                <a:cxn ang="T14">
                  <a:pos x="T8" y="T9"/>
                </a:cxn>
              </a:cxnLst>
              <a:rect l="T15" t="T16" r="T17" b="T18"/>
              <a:pathLst>
                <a:path w="66" h="138">
                  <a:moveTo>
                    <a:pt x="56" y="0"/>
                  </a:moveTo>
                  <a:lnTo>
                    <a:pt x="66" y="4"/>
                  </a:lnTo>
                  <a:lnTo>
                    <a:pt x="8" y="138"/>
                  </a:lnTo>
                  <a:lnTo>
                    <a:pt x="0" y="132"/>
                  </a:lnTo>
                  <a:lnTo>
                    <a:pt x="56"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49" name="Freeform 2415"/>
            <p:cNvSpPr>
              <a:spLocks noChangeAspect="1"/>
            </p:cNvSpPr>
            <p:nvPr/>
          </p:nvSpPr>
          <p:spPr bwMode="auto">
            <a:xfrm>
              <a:off x="819" y="2864"/>
              <a:ext cx="35" cy="69"/>
            </a:xfrm>
            <a:custGeom>
              <a:avLst/>
              <a:gdLst>
                <a:gd name="T0" fmla="*/ 1 w 70"/>
                <a:gd name="T1" fmla="*/ 0 h 137"/>
                <a:gd name="T2" fmla="*/ 1 w 70"/>
                <a:gd name="T3" fmla="*/ 1 h 137"/>
                <a:gd name="T4" fmla="*/ 1 w 70"/>
                <a:gd name="T5" fmla="*/ 1 h 137"/>
                <a:gd name="T6" fmla="*/ 0 w 70"/>
                <a:gd name="T7" fmla="*/ 1 h 137"/>
                <a:gd name="T8" fmla="*/ 1 w 70"/>
                <a:gd name="T9" fmla="*/ 0 h 137"/>
                <a:gd name="T10" fmla="*/ 0 60000 65536"/>
                <a:gd name="T11" fmla="*/ 0 60000 65536"/>
                <a:gd name="T12" fmla="*/ 0 60000 65536"/>
                <a:gd name="T13" fmla="*/ 0 60000 65536"/>
                <a:gd name="T14" fmla="*/ 0 60000 65536"/>
                <a:gd name="T15" fmla="*/ 0 w 70"/>
                <a:gd name="T16" fmla="*/ 0 h 137"/>
                <a:gd name="T17" fmla="*/ 70 w 70"/>
                <a:gd name="T18" fmla="*/ 137 h 137"/>
              </a:gdLst>
              <a:ahLst/>
              <a:cxnLst>
                <a:cxn ang="T10">
                  <a:pos x="T0" y="T1"/>
                </a:cxn>
                <a:cxn ang="T11">
                  <a:pos x="T2" y="T3"/>
                </a:cxn>
                <a:cxn ang="T12">
                  <a:pos x="T4" y="T5"/>
                </a:cxn>
                <a:cxn ang="T13">
                  <a:pos x="T6" y="T7"/>
                </a:cxn>
                <a:cxn ang="T14">
                  <a:pos x="T8" y="T9"/>
                </a:cxn>
              </a:cxnLst>
              <a:rect l="T15" t="T16" r="T17" b="T18"/>
              <a:pathLst>
                <a:path w="70" h="137">
                  <a:moveTo>
                    <a:pt x="60" y="0"/>
                  </a:moveTo>
                  <a:lnTo>
                    <a:pt x="70" y="5"/>
                  </a:lnTo>
                  <a:lnTo>
                    <a:pt x="9" y="137"/>
                  </a:lnTo>
                  <a:lnTo>
                    <a:pt x="0" y="131"/>
                  </a:lnTo>
                  <a:lnTo>
                    <a:pt x="60" y="0"/>
                  </a:lnTo>
                  <a:close/>
                </a:path>
              </a:pathLst>
            </a:custGeom>
            <a:solidFill>
              <a:srgbClr val="0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50" name="Freeform 2416"/>
            <p:cNvSpPr>
              <a:spLocks noChangeAspect="1"/>
            </p:cNvSpPr>
            <p:nvPr/>
          </p:nvSpPr>
          <p:spPr bwMode="auto">
            <a:xfrm>
              <a:off x="824" y="2865"/>
              <a:ext cx="35" cy="70"/>
            </a:xfrm>
            <a:custGeom>
              <a:avLst/>
              <a:gdLst>
                <a:gd name="T0" fmla="*/ 1 w 69"/>
                <a:gd name="T1" fmla="*/ 0 h 140"/>
                <a:gd name="T2" fmla="*/ 1 w 69"/>
                <a:gd name="T3" fmla="*/ 1 h 140"/>
                <a:gd name="T4" fmla="*/ 1 w 69"/>
                <a:gd name="T5" fmla="*/ 1 h 140"/>
                <a:gd name="T6" fmla="*/ 0 w 69"/>
                <a:gd name="T7" fmla="*/ 1 h 140"/>
                <a:gd name="T8" fmla="*/ 1 w 69"/>
                <a:gd name="T9" fmla="*/ 0 h 140"/>
                <a:gd name="T10" fmla="*/ 0 60000 65536"/>
                <a:gd name="T11" fmla="*/ 0 60000 65536"/>
                <a:gd name="T12" fmla="*/ 0 60000 65536"/>
                <a:gd name="T13" fmla="*/ 0 60000 65536"/>
                <a:gd name="T14" fmla="*/ 0 60000 65536"/>
                <a:gd name="T15" fmla="*/ 0 w 69"/>
                <a:gd name="T16" fmla="*/ 0 h 140"/>
                <a:gd name="T17" fmla="*/ 69 w 69"/>
                <a:gd name="T18" fmla="*/ 140 h 140"/>
              </a:gdLst>
              <a:ahLst/>
              <a:cxnLst>
                <a:cxn ang="T10">
                  <a:pos x="T0" y="T1"/>
                </a:cxn>
                <a:cxn ang="T11">
                  <a:pos x="T2" y="T3"/>
                </a:cxn>
                <a:cxn ang="T12">
                  <a:pos x="T4" y="T5"/>
                </a:cxn>
                <a:cxn ang="T13">
                  <a:pos x="T6" y="T7"/>
                </a:cxn>
                <a:cxn ang="T14">
                  <a:pos x="T8" y="T9"/>
                </a:cxn>
              </a:cxnLst>
              <a:rect l="T15" t="T16" r="T17" b="T18"/>
              <a:pathLst>
                <a:path w="69" h="140">
                  <a:moveTo>
                    <a:pt x="59" y="0"/>
                  </a:moveTo>
                  <a:lnTo>
                    <a:pt x="69" y="5"/>
                  </a:lnTo>
                  <a:lnTo>
                    <a:pt x="10" y="140"/>
                  </a:lnTo>
                  <a:lnTo>
                    <a:pt x="0" y="135"/>
                  </a:lnTo>
                  <a:lnTo>
                    <a:pt x="59" y="0"/>
                  </a:lnTo>
                  <a:close/>
                </a:path>
              </a:pathLst>
            </a:custGeom>
            <a:solidFill>
              <a:srgbClr val="0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51" name="Freeform 2417"/>
            <p:cNvSpPr>
              <a:spLocks noChangeAspect="1"/>
            </p:cNvSpPr>
            <p:nvPr/>
          </p:nvSpPr>
          <p:spPr bwMode="auto">
            <a:xfrm>
              <a:off x="829" y="2867"/>
              <a:ext cx="33" cy="71"/>
            </a:xfrm>
            <a:custGeom>
              <a:avLst/>
              <a:gdLst>
                <a:gd name="T0" fmla="*/ 1 w 66"/>
                <a:gd name="T1" fmla="*/ 0 h 143"/>
                <a:gd name="T2" fmla="*/ 1 w 66"/>
                <a:gd name="T3" fmla="*/ 0 h 143"/>
                <a:gd name="T4" fmla="*/ 1 w 66"/>
                <a:gd name="T5" fmla="*/ 0 h 143"/>
                <a:gd name="T6" fmla="*/ 0 w 66"/>
                <a:gd name="T7" fmla="*/ 0 h 143"/>
                <a:gd name="T8" fmla="*/ 1 w 66"/>
                <a:gd name="T9" fmla="*/ 0 h 143"/>
                <a:gd name="T10" fmla="*/ 0 60000 65536"/>
                <a:gd name="T11" fmla="*/ 0 60000 65536"/>
                <a:gd name="T12" fmla="*/ 0 60000 65536"/>
                <a:gd name="T13" fmla="*/ 0 60000 65536"/>
                <a:gd name="T14" fmla="*/ 0 60000 65536"/>
                <a:gd name="T15" fmla="*/ 0 w 66"/>
                <a:gd name="T16" fmla="*/ 0 h 143"/>
                <a:gd name="T17" fmla="*/ 66 w 66"/>
                <a:gd name="T18" fmla="*/ 143 h 143"/>
              </a:gdLst>
              <a:ahLst/>
              <a:cxnLst>
                <a:cxn ang="T10">
                  <a:pos x="T0" y="T1"/>
                </a:cxn>
                <a:cxn ang="T11">
                  <a:pos x="T2" y="T3"/>
                </a:cxn>
                <a:cxn ang="T12">
                  <a:pos x="T4" y="T5"/>
                </a:cxn>
                <a:cxn ang="T13">
                  <a:pos x="T6" y="T7"/>
                </a:cxn>
                <a:cxn ang="T14">
                  <a:pos x="T8" y="T9"/>
                </a:cxn>
              </a:cxnLst>
              <a:rect l="T15" t="T16" r="T17" b="T18"/>
              <a:pathLst>
                <a:path w="66" h="143">
                  <a:moveTo>
                    <a:pt x="56" y="0"/>
                  </a:moveTo>
                  <a:lnTo>
                    <a:pt x="66" y="3"/>
                  </a:lnTo>
                  <a:lnTo>
                    <a:pt x="8" y="143"/>
                  </a:lnTo>
                  <a:lnTo>
                    <a:pt x="0" y="137"/>
                  </a:lnTo>
                  <a:lnTo>
                    <a:pt x="56"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52" name="Freeform 2418"/>
            <p:cNvSpPr>
              <a:spLocks noChangeAspect="1"/>
            </p:cNvSpPr>
            <p:nvPr/>
          </p:nvSpPr>
          <p:spPr bwMode="auto">
            <a:xfrm>
              <a:off x="833" y="2870"/>
              <a:ext cx="35" cy="68"/>
            </a:xfrm>
            <a:custGeom>
              <a:avLst/>
              <a:gdLst>
                <a:gd name="T0" fmla="*/ 0 w 71"/>
                <a:gd name="T1" fmla="*/ 0 h 136"/>
                <a:gd name="T2" fmla="*/ 0 w 71"/>
                <a:gd name="T3" fmla="*/ 1 h 136"/>
                <a:gd name="T4" fmla="*/ 0 w 71"/>
                <a:gd name="T5" fmla="*/ 1 h 136"/>
                <a:gd name="T6" fmla="*/ 0 w 71"/>
                <a:gd name="T7" fmla="*/ 1 h 136"/>
                <a:gd name="T8" fmla="*/ 0 w 71"/>
                <a:gd name="T9" fmla="*/ 0 h 136"/>
                <a:gd name="T10" fmla="*/ 0 60000 65536"/>
                <a:gd name="T11" fmla="*/ 0 60000 65536"/>
                <a:gd name="T12" fmla="*/ 0 60000 65536"/>
                <a:gd name="T13" fmla="*/ 0 60000 65536"/>
                <a:gd name="T14" fmla="*/ 0 60000 65536"/>
                <a:gd name="T15" fmla="*/ 0 w 71"/>
                <a:gd name="T16" fmla="*/ 0 h 136"/>
                <a:gd name="T17" fmla="*/ 71 w 71"/>
                <a:gd name="T18" fmla="*/ 136 h 136"/>
              </a:gdLst>
              <a:ahLst/>
              <a:cxnLst>
                <a:cxn ang="T10">
                  <a:pos x="T0" y="T1"/>
                </a:cxn>
                <a:cxn ang="T11">
                  <a:pos x="T2" y="T3"/>
                </a:cxn>
                <a:cxn ang="T12">
                  <a:pos x="T4" y="T5"/>
                </a:cxn>
                <a:cxn ang="T13">
                  <a:pos x="T6" y="T7"/>
                </a:cxn>
                <a:cxn ang="T14">
                  <a:pos x="T8" y="T9"/>
                </a:cxn>
              </a:cxnLst>
              <a:rect l="T15" t="T16" r="T17" b="T18"/>
              <a:pathLst>
                <a:path w="71" h="136">
                  <a:moveTo>
                    <a:pt x="61" y="0"/>
                  </a:moveTo>
                  <a:lnTo>
                    <a:pt x="71" y="5"/>
                  </a:lnTo>
                  <a:lnTo>
                    <a:pt x="8" y="136"/>
                  </a:lnTo>
                  <a:lnTo>
                    <a:pt x="0" y="132"/>
                  </a:lnTo>
                  <a:lnTo>
                    <a:pt x="61"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53" name="Freeform 2419"/>
            <p:cNvSpPr>
              <a:spLocks noChangeAspect="1"/>
            </p:cNvSpPr>
            <p:nvPr/>
          </p:nvSpPr>
          <p:spPr bwMode="auto">
            <a:xfrm>
              <a:off x="838" y="2871"/>
              <a:ext cx="33" cy="68"/>
            </a:xfrm>
            <a:custGeom>
              <a:avLst/>
              <a:gdLst>
                <a:gd name="T0" fmla="*/ 1 w 66"/>
                <a:gd name="T1" fmla="*/ 0 h 137"/>
                <a:gd name="T2" fmla="*/ 1 w 66"/>
                <a:gd name="T3" fmla="*/ 0 h 137"/>
                <a:gd name="T4" fmla="*/ 1 w 66"/>
                <a:gd name="T5" fmla="*/ 0 h 137"/>
                <a:gd name="T6" fmla="*/ 0 w 66"/>
                <a:gd name="T7" fmla="*/ 0 h 137"/>
                <a:gd name="T8" fmla="*/ 1 w 66"/>
                <a:gd name="T9" fmla="*/ 0 h 137"/>
                <a:gd name="T10" fmla="*/ 0 60000 65536"/>
                <a:gd name="T11" fmla="*/ 0 60000 65536"/>
                <a:gd name="T12" fmla="*/ 0 60000 65536"/>
                <a:gd name="T13" fmla="*/ 0 60000 65536"/>
                <a:gd name="T14" fmla="*/ 0 60000 65536"/>
                <a:gd name="T15" fmla="*/ 0 w 66"/>
                <a:gd name="T16" fmla="*/ 0 h 137"/>
                <a:gd name="T17" fmla="*/ 66 w 66"/>
                <a:gd name="T18" fmla="*/ 137 h 137"/>
              </a:gdLst>
              <a:ahLst/>
              <a:cxnLst>
                <a:cxn ang="T10">
                  <a:pos x="T0" y="T1"/>
                </a:cxn>
                <a:cxn ang="T11">
                  <a:pos x="T2" y="T3"/>
                </a:cxn>
                <a:cxn ang="T12">
                  <a:pos x="T4" y="T5"/>
                </a:cxn>
                <a:cxn ang="T13">
                  <a:pos x="T6" y="T7"/>
                </a:cxn>
                <a:cxn ang="T14">
                  <a:pos x="T8" y="T9"/>
                </a:cxn>
              </a:cxnLst>
              <a:rect l="T15" t="T16" r="T17" b="T18"/>
              <a:pathLst>
                <a:path w="66" h="137">
                  <a:moveTo>
                    <a:pt x="57" y="0"/>
                  </a:moveTo>
                  <a:lnTo>
                    <a:pt x="66" y="6"/>
                  </a:lnTo>
                  <a:lnTo>
                    <a:pt x="8" y="137"/>
                  </a:lnTo>
                  <a:lnTo>
                    <a:pt x="0" y="132"/>
                  </a:lnTo>
                  <a:lnTo>
                    <a:pt x="57"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54" name="Freeform 2420"/>
            <p:cNvSpPr>
              <a:spLocks noChangeAspect="1"/>
            </p:cNvSpPr>
            <p:nvPr/>
          </p:nvSpPr>
          <p:spPr bwMode="auto">
            <a:xfrm>
              <a:off x="842" y="2874"/>
              <a:ext cx="33" cy="69"/>
            </a:xfrm>
            <a:custGeom>
              <a:avLst/>
              <a:gdLst>
                <a:gd name="T0" fmla="*/ 1 w 66"/>
                <a:gd name="T1" fmla="*/ 0 h 138"/>
                <a:gd name="T2" fmla="*/ 1 w 66"/>
                <a:gd name="T3" fmla="*/ 1 h 138"/>
                <a:gd name="T4" fmla="*/ 1 w 66"/>
                <a:gd name="T5" fmla="*/ 1 h 138"/>
                <a:gd name="T6" fmla="*/ 0 w 66"/>
                <a:gd name="T7" fmla="*/ 1 h 138"/>
                <a:gd name="T8" fmla="*/ 1 w 66"/>
                <a:gd name="T9" fmla="*/ 0 h 138"/>
                <a:gd name="T10" fmla="*/ 0 60000 65536"/>
                <a:gd name="T11" fmla="*/ 0 60000 65536"/>
                <a:gd name="T12" fmla="*/ 0 60000 65536"/>
                <a:gd name="T13" fmla="*/ 0 60000 65536"/>
                <a:gd name="T14" fmla="*/ 0 60000 65536"/>
                <a:gd name="T15" fmla="*/ 0 w 66"/>
                <a:gd name="T16" fmla="*/ 0 h 138"/>
                <a:gd name="T17" fmla="*/ 66 w 66"/>
                <a:gd name="T18" fmla="*/ 138 h 138"/>
              </a:gdLst>
              <a:ahLst/>
              <a:cxnLst>
                <a:cxn ang="T10">
                  <a:pos x="T0" y="T1"/>
                </a:cxn>
                <a:cxn ang="T11">
                  <a:pos x="T2" y="T3"/>
                </a:cxn>
                <a:cxn ang="T12">
                  <a:pos x="T4" y="T5"/>
                </a:cxn>
                <a:cxn ang="T13">
                  <a:pos x="T6" y="T7"/>
                </a:cxn>
                <a:cxn ang="T14">
                  <a:pos x="T8" y="T9"/>
                </a:cxn>
              </a:cxnLst>
              <a:rect l="T15" t="T16" r="T17" b="T18"/>
              <a:pathLst>
                <a:path w="66" h="138">
                  <a:moveTo>
                    <a:pt x="58" y="0"/>
                  </a:moveTo>
                  <a:lnTo>
                    <a:pt x="66" y="2"/>
                  </a:lnTo>
                  <a:lnTo>
                    <a:pt x="9" y="138"/>
                  </a:lnTo>
                  <a:lnTo>
                    <a:pt x="0" y="131"/>
                  </a:lnTo>
                  <a:lnTo>
                    <a:pt x="58"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55" name="Freeform 2421"/>
            <p:cNvSpPr>
              <a:spLocks noChangeAspect="1"/>
            </p:cNvSpPr>
            <p:nvPr/>
          </p:nvSpPr>
          <p:spPr bwMode="auto">
            <a:xfrm>
              <a:off x="845" y="2874"/>
              <a:ext cx="34" cy="71"/>
            </a:xfrm>
            <a:custGeom>
              <a:avLst/>
              <a:gdLst>
                <a:gd name="T0" fmla="*/ 1 w 68"/>
                <a:gd name="T1" fmla="*/ 0 h 141"/>
                <a:gd name="T2" fmla="*/ 1 w 68"/>
                <a:gd name="T3" fmla="*/ 1 h 141"/>
                <a:gd name="T4" fmla="*/ 1 w 68"/>
                <a:gd name="T5" fmla="*/ 1 h 141"/>
                <a:gd name="T6" fmla="*/ 0 w 68"/>
                <a:gd name="T7" fmla="*/ 1 h 141"/>
                <a:gd name="T8" fmla="*/ 1 w 68"/>
                <a:gd name="T9" fmla="*/ 0 h 141"/>
                <a:gd name="T10" fmla="*/ 0 60000 65536"/>
                <a:gd name="T11" fmla="*/ 0 60000 65536"/>
                <a:gd name="T12" fmla="*/ 0 60000 65536"/>
                <a:gd name="T13" fmla="*/ 0 60000 65536"/>
                <a:gd name="T14" fmla="*/ 0 60000 65536"/>
                <a:gd name="T15" fmla="*/ 0 w 68"/>
                <a:gd name="T16" fmla="*/ 0 h 141"/>
                <a:gd name="T17" fmla="*/ 68 w 68"/>
                <a:gd name="T18" fmla="*/ 141 h 141"/>
              </a:gdLst>
              <a:ahLst/>
              <a:cxnLst>
                <a:cxn ang="T10">
                  <a:pos x="T0" y="T1"/>
                </a:cxn>
                <a:cxn ang="T11">
                  <a:pos x="T2" y="T3"/>
                </a:cxn>
                <a:cxn ang="T12">
                  <a:pos x="T4" y="T5"/>
                </a:cxn>
                <a:cxn ang="T13">
                  <a:pos x="T6" y="T7"/>
                </a:cxn>
                <a:cxn ang="T14">
                  <a:pos x="T8" y="T9"/>
                </a:cxn>
              </a:cxnLst>
              <a:rect l="T15" t="T16" r="T17" b="T18"/>
              <a:pathLst>
                <a:path w="68" h="141">
                  <a:moveTo>
                    <a:pt x="58" y="0"/>
                  </a:moveTo>
                  <a:lnTo>
                    <a:pt x="68" y="4"/>
                  </a:lnTo>
                  <a:lnTo>
                    <a:pt x="10" y="141"/>
                  </a:lnTo>
                  <a:lnTo>
                    <a:pt x="0" y="136"/>
                  </a:lnTo>
                  <a:lnTo>
                    <a:pt x="58" y="0"/>
                  </a:lnTo>
                  <a:close/>
                </a:path>
              </a:pathLst>
            </a:custGeom>
            <a:solidFill>
              <a:srgbClr val="002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56" name="Freeform 2422"/>
            <p:cNvSpPr>
              <a:spLocks noChangeAspect="1"/>
            </p:cNvSpPr>
            <p:nvPr/>
          </p:nvSpPr>
          <p:spPr bwMode="auto">
            <a:xfrm>
              <a:off x="850" y="2876"/>
              <a:ext cx="35" cy="69"/>
            </a:xfrm>
            <a:custGeom>
              <a:avLst/>
              <a:gdLst>
                <a:gd name="T0" fmla="*/ 0 w 72"/>
                <a:gd name="T1" fmla="*/ 0 h 139"/>
                <a:gd name="T2" fmla="*/ 0 w 72"/>
                <a:gd name="T3" fmla="*/ 0 h 139"/>
                <a:gd name="T4" fmla="*/ 0 w 72"/>
                <a:gd name="T5" fmla="*/ 0 h 139"/>
                <a:gd name="T6" fmla="*/ 0 w 72"/>
                <a:gd name="T7" fmla="*/ 0 h 139"/>
                <a:gd name="T8" fmla="*/ 0 w 72"/>
                <a:gd name="T9" fmla="*/ 0 h 139"/>
                <a:gd name="T10" fmla="*/ 0 60000 65536"/>
                <a:gd name="T11" fmla="*/ 0 60000 65536"/>
                <a:gd name="T12" fmla="*/ 0 60000 65536"/>
                <a:gd name="T13" fmla="*/ 0 60000 65536"/>
                <a:gd name="T14" fmla="*/ 0 60000 65536"/>
                <a:gd name="T15" fmla="*/ 0 w 72"/>
                <a:gd name="T16" fmla="*/ 0 h 139"/>
                <a:gd name="T17" fmla="*/ 72 w 72"/>
                <a:gd name="T18" fmla="*/ 139 h 139"/>
              </a:gdLst>
              <a:ahLst/>
              <a:cxnLst>
                <a:cxn ang="T10">
                  <a:pos x="T0" y="T1"/>
                </a:cxn>
                <a:cxn ang="T11">
                  <a:pos x="T2" y="T3"/>
                </a:cxn>
                <a:cxn ang="T12">
                  <a:pos x="T4" y="T5"/>
                </a:cxn>
                <a:cxn ang="T13">
                  <a:pos x="T6" y="T7"/>
                </a:cxn>
                <a:cxn ang="T14">
                  <a:pos x="T8" y="T9"/>
                </a:cxn>
              </a:cxnLst>
              <a:rect l="T15" t="T16" r="T17" b="T18"/>
              <a:pathLst>
                <a:path w="72" h="139">
                  <a:moveTo>
                    <a:pt x="60" y="0"/>
                  </a:moveTo>
                  <a:lnTo>
                    <a:pt x="72" y="5"/>
                  </a:lnTo>
                  <a:lnTo>
                    <a:pt x="11" y="139"/>
                  </a:lnTo>
                  <a:lnTo>
                    <a:pt x="0" y="135"/>
                  </a:lnTo>
                  <a:lnTo>
                    <a:pt x="60" y="0"/>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57" name="Freeform 2423"/>
            <p:cNvSpPr>
              <a:spLocks noChangeAspect="1"/>
            </p:cNvSpPr>
            <p:nvPr/>
          </p:nvSpPr>
          <p:spPr bwMode="auto">
            <a:xfrm>
              <a:off x="855" y="2878"/>
              <a:ext cx="34" cy="69"/>
            </a:xfrm>
            <a:custGeom>
              <a:avLst/>
              <a:gdLst>
                <a:gd name="T0" fmla="*/ 1 w 67"/>
                <a:gd name="T1" fmla="*/ 0 h 139"/>
                <a:gd name="T2" fmla="*/ 1 w 67"/>
                <a:gd name="T3" fmla="*/ 0 h 139"/>
                <a:gd name="T4" fmla="*/ 1 w 67"/>
                <a:gd name="T5" fmla="*/ 0 h 139"/>
                <a:gd name="T6" fmla="*/ 0 w 67"/>
                <a:gd name="T7" fmla="*/ 0 h 139"/>
                <a:gd name="T8" fmla="*/ 1 w 67"/>
                <a:gd name="T9" fmla="*/ 0 h 139"/>
                <a:gd name="T10" fmla="*/ 0 60000 65536"/>
                <a:gd name="T11" fmla="*/ 0 60000 65536"/>
                <a:gd name="T12" fmla="*/ 0 60000 65536"/>
                <a:gd name="T13" fmla="*/ 0 60000 65536"/>
                <a:gd name="T14" fmla="*/ 0 60000 65536"/>
                <a:gd name="T15" fmla="*/ 0 w 67"/>
                <a:gd name="T16" fmla="*/ 0 h 139"/>
                <a:gd name="T17" fmla="*/ 67 w 67"/>
                <a:gd name="T18" fmla="*/ 139 h 139"/>
              </a:gdLst>
              <a:ahLst/>
              <a:cxnLst>
                <a:cxn ang="T10">
                  <a:pos x="T0" y="T1"/>
                </a:cxn>
                <a:cxn ang="T11">
                  <a:pos x="T2" y="T3"/>
                </a:cxn>
                <a:cxn ang="T12">
                  <a:pos x="T4" y="T5"/>
                </a:cxn>
                <a:cxn ang="T13">
                  <a:pos x="T6" y="T7"/>
                </a:cxn>
                <a:cxn ang="T14">
                  <a:pos x="T8" y="T9"/>
                </a:cxn>
              </a:cxnLst>
              <a:rect l="T15" t="T16" r="T17" b="T18"/>
              <a:pathLst>
                <a:path w="67" h="139">
                  <a:moveTo>
                    <a:pt x="61" y="0"/>
                  </a:moveTo>
                  <a:lnTo>
                    <a:pt x="67" y="2"/>
                  </a:lnTo>
                  <a:lnTo>
                    <a:pt x="10" y="139"/>
                  </a:lnTo>
                  <a:lnTo>
                    <a:pt x="0" y="134"/>
                  </a:lnTo>
                  <a:lnTo>
                    <a:pt x="61"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58" name="Freeform 2424"/>
            <p:cNvSpPr>
              <a:spLocks noChangeAspect="1"/>
            </p:cNvSpPr>
            <p:nvPr/>
          </p:nvSpPr>
          <p:spPr bwMode="auto">
            <a:xfrm>
              <a:off x="857" y="2879"/>
              <a:ext cx="36" cy="71"/>
            </a:xfrm>
            <a:custGeom>
              <a:avLst/>
              <a:gdLst>
                <a:gd name="T0" fmla="*/ 0 w 73"/>
                <a:gd name="T1" fmla="*/ 0 h 141"/>
                <a:gd name="T2" fmla="*/ 0 w 73"/>
                <a:gd name="T3" fmla="*/ 1 h 141"/>
                <a:gd name="T4" fmla="*/ 0 w 73"/>
                <a:gd name="T5" fmla="*/ 1 h 141"/>
                <a:gd name="T6" fmla="*/ 0 w 73"/>
                <a:gd name="T7" fmla="*/ 1 h 141"/>
                <a:gd name="T8" fmla="*/ 0 w 73"/>
                <a:gd name="T9" fmla="*/ 0 h 141"/>
                <a:gd name="T10" fmla="*/ 0 60000 65536"/>
                <a:gd name="T11" fmla="*/ 0 60000 65536"/>
                <a:gd name="T12" fmla="*/ 0 60000 65536"/>
                <a:gd name="T13" fmla="*/ 0 60000 65536"/>
                <a:gd name="T14" fmla="*/ 0 60000 65536"/>
                <a:gd name="T15" fmla="*/ 0 w 73"/>
                <a:gd name="T16" fmla="*/ 0 h 141"/>
                <a:gd name="T17" fmla="*/ 73 w 73"/>
                <a:gd name="T18" fmla="*/ 141 h 141"/>
              </a:gdLst>
              <a:ahLst/>
              <a:cxnLst>
                <a:cxn ang="T10">
                  <a:pos x="T0" y="T1"/>
                </a:cxn>
                <a:cxn ang="T11">
                  <a:pos x="T2" y="T3"/>
                </a:cxn>
                <a:cxn ang="T12">
                  <a:pos x="T4" y="T5"/>
                </a:cxn>
                <a:cxn ang="T13">
                  <a:pos x="T6" y="T7"/>
                </a:cxn>
                <a:cxn ang="T14">
                  <a:pos x="T8" y="T9"/>
                </a:cxn>
              </a:cxnLst>
              <a:rect l="T15" t="T16" r="T17" b="T18"/>
              <a:pathLst>
                <a:path w="73" h="141">
                  <a:moveTo>
                    <a:pt x="59" y="0"/>
                  </a:moveTo>
                  <a:lnTo>
                    <a:pt x="73" y="6"/>
                  </a:lnTo>
                  <a:lnTo>
                    <a:pt x="12" y="141"/>
                  </a:lnTo>
                  <a:lnTo>
                    <a:pt x="0" y="136"/>
                  </a:lnTo>
                  <a:lnTo>
                    <a:pt x="59" y="0"/>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59" name="Freeform 2425"/>
            <p:cNvSpPr>
              <a:spLocks noChangeAspect="1"/>
            </p:cNvSpPr>
            <p:nvPr/>
          </p:nvSpPr>
          <p:spPr bwMode="auto">
            <a:xfrm>
              <a:off x="862" y="2880"/>
              <a:ext cx="34" cy="72"/>
            </a:xfrm>
            <a:custGeom>
              <a:avLst/>
              <a:gdLst>
                <a:gd name="T0" fmla="*/ 0 w 70"/>
                <a:gd name="T1" fmla="*/ 0 h 144"/>
                <a:gd name="T2" fmla="*/ 0 w 70"/>
                <a:gd name="T3" fmla="*/ 1 h 144"/>
                <a:gd name="T4" fmla="*/ 0 w 70"/>
                <a:gd name="T5" fmla="*/ 1 h 144"/>
                <a:gd name="T6" fmla="*/ 0 w 70"/>
                <a:gd name="T7" fmla="*/ 1 h 144"/>
                <a:gd name="T8" fmla="*/ 0 w 70"/>
                <a:gd name="T9" fmla="*/ 0 h 144"/>
                <a:gd name="T10" fmla="*/ 0 60000 65536"/>
                <a:gd name="T11" fmla="*/ 0 60000 65536"/>
                <a:gd name="T12" fmla="*/ 0 60000 65536"/>
                <a:gd name="T13" fmla="*/ 0 60000 65536"/>
                <a:gd name="T14" fmla="*/ 0 60000 65536"/>
                <a:gd name="T15" fmla="*/ 0 w 70"/>
                <a:gd name="T16" fmla="*/ 0 h 144"/>
                <a:gd name="T17" fmla="*/ 70 w 70"/>
                <a:gd name="T18" fmla="*/ 144 h 144"/>
              </a:gdLst>
              <a:ahLst/>
              <a:cxnLst>
                <a:cxn ang="T10">
                  <a:pos x="T0" y="T1"/>
                </a:cxn>
                <a:cxn ang="T11">
                  <a:pos x="T2" y="T3"/>
                </a:cxn>
                <a:cxn ang="T12">
                  <a:pos x="T4" y="T5"/>
                </a:cxn>
                <a:cxn ang="T13">
                  <a:pos x="T6" y="T7"/>
                </a:cxn>
                <a:cxn ang="T14">
                  <a:pos x="T8" y="T9"/>
                </a:cxn>
              </a:cxnLst>
              <a:rect l="T15" t="T16" r="T17" b="T18"/>
              <a:pathLst>
                <a:path w="70" h="144">
                  <a:moveTo>
                    <a:pt x="61" y="0"/>
                  </a:moveTo>
                  <a:lnTo>
                    <a:pt x="70" y="5"/>
                  </a:lnTo>
                  <a:lnTo>
                    <a:pt x="12" y="144"/>
                  </a:lnTo>
                  <a:lnTo>
                    <a:pt x="0" y="139"/>
                  </a:lnTo>
                  <a:lnTo>
                    <a:pt x="61" y="0"/>
                  </a:lnTo>
                  <a:close/>
                </a:path>
              </a:pathLst>
            </a:custGeom>
            <a:solidFill>
              <a:srgbClr val="002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60" name="Freeform 2426"/>
            <p:cNvSpPr>
              <a:spLocks noChangeAspect="1"/>
            </p:cNvSpPr>
            <p:nvPr/>
          </p:nvSpPr>
          <p:spPr bwMode="auto">
            <a:xfrm>
              <a:off x="866" y="2884"/>
              <a:ext cx="35" cy="71"/>
            </a:xfrm>
            <a:custGeom>
              <a:avLst/>
              <a:gdLst>
                <a:gd name="T0" fmla="*/ 0 w 71"/>
                <a:gd name="T1" fmla="*/ 0 h 140"/>
                <a:gd name="T2" fmla="*/ 0 w 71"/>
                <a:gd name="T3" fmla="*/ 1 h 140"/>
                <a:gd name="T4" fmla="*/ 0 w 71"/>
                <a:gd name="T5" fmla="*/ 1 h 140"/>
                <a:gd name="T6" fmla="*/ 0 w 71"/>
                <a:gd name="T7" fmla="*/ 1 h 140"/>
                <a:gd name="T8" fmla="*/ 0 w 71"/>
                <a:gd name="T9" fmla="*/ 0 h 140"/>
                <a:gd name="T10" fmla="*/ 0 60000 65536"/>
                <a:gd name="T11" fmla="*/ 0 60000 65536"/>
                <a:gd name="T12" fmla="*/ 0 60000 65536"/>
                <a:gd name="T13" fmla="*/ 0 60000 65536"/>
                <a:gd name="T14" fmla="*/ 0 60000 65536"/>
                <a:gd name="T15" fmla="*/ 0 w 71"/>
                <a:gd name="T16" fmla="*/ 0 h 140"/>
                <a:gd name="T17" fmla="*/ 71 w 71"/>
                <a:gd name="T18" fmla="*/ 140 h 140"/>
              </a:gdLst>
              <a:ahLst/>
              <a:cxnLst>
                <a:cxn ang="T10">
                  <a:pos x="T0" y="T1"/>
                </a:cxn>
                <a:cxn ang="T11">
                  <a:pos x="T2" y="T3"/>
                </a:cxn>
                <a:cxn ang="T12">
                  <a:pos x="T4" y="T5"/>
                </a:cxn>
                <a:cxn ang="T13">
                  <a:pos x="T6" y="T7"/>
                </a:cxn>
                <a:cxn ang="T14">
                  <a:pos x="T8" y="T9"/>
                </a:cxn>
              </a:cxnLst>
              <a:rect l="T15" t="T16" r="T17" b="T18"/>
              <a:pathLst>
                <a:path w="71" h="140">
                  <a:moveTo>
                    <a:pt x="59" y="0"/>
                  </a:moveTo>
                  <a:lnTo>
                    <a:pt x="71" y="5"/>
                  </a:lnTo>
                  <a:lnTo>
                    <a:pt x="10" y="140"/>
                  </a:lnTo>
                  <a:lnTo>
                    <a:pt x="0" y="135"/>
                  </a:lnTo>
                  <a:lnTo>
                    <a:pt x="59"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61" name="Freeform 2427"/>
            <p:cNvSpPr>
              <a:spLocks noChangeAspect="1"/>
            </p:cNvSpPr>
            <p:nvPr/>
          </p:nvSpPr>
          <p:spPr bwMode="auto">
            <a:xfrm>
              <a:off x="870" y="2886"/>
              <a:ext cx="37" cy="70"/>
            </a:xfrm>
            <a:custGeom>
              <a:avLst/>
              <a:gdLst>
                <a:gd name="T0" fmla="*/ 1 w 73"/>
                <a:gd name="T1" fmla="*/ 0 h 139"/>
                <a:gd name="T2" fmla="*/ 1 w 73"/>
                <a:gd name="T3" fmla="*/ 1 h 139"/>
                <a:gd name="T4" fmla="*/ 1 w 73"/>
                <a:gd name="T5" fmla="*/ 1 h 139"/>
                <a:gd name="T6" fmla="*/ 0 w 73"/>
                <a:gd name="T7" fmla="*/ 1 h 139"/>
                <a:gd name="T8" fmla="*/ 1 w 73"/>
                <a:gd name="T9" fmla="*/ 0 h 139"/>
                <a:gd name="T10" fmla="*/ 0 60000 65536"/>
                <a:gd name="T11" fmla="*/ 0 60000 65536"/>
                <a:gd name="T12" fmla="*/ 0 60000 65536"/>
                <a:gd name="T13" fmla="*/ 0 60000 65536"/>
                <a:gd name="T14" fmla="*/ 0 60000 65536"/>
                <a:gd name="T15" fmla="*/ 0 w 73"/>
                <a:gd name="T16" fmla="*/ 0 h 139"/>
                <a:gd name="T17" fmla="*/ 73 w 73"/>
                <a:gd name="T18" fmla="*/ 139 h 139"/>
              </a:gdLst>
              <a:ahLst/>
              <a:cxnLst>
                <a:cxn ang="T10">
                  <a:pos x="T0" y="T1"/>
                </a:cxn>
                <a:cxn ang="T11">
                  <a:pos x="T2" y="T3"/>
                </a:cxn>
                <a:cxn ang="T12">
                  <a:pos x="T4" y="T5"/>
                </a:cxn>
                <a:cxn ang="T13">
                  <a:pos x="T6" y="T7"/>
                </a:cxn>
                <a:cxn ang="T14">
                  <a:pos x="T8" y="T9"/>
                </a:cxn>
              </a:cxnLst>
              <a:rect l="T15" t="T16" r="T17" b="T18"/>
              <a:pathLst>
                <a:path w="73" h="139">
                  <a:moveTo>
                    <a:pt x="61" y="0"/>
                  </a:moveTo>
                  <a:lnTo>
                    <a:pt x="73" y="5"/>
                  </a:lnTo>
                  <a:lnTo>
                    <a:pt x="10" y="139"/>
                  </a:lnTo>
                  <a:lnTo>
                    <a:pt x="0" y="136"/>
                  </a:lnTo>
                  <a:lnTo>
                    <a:pt x="61"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62" name="Freeform 2428"/>
            <p:cNvSpPr>
              <a:spLocks noChangeAspect="1"/>
            </p:cNvSpPr>
            <p:nvPr/>
          </p:nvSpPr>
          <p:spPr bwMode="auto">
            <a:xfrm>
              <a:off x="874" y="2887"/>
              <a:ext cx="34" cy="70"/>
            </a:xfrm>
            <a:custGeom>
              <a:avLst/>
              <a:gdLst>
                <a:gd name="T0" fmla="*/ 1 w 68"/>
                <a:gd name="T1" fmla="*/ 0 h 141"/>
                <a:gd name="T2" fmla="*/ 1 w 68"/>
                <a:gd name="T3" fmla="*/ 0 h 141"/>
                <a:gd name="T4" fmla="*/ 1 w 68"/>
                <a:gd name="T5" fmla="*/ 0 h 141"/>
                <a:gd name="T6" fmla="*/ 0 w 68"/>
                <a:gd name="T7" fmla="*/ 0 h 141"/>
                <a:gd name="T8" fmla="*/ 1 w 68"/>
                <a:gd name="T9" fmla="*/ 0 h 141"/>
                <a:gd name="T10" fmla="*/ 0 60000 65536"/>
                <a:gd name="T11" fmla="*/ 0 60000 65536"/>
                <a:gd name="T12" fmla="*/ 0 60000 65536"/>
                <a:gd name="T13" fmla="*/ 0 60000 65536"/>
                <a:gd name="T14" fmla="*/ 0 60000 65536"/>
                <a:gd name="T15" fmla="*/ 0 w 68"/>
                <a:gd name="T16" fmla="*/ 0 h 141"/>
                <a:gd name="T17" fmla="*/ 68 w 68"/>
                <a:gd name="T18" fmla="*/ 141 h 141"/>
              </a:gdLst>
              <a:ahLst/>
              <a:cxnLst>
                <a:cxn ang="T10">
                  <a:pos x="T0" y="T1"/>
                </a:cxn>
                <a:cxn ang="T11">
                  <a:pos x="T2" y="T3"/>
                </a:cxn>
                <a:cxn ang="T12">
                  <a:pos x="T4" y="T5"/>
                </a:cxn>
                <a:cxn ang="T13">
                  <a:pos x="T6" y="T7"/>
                </a:cxn>
                <a:cxn ang="T14">
                  <a:pos x="T8" y="T9"/>
                </a:cxn>
              </a:cxnLst>
              <a:rect l="T15" t="T16" r="T17" b="T18"/>
              <a:pathLst>
                <a:path w="68" h="141">
                  <a:moveTo>
                    <a:pt x="59" y="0"/>
                  </a:moveTo>
                  <a:lnTo>
                    <a:pt x="68" y="3"/>
                  </a:lnTo>
                  <a:lnTo>
                    <a:pt x="10" y="141"/>
                  </a:lnTo>
                  <a:lnTo>
                    <a:pt x="0" y="135"/>
                  </a:lnTo>
                  <a:lnTo>
                    <a:pt x="59"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63" name="Freeform 2429"/>
            <p:cNvSpPr>
              <a:spLocks noChangeAspect="1"/>
            </p:cNvSpPr>
            <p:nvPr/>
          </p:nvSpPr>
          <p:spPr bwMode="auto">
            <a:xfrm>
              <a:off x="877" y="2888"/>
              <a:ext cx="35" cy="70"/>
            </a:xfrm>
            <a:custGeom>
              <a:avLst/>
              <a:gdLst>
                <a:gd name="T0" fmla="*/ 1 w 69"/>
                <a:gd name="T1" fmla="*/ 0 h 141"/>
                <a:gd name="T2" fmla="*/ 1 w 69"/>
                <a:gd name="T3" fmla="*/ 0 h 141"/>
                <a:gd name="T4" fmla="*/ 1 w 69"/>
                <a:gd name="T5" fmla="*/ 0 h 141"/>
                <a:gd name="T6" fmla="*/ 0 w 69"/>
                <a:gd name="T7" fmla="*/ 0 h 141"/>
                <a:gd name="T8" fmla="*/ 1 w 69"/>
                <a:gd name="T9" fmla="*/ 0 h 141"/>
                <a:gd name="T10" fmla="*/ 0 60000 65536"/>
                <a:gd name="T11" fmla="*/ 0 60000 65536"/>
                <a:gd name="T12" fmla="*/ 0 60000 65536"/>
                <a:gd name="T13" fmla="*/ 0 60000 65536"/>
                <a:gd name="T14" fmla="*/ 0 60000 65536"/>
                <a:gd name="T15" fmla="*/ 0 w 69"/>
                <a:gd name="T16" fmla="*/ 0 h 141"/>
                <a:gd name="T17" fmla="*/ 69 w 69"/>
                <a:gd name="T18" fmla="*/ 141 h 141"/>
              </a:gdLst>
              <a:ahLst/>
              <a:cxnLst>
                <a:cxn ang="T10">
                  <a:pos x="T0" y="T1"/>
                </a:cxn>
                <a:cxn ang="T11">
                  <a:pos x="T2" y="T3"/>
                </a:cxn>
                <a:cxn ang="T12">
                  <a:pos x="T4" y="T5"/>
                </a:cxn>
                <a:cxn ang="T13">
                  <a:pos x="T6" y="T7"/>
                </a:cxn>
                <a:cxn ang="T14">
                  <a:pos x="T8" y="T9"/>
                </a:cxn>
              </a:cxnLst>
              <a:rect l="T15" t="T16" r="T17" b="T18"/>
              <a:pathLst>
                <a:path w="69" h="141">
                  <a:moveTo>
                    <a:pt x="57" y="0"/>
                  </a:moveTo>
                  <a:lnTo>
                    <a:pt x="69" y="6"/>
                  </a:lnTo>
                  <a:lnTo>
                    <a:pt x="10" y="141"/>
                  </a:lnTo>
                  <a:lnTo>
                    <a:pt x="0" y="136"/>
                  </a:lnTo>
                  <a:lnTo>
                    <a:pt x="57"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64" name="Freeform 2430"/>
            <p:cNvSpPr>
              <a:spLocks noChangeAspect="1"/>
            </p:cNvSpPr>
            <p:nvPr/>
          </p:nvSpPr>
          <p:spPr bwMode="auto">
            <a:xfrm>
              <a:off x="882" y="2889"/>
              <a:ext cx="35" cy="72"/>
            </a:xfrm>
            <a:custGeom>
              <a:avLst/>
              <a:gdLst>
                <a:gd name="T0" fmla="*/ 1 w 69"/>
                <a:gd name="T1" fmla="*/ 0 h 144"/>
                <a:gd name="T2" fmla="*/ 1 w 69"/>
                <a:gd name="T3" fmla="*/ 1 h 144"/>
                <a:gd name="T4" fmla="*/ 1 w 69"/>
                <a:gd name="T5" fmla="*/ 1 h 144"/>
                <a:gd name="T6" fmla="*/ 0 w 69"/>
                <a:gd name="T7" fmla="*/ 1 h 144"/>
                <a:gd name="T8" fmla="*/ 1 w 69"/>
                <a:gd name="T9" fmla="*/ 0 h 144"/>
                <a:gd name="T10" fmla="*/ 0 60000 65536"/>
                <a:gd name="T11" fmla="*/ 0 60000 65536"/>
                <a:gd name="T12" fmla="*/ 0 60000 65536"/>
                <a:gd name="T13" fmla="*/ 0 60000 65536"/>
                <a:gd name="T14" fmla="*/ 0 60000 65536"/>
                <a:gd name="T15" fmla="*/ 0 w 69"/>
                <a:gd name="T16" fmla="*/ 0 h 144"/>
                <a:gd name="T17" fmla="*/ 69 w 69"/>
                <a:gd name="T18" fmla="*/ 144 h 144"/>
              </a:gdLst>
              <a:ahLst/>
              <a:cxnLst>
                <a:cxn ang="T10">
                  <a:pos x="T0" y="T1"/>
                </a:cxn>
                <a:cxn ang="T11">
                  <a:pos x="T2" y="T3"/>
                </a:cxn>
                <a:cxn ang="T12">
                  <a:pos x="T4" y="T5"/>
                </a:cxn>
                <a:cxn ang="T13">
                  <a:pos x="T6" y="T7"/>
                </a:cxn>
                <a:cxn ang="T14">
                  <a:pos x="T8" y="T9"/>
                </a:cxn>
              </a:cxnLst>
              <a:rect l="T15" t="T16" r="T17" b="T18"/>
              <a:pathLst>
                <a:path w="69" h="144">
                  <a:moveTo>
                    <a:pt x="61" y="0"/>
                  </a:moveTo>
                  <a:lnTo>
                    <a:pt x="69" y="7"/>
                  </a:lnTo>
                  <a:lnTo>
                    <a:pt x="12" y="144"/>
                  </a:lnTo>
                  <a:lnTo>
                    <a:pt x="0" y="139"/>
                  </a:lnTo>
                  <a:lnTo>
                    <a:pt x="61"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65" name="Freeform 2431"/>
            <p:cNvSpPr>
              <a:spLocks noChangeAspect="1"/>
            </p:cNvSpPr>
            <p:nvPr/>
          </p:nvSpPr>
          <p:spPr bwMode="auto">
            <a:xfrm>
              <a:off x="886" y="2892"/>
              <a:ext cx="37" cy="70"/>
            </a:xfrm>
            <a:custGeom>
              <a:avLst/>
              <a:gdLst>
                <a:gd name="T0" fmla="*/ 1 w 73"/>
                <a:gd name="T1" fmla="*/ 0 h 141"/>
                <a:gd name="T2" fmla="*/ 1 w 73"/>
                <a:gd name="T3" fmla="*/ 0 h 141"/>
                <a:gd name="T4" fmla="*/ 1 w 73"/>
                <a:gd name="T5" fmla="*/ 0 h 141"/>
                <a:gd name="T6" fmla="*/ 0 w 73"/>
                <a:gd name="T7" fmla="*/ 0 h 141"/>
                <a:gd name="T8" fmla="*/ 1 w 73"/>
                <a:gd name="T9" fmla="*/ 0 h 141"/>
                <a:gd name="T10" fmla="*/ 0 60000 65536"/>
                <a:gd name="T11" fmla="*/ 0 60000 65536"/>
                <a:gd name="T12" fmla="*/ 0 60000 65536"/>
                <a:gd name="T13" fmla="*/ 0 60000 65536"/>
                <a:gd name="T14" fmla="*/ 0 60000 65536"/>
                <a:gd name="T15" fmla="*/ 0 w 73"/>
                <a:gd name="T16" fmla="*/ 0 h 141"/>
                <a:gd name="T17" fmla="*/ 73 w 73"/>
                <a:gd name="T18" fmla="*/ 141 h 141"/>
              </a:gdLst>
              <a:ahLst/>
              <a:cxnLst>
                <a:cxn ang="T10">
                  <a:pos x="T0" y="T1"/>
                </a:cxn>
                <a:cxn ang="T11">
                  <a:pos x="T2" y="T3"/>
                </a:cxn>
                <a:cxn ang="T12">
                  <a:pos x="T4" y="T5"/>
                </a:cxn>
                <a:cxn ang="T13">
                  <a:pos x="T6" y="T7"/>
                </a:cxn>
                <a:cxn ang="T14">
                  <a:pos x="T8" y="T9"/>
                </a:cxn>
              </a:cxnLst>
              <a:rect l="T15" t="T16" r="T17" b="T18"/>
              <a:pathLst>
                <a:path w="73" h="141">
                  <a:moveTo>
                    <a:pt x="61" y="0"/>
                  </a:moveTo>
                  <a:lnTo>
                    <a:pt x="73" y="5"/>
                  </a:lnTo>
                  <a:lnTo>
                    <a:pt x="9" y="141"/>
                  </a:lnTo>
                  <a:lnTo>
                    <a:pt x="0" y="137"/>
                  </a:lnTo>
                  <a:lnTo>
                    <a:pt x="61"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66" name="Freeform 2432"/>
            <p:cNvSpPr>
              <a:spLocks noChangeAspect="1"/>
            </p:cNvSpPr>
            <p:nvPr/>
          </p:nvSpPr>
          <p:spPr bwMode="auto">
            <a:xfrm>
              <a:off x="891" y="2893"/>
              <a:ext cx="37" cy="73"/>
            </a:xfrm>
            <a:custGeom>
              <a:avLst/>
              <a:gdLst>
                <a:gd name="T0" fmla="*/ 1 w 73"/>
                <a:gd name="T1" fmla="*/ 0 h 145"/>
                <a:gd name="T2" fmla="*/ 1 w 73"/>
                <a:gd name="T3" fmla="*/ 1 h 145"/>
                <a:gd name="T4" fmla="*/ 1 w 73"/>
                <a:gd name="T5" fmla="*/ 1 h 145"/>
                <a:gd name="T6" fmla="*/ 0 w 73"/>
                <a:gd name="T7" fmla="*/ 1 h 145"/>
                <a:gd name="T8" fmla="*/ 1 w 73"/>
                <a:gd name="T9" fmla="*/ 0 h 145"/>
                <a:gd name="T10" fmla="*/ 0 60000 65536"/>
                <a:gd name="T11" fmla="*/ 0 60000 65536"/>
                <a:gd name="T12" fmla="*/ 0 60000 65536"/>
                <a:gd name="T13" fmla="*/ 0 60000 65536"/>
                <a:gd name="T14" fmla="*/ 0 60000 65536"/>
                <a:gd name="T15" fmla="*/ 0 w 73"/>
                <a:gd name="T16" fmla="*/ 0 h 145"/>
                <a:gd name="T17" fmla="*/ 73 w 73"/>
                <a:gd name="T18" fmla="*/ 145 h 145"/>
              </a:gdLst>
              <a:ahLst/>
              <a:cxnLst>
                <a:cxn ang="T10">
                  <a:pos x="T0" y="T1"/>
                </a:cxn>
                <a:cxn ang="T11">
                  <a:pos x="T2" y="T3"/>
                </a:cxn>
                <a:cxn ang="T12">
                  <a:pos x="T4" y="T5"/>
                </a:cxn>
                <a:cxn ang="T13">
                  <a:pos x="T6" y="T7"/>
                </a:cxn>
                <a:cxn ang="T14">
                  <a:pos x="T8" y="T9"/>
                </a:cxn>
              </a:cxnLst>
              <a:rect l="T15" t="T16" r="T17" b="T18"/>
              <a:pathLst>
                <a:path w="73" h="145">
                  <a:moveTo>
                    <a:pt x="62" y="0"/>
                  </a:moveTo>
                  <a:lnTo>
                    <a:pt x="73" y="3"/>
                  </a:lnTo>
                  <a:lnTo>
                    <a:pt x="11" y="145"/>
                  </a:lnTo>
                  <a:lnTo>
                    <a:pt x="0" y="139"/>
                  </a:lnTo>
                  <a:lnTo>
                    <a:pt x="62"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67" name="Freeform 2433"/>
            <p:cNvSpPr>
              <a:spLocks noChangeAspect="1"/>
            </p:cNvSpPr>
            <p:nvPr/>
          </p:nvSpPr>
          <p:spPr bwMode="auto">
            <a:xfrm>
              <a:off x="897" y="2895"/>
              <a:ext cx="34" cy="72"/>
            </a:xfrm>
            <a:custGeom>
              <a:avLst/>
              <a:gdLst>
                <a:gd name="T0" fmla="*/ 1 w 68"/>
                <a:gd name="T1" fmla="*/ 0 h 146"/>
                <a:gd name="T2" fmla="*/ 1 w 68"/>
                <a:gd name="T3" fmla="*/ 0 h 146"/>
                <a:gd name="T4" fmla="*/ 1 w 68"/>
                <a:gd name="T5" fmla="*/ 0 h 146"/>
                <a:gd name="T6" fmla="*/ 0 w 68"/>
                <a:gd name="T7" fmla="*/ 0 h 146"/>
                <a:gd name="T8" fmla="*/ 1 w 68"/>
                <a:gd name="T9" fmla="*/ 0 h 146"/>
                <a:gd name="T10" fmla="*/ 0 60000 65536"/>
                <a:gd name="T11" fmla="*/ 0 60000 65536"/>
                <a:gd name="T12" fmla="*/ 0 60000 65536"/>
                <a:gd name="T13" fmla="*/ 0 60000 65536"/>
                <a:gd name="T14" fmla="*/ 0 60000 65536"/>
                <a:gd name="T15" fmla="*/ 0 w 68"/>
                <a:gd name="T16" fmla="*/ 0 h 146"/>
                <a:gd name="T17" fmla="*/ 68 w 68"/>
                <a:gd name="T18" fmla="*/ 146 h 146"/>
              </a:gdLst>
              <a:ahLst/>
              <a:cxnLst>
                <a:cxn ang="T10">
                  <a:pos x="T0" y="T1"/>
                </a:cxn>
                <a:cxn ang="T11">
                  <a:pos x="T2" y="T3"/>
                </a:cxn>
                <a:cxn ang="T12">
                  <a:pos x="T4" y="T5"/>
                </a:cxn>
                <a:cxn ang="T13">
                  <a:pos x="T6" y="T7"/>
                </a:cxn>
                <a:cxn ang="T14">
                  <a:pos x="T8" y="T9"/>
                </a:cxn>
              </a:cxnLst>
              <a:rect l="T15" t="T16" r="T17" b="T18"/>
              <a:pathLst>
                <a:path w="68" h="146">
                  <a:moveTo>
                    <a:pt x="62" y="0"/>
                  </a:moveTo>
                  <a:lnTo>
                    <a:pt x="68" y="5"/>
                  </a:lnTo>
                  <a:lnTo>
                    <a:pt x="11" y="146"/>
                  </a:lnTo>
                  <a:lnTo>
                    <a:pt x="0" y="141"/>
                  </a:lnTo>
                  <a:lnTo>
                    <a:pt x="62"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68" name="Freeform 2434"/>
            <p:cNvSpPr>
              <a:spLocks noChangeAspect="1"/>
            </p:cNvSpPr>
            <p:nvPr/>
          </p:nvSpPr>
          <p:spPr bwMode="auto">
            <a:xfrm>
              <a:off x="899" y="2895"/>
              <a:ext cx="35" cy="75"/>
            </a:xfrm>
            <a:custGeom>
              <a:avLst/>
              <a:gdLst>
                <a:gd name="T0" fmla="*/ 1 w 69"/>
                <a:gd name="T1" fmla="*/ 0 h 149"/>
                <a:gd name="T2" fmla="*/ 1 w 69"/>
                <a:gd name="T3" fmla="*/ 1 h 149"/>
                <a:gd name="T4" fmla="*/ 1 w 69"/>
                <a:gd name="T5" fmla="*/ 1 h 149"/>
                <a:gd name="T6" fmla="*/ 0 w 69"/>
                <a:gd name="T7" fmla="*/ 1 h 149"/>
                <a:gd name="T8" fmla="*/ 1 w 69"/>
                <a:gd name="T9" fmla="*/ 0 h 149"/>
                <a:gd name="T10" fmla="*/ 0 60000 65536"/>
                <a:gd name="T11" fmla="*/ 0 60000 65536"/>
                <a:gd name="T12" fmla="*/ 0 60000 65536"/>
                <a:gd name="T13" fmla="*/ 0 60000 65536"/>
                <a:gd name="T14" fmla="*/ 0 60000 65536"/>
                <a:gd name="T15" fmla="*/ 0 w 69"/>
                <a:gd name="T16" fmla="*/ 0 h 149"/>
                <a:gd name="T17" fmla="*/ 69 w 69"/>
                <a:gd name="T18" fmla="*/ 149 h 149"/>
              </a:gdLst>
              <a:ahLst/>
              <a:cxnLst>
                <a:cxn ang="T10">
                  <a:pos x="T0" y="T1"/>
                </a:cxn>
                <a:cxn ang="T11">
                  <a:pos x="T2" y="T3"/>
                </a:cxn>
                <a:cxn ang="T12">
                  <a:pos x="T4" y="T5"/>
                </a:cxn>
                <a:cxn ang="T13">
                  <a:pos x="T6" y="T7"/>
                </a:cxn>
                <a:cxn ang="T14">
                  <a:pos x="T8" y="T9"/>
                </a:cxn>
              </a:cxnLst>
              <a:rect l="T15" t="T16" r="T17" b="T18"/>
              <a:pathLst>
                <a:path w="69" h="149">
                  <a:moveTo>
                    <a:pt x="61" y="0"/>
                  </a:moveTo>
                  <a:lnTo>
                    <a:pt x="69" y="5"/>
                  </a:lnTo>
                  <a:lnTo>
                    <a:pt x="8" y="149"/>
                  </a:lnTo>
                  <a:lnTo>
                    <a:pt x="0" y="144"/>
                  </a:lnTo>
                  <a:lnTo>
                    <a:pt x="61" y="0"/>
                  </a:lnTo>
                  <a:close/>
                </a:path>
              </a:pathLst>
            </a:custGeom>
            <a:solidFill>
              <a:srgbClr val="00B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69" name="Freeform 2435"/>
            <p:cNvSpPr>
              <a:spLocks noChangeAspect="1"/>
            </p:cNvSpPr>
            <p:nvPr/>
          </p:nvSpPr>
          <p:spPr bwMode="auto">
            <a:xfrm>
              <a:off x="903" y="2900"/>
              <a:ext cx="36" cy="71"/>
            </a:xfrm>
            <a:custGeom>
              <a:avLst/>
              <a:gdLst>
                <a:gd name="T0" fmla="*/ 1 w 72"/>
                <a:gd name="T1" fmla="*/ 0 h 143"/>
                <a:gd name="T2" fmla="*/ 1 w 72"/>
                <a:gd name="T3" fmla="*/ 0 h 143"/>
                <a:gd name="T4" fmla="*/ 1 w 72"/>
                <a:gd name="T5" fmla="*/ 0 h 143"/>
                <a:gd name="T6" fmla="*/ 0 w 72"/>
                <a:gd name="T7" fmla="*/ 0 h 143"/>
                <a:gd name="T8" fmla="*/ 1 w 72"/>
                <a:gd name="T9" fmla="*/ 0 h 143"/>
                <a:gd name="T10" fmla="*/ 0 60000 65536"/>
                <a:gd name="T11" fmla="*/ 0 60000 65536"/>
                <a:gd name="T12" fmla="*/ 0 60000 65536"/>
                <a:gd name="T13" fmla="*/ 0 60000 65536"/>
                <a:gd name="T14" fmla="*/ 0 60000 65536"/>
                <a:gd name="T15" fmla="*/ 0 w 72"/>
                <a:gd name="T16" fmla="*/ 0 h 143"/>
                <a:gd name="T17" fmla="*/ 72 w 72"/>
                <a:gd name="T18" fmla="*/ 143 h 143"/>
              </a:gdLst>
              <a:ahLst/>
              <a:cxnLst>
                <a:cxn ang="T10">
                  <a:pos x="T0" y="T1"/>
                </a:cxn>
                <a:cxn ang="T11">
                  <a:pos x="T2" y="T3"/>
                </a:cxn>
                <a:cxn ang="T12">
                  <a:pos x="T4" y="T5"/>
                </a:cxn>
                <a:cxn ang="T13">
                  <a:pos x="T6" y="T7"/>
                </a:cxn>
                <a:cxn ang="T14">
                  <a:pos x="T8" y="T9"/>
                </a:cxn>
              </a:cxnLst>
              <a:rect l="T15" t="T16" r="T17" b="T18"/>
              <a:pathLst>
                <a:path w="72" h="143">
                  <a:moveTo>
                    <a:pt x="63" y="0"/>
                  </a:moveTo>
                  <a:lnTo>
                    <a:pt x="72" y="5"/>
                  </a:lnTo>
                  <a:lnTo>
                    <a:pt x="11" y="143"/>
                  </a:lnTo>
                  <a:lnTo>
                    <a:pt x="0" y="139"/>
                  </a:lnTo>
                  <a:lnTo>
                    <a:pt x="63"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70" name="Freeform 2436"/>
            <p:cNvSpPr>
              <a:spLocks noChangeAspect="1"/>
            </p:cNvSpPr>
            <p:nvPr/>
          </p:nvSpPr>
          <p:spPr bwMode="auto">
            <a:xfrm>
              <a:off x="907" y="2900"/>
              <a:ext cx="35" cy="73"/>
            </a:xfrm>
            <a:custGeom>
              <a:avLst/>
              <a:gdLst>
                <a:gd name="T0" fmla="*/ 0 w 71"/>
                <a:gd name="T1" fmla="*/ 0 h 144"/>
                <a:gd name="T2" fmla="*/ 0 w 71"/>
                <a:gd name="T3" fmla="*/ 1 h 144"/>
                <a:gd name="T4" fmla="*/ 0 w 71"/>
                <a:gd name="T5" fmla="*/ 1 h 144"/>
                <a:gd name="T6" fmla="*/ 0 w 71"/>
                <a:gd name="T7" fmla="*/ 1 h 144"/>
                <a:gd name="T8" fmla="*/ 0 w 71"/>
                <a:gd name="T9" fmla="*/ 0 h 144"/>
                <a:gd name="T10" fmla="*/ 0 60000 65536"/>
                <a:gd name="T11" fmla="*/ 0 60000 65536"/>
                <a:gd name="T12" fmla="*/ 0 60000 65536"/>
                <a:gd name="T13" fmla="*/ 0 60000 65536"/>
                <a:gd name="T14" fmla="*/ 0 60000 65536"/>
                <a:gd name="T15" fmla="*/ 0 w 71"/>
                <a:gd name="T16" fmla="*/ 0 h 144"/>
                <a:gd name="T17" fmla="*/ 71 w 71"/>
                <a:gd name="T18" fmla="*/ 144 h 144"/>
              </a:gdLst>
              <a:ahLst/>
              <a:cxnLst>
                <a:cxn ang="T10">
                  <a:pos x="T0" y="T1"/>
                </a:cxn>
                <a:cxn ang="T11">
                  <a:pos x="T2" y="T3"/>
                </a:cxn>
                <a:cxn ang="T12">
                  <a:pos x="T4" y="T5"/>
                </a:cxn>
                <a:cxn ang="T13">
                  <a:pos x="T6" y="T7"/>
                </a:cxn>
                <a:cxn ang="T14">
                  <a:pos x="T8" y="T9"/>
                </a:cxn>
              </a:cxnLst>
              <a:rect l="T15" t="T16" r="T17" b="T18"/>
              <a:pathLst>
                <a:path w="71" h="144">
                  <a:moveTo>
                    <a:pt x="61" y="0"/>
                  </a:moveTo>
                  <a:lnTo>
                    <a:pt x="71" y="5"/>
                  </a:lnTo>
                  <a:lnTo>
                    <a:pt x="10" y="144"/>
                  </a:lnTo>
                  <a:lnTo>
                    <a:pt x="0" y="141"/>
                  </a:lnTo>
                  <a:lnTo>
                    <a:pt x="61"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71" name="Freeform 2437"/>
            <p:cNvSpPr>
              <a:spLocks noChangeAspect="1"/>
            </p:cNvSpPr>
            <p:nvPr/>
          </p:nvSpPr>
          <p:spPr bwMode="auto">
            <a:xfrm>
              <a:off x="912" y="2903"/>
              <a:ext cx="35" cy="70"/>
            </a:xfrm>
            <a:custGeom>
              <a:avLst/>
              <a:gdLst>
                <a:gd name="T0" fmla="*/ 0 w 72"/>
                <a:gd name="T1" fmla="*/ 0 h 141"/>
                <a:gd name="T2" fmla="*/ 0 w 72"/>
                <a:gd name="T3" fmla="*/ 0 h 141"/>
                <a:gd name="T4" fmla="*/ 0 w 72"/>
                <a:gd name="T5" fmla="*/ 0 h 141"/>
                <a:gd name="T6" fmla="*/ 0 w 72"/>
                <a:gd name="T7" fmla="*/ 0 h 141"/>
                <a:gd name="T8" fmla="*/ 0 w 72"/>
                <a:gd name="T9" fmla="*/ 0 h 141"/>
                <a:gd name="T10" fmla="*/ 0 60000 65536"/>
                <a:gd name="T11" fmla="*/ 0 60000 65536"/>
                <a:gd name="T12" fmla="*/ 0 60000 65536"/>
                <a:gd name="T13" fmla="*/ 0 60000 65536"/>
                <a:gd name="T14" fmla="*/ 0 60000 65536"/>
                <a:gd name="T15" fmla="*/ 0 w 72"/>
                <a:gd name="T16" fmla="*/ 0 h 141"/>
                <a:gd name="T17" fmla="*/ 72 w 72"/>
                <a:gd name="T18" fmla="*/ 141 h 141"/>
              </a:gdLst>
              <a:ahLst/>
              <a:cxnLst>
                <a:cxn ang="T10">
                  <a:pos x="T0" y="T1"/>
                </a:cxn>
                <a:cxn ang="T11">
                  <a:pos x="T2" y="T3"/>
                </a:cxn>
                <a:cxn ang="T12">
                  <a:pos x="T4" y="T5"/>
                </a:cxn>
                <a:cxn ang="T13">
                  <a:pos x="T6" y="T7"/>
                </a:cxn>
                <a:cxn ang="T14">
                  <a:pos x="T8" y="T9"/>
                </a:cxn>
              </a:cxnLst>
              <a:rect l="T15" t="T16" r="T17" b="T18"/>
              <a:pathLst>
                <a:path w="72" h="141">
                  <a:moveTo>
                    <a:pt x="61" y="0"/>
                  </a:moveTo>
                  <a:lnTo>
                    <a:pt x="72" y="5"/>
                  </a:lnTo>
                  <a:lnTo>
                    <a:pt x="9" y="141"/>
                  </a:lnTo>
                  <a:lnTo>
                    <a:pt x="0" y="136"/>
                  </a:lnTo>
                  <a:lnTo>
                    <a:pt x="61"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72" name="Freeform 2438"/>
            <p:cNvSpPr>
              <a:spLocks noChangeAspect="1"/>
            </p:cNvSpPr>
            <p:nvPr/>
          </p:nvSpPr>
          <p:spPr bwMode="auto">
            <a:xfrm>
              <a:off x="915" y="2904"/>
              <a:ext cx="37" cy="70"/>
            </a:xfrm>
            <a:custGeom>
              <a:avLst/>
              <a:gdLst>
                <a:gd name="T0" fmla="*/ 1 w 73"/>
                <a:gd name="T1" fmla="*/ 0 h 140"/>
                <a:gd name="T2" fmla="*/ 1 w 73"/>
                <a:gd name="T3" fmla="*/ 1 h 140"/>
                <a:gd name="T4" fmla="*/ 1 w 73"/>
                <a:gd name="T5" fmla="*/ 1 h 140"/>
                <a:gd name="T6" fmla="*/ 0 w 73"/>
                <a:gd name="T7" fmla="*/ 1 h 140"/>
                <a:gd name="T8" fmla="*/ 1 w 73"/>
                <a:gd name="T9" fmla="*/ 0 h 140"/>
                <a:gd name="T10" fmla="*/ 0 60000 65536"/>
                <a:gd name="T11" fmla="*/ 0 60000 65536"/>
                <a:gd name="T12" fmla="*/ 0 60000 65536"/>
                <a:gd name="T13" fmla="*/ 0 60000 65536"/>
                <a:gd name="T14" fmla="*/ 0 60000 65536"/>
                <a:gd name="T15" fmla="*/ 0 w 73"/>
                <a:gd name="T16" fmla="*/ 0 h 140"/>
                <a:gd name="T17" fmla="*/ 73 w 73"/>
                <a:gd name="T18" fmla="*/ 140 h 140"/>
              </a:gdLst>
              <a:ahLst/>
              <a:cxnLst>
                <a:cxn ang="T10">
                  <a:pos x="T0" y="T1"/>
                </a:cxn>
                <a:cxn ang="T11">
                  <a:pos x="T2" y="T3"/>
                </a:cxn>
                <a:cxn ang="T12">
                  <a:pos x="T4" y="T5"/>
                </a:cxn>
                <a:cxn ang="T13">
                  <a:pos x="T6" y="T7"/>
                </a:cxn>
                <a:cxn ang="T14">
                  <a:pos x="T8" y="T9"/>
                </a:cxn>
              </a:cxnLst>
              <a:rect l="T15" t="T16" r="T17" b="T18"/>
              <a:pathLst>
                <a:path w="73" h="140">
                  <a:moveTo>
                    <a:pt x="63" y="0"/>
                  </a:moveTo>
                  <a:lnTo>
                    <a:pt x="73" y="5"/>
                  </a:lnTo>
                  <a:lnTo>
                    <a:pt x="10" y="140"/>
                  </a:lnTo>
                  <a:lnTo>
                    <a:pt x="0" y="139"/>
                  </a:lnTo>
                  <a:lnTo>
                    <a:pt x="63"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73" name="Freeform 2439"/>
            <p:cNvSpPr>
              <a:spLocks noChangeAspect="1"/>
            </p:cNvSpPr>
            <p:nvPr/>
          </p:nvSpPr>
          <p:spPr bwMode="auto">
            <a:xfrm>
              <a:off x="919" y="2906"/>
              <a:ext cx="38" cy="72"/>
            </a:xfrm>
            <a:custGeom>
              <a:avLst/>
              <a:gdLst>
                <a:gd name="T0" fmla="*/ 1 w 74"/>
                <a:gd name="T1" fmla="*/ 0 h 142"/>
                <a:gd name="T2" fmla="*/ 1 w 74"/>
                <a:gd name="T3" fmla="*/ 1 h 142"/>
                <a:gd name="T4" fmla="*/ 1 w 74"/>
                <a:gd name="T5" fmla="*/ 1 h 142"/>
                <a:gd name="T6" fmla="*/ 0 w 74"/>
                <a:gd name="T7" fmla="*/ 1 h 142"/>
                <a:gd name="T8" fmla="*/ 1 w 74"/>
                <a:gd name="T9" fmla="*/ 0 h 142"/>
                <a:gd name="T10" fmla="*/ 0 60000 65536"/>
                <a:gd name="T11" fmla="*/ 0 60000 65536"/>
                <a:gd name="T12" fmla="*/ 0 60000 65536"/>
                <a:gd name="T13" fmla="*/ 0 60000 65536"/>
                <a:gd name="T14" fmla="*/ 0 60000 65536"/>
                <a:gd name="T15" fmla="*/ 0 w 74"/>
                <a:gd name="T16" fmla="*/ 0 h 142"/>
                <a:gd name="T17" fmla="*/ 74 w 74"/>
                <a:gd name="T18" fmla="*/ 142 h 142"/>
              </a:gdLst>
              <a:ahLst/>
              <a:cxnLst>
                <a:cxn ang="T10">
                  <a:pos x="T0" y="T1"/>
                </a:cxn>
                <a:cxn ang="T11">
                  <a:pos x="T2" y="T3"/>
                </a:cxn>
                <a:cxn ang="T12">
                  <a:pos x="T4" y="T5"/>
                </a:cxn>
                <a:cxn ang="T13">
                  <a:pos x="T6" y="T7"/>
                </a:cxn>
                <a:cxn ang="T14">
                  <a:pos x="T8" y="T9"/>
                </a:cxn>
              </a:cxnLst>
              <a:rect l="T15" t="T16" r="T17" b="T18"/>
              <a:pathLst>
                <a:path w="74" h="142">
                  <a:moveTo>
                    <a:pt x="64" y="0"/>
                  </a:moveTo>
                  <a:lnTo>
                    <a:pt x="74" y="5"/>
                  </a:lnTo>
                  <a:lnTo>
                    <a:pt x="11" y="142"/>
                  </a:lnTo>
                  <a:lnTo>
                    <a:pt x="0" y="137"/>
                  </a:lnTo>
                  <a:lnTo>
                    <a:pt x="64"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74" name="Freeform 2440"/>
            <p:cNvSpPr>
              <a:spLocks noChangeAspect="1"/>
            </p:cNvSpPr>
            <p:nvPr/>
          </p:nvSpPr>
          <p:spPr bwMode="auto">
            <a:xfrm>
              <a:off x="924" y="2907"/>
              <a:ext cx="35" cy="72"/>
            </a:xfrm>
            <a:custGeom>
              <a:avLst/>
              <a:gdLst>
                <a:gd name="T0" fmla="*/ 1 w 69"/>
                <a:gd name="T1" fmla="*/ 0 h 145"/>
                <a:gd name="T2" fmla="*/ 1 w 69"/>
                <a:gd name="T3" fmla="*/ 0 h 145"/>
                <a:gd name="T4" fmla="*/ 1 w 69"/>
                <a:gd name="T5" fmla="*/ 0 h 145"/>
                <a:gd name="T6" fmla="*/ 0 w 69"/>
                <a:gd name="T7" fmla="*/ 0 h 145"/>
                <a:gd name="T8" fmla="*/ 1 w 69"/>
                <a:gd name="T9" fmla="*/ 0 h 145"/>
                <a:gd name="T10" fmla="*/ 0 60000 65536"/>
                <a:gd name="T11" fmla="*/ 0 60000 65536"/>
                <a:gd name="T12" fmla="*/ 0 60000 65536"/>
                <a:gd name="T13" fmla="*/ 0 60000 65536"/>
                <a:gd name="T14" fmla="*/ 0 60000 65536"/>
                <a:gd name="T15" fmla="*/ 0 w 69"/>
                <a:gd name="T16" fmla="*/ 0 h 145"/>
                <a:gd name="T17" fmla="*/ 69 w 69"/>
                <a:gd name="T18" fmla="*/ 145 h 145"/>
              </a:gdLst>
              <a:ahLst/>
              <a:cxnLst>
                <a:cxn ang="T10">
                  <a:pos x="T0" y="T1"/>
                </a:cxn>
                <a:cxn ang="T11">
                  <a:pos x="T2" y="T3"/>
                </a:cxn>
                <a:cxn ang="T12">
                  <a:pos x="T4" y="T5"/>
                </a:cxn>
                <a:cxn ang="T13">
                  <a:pos x="T6" y="T7"/>
                </a:cxn>
                <a:cxn ang="T14">
                  <a:pos x="T8" y="T9"/>
                </a:cxn>
              </a:cxnLst>
              <a:rect l="T15" t="T16" r="T17" b="T18"/>
              <a:pathLst>
                <a:path w="69" h="145">
                  <a:moveTo>
                    <a:pt x="61" y="0"/>
                  </a:moveTo>
                  <a:lnTo>
                    <a:pt x="69" y="6"/>
                  </a:lnTo>
                  <a:lnTo>
                    <a:pt x="10" y="145"/>
                  </a:lnTo>
                  <a:lnTo>
                    <a:pt x="0" y="140"/>
                  </a:lnTo>
                  <a:lnTo>
                    <a:pt x="61" y="0"/>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75" name="Freeform 2441"/>
            <p:cNvSpPr>
              <a:spLocks noChangeAspect="1"/>
            </p:cNvSpPr>
            <p:nvPr/>
          </p:nvSpPr>
          <p:spPr bwMode="auto">
            <a:xfrm>
              <a:off x="928" y="2908"/>
              <a:ext cx="38" cy="75"/>
            </a:xfrm>
            <a:custGeom>
              <a:avLst/>
              <a:gdLst>
                <a:gd name="T0" fmla="*/ 1 w 76"/>
                <a:gd name="T1" fmla="*/ 0 h 149"/>
                <a:gd name="T2" fmla="*/ 1 w 76"/>
                <a:gd name="T3" fmla="*/ 1 h 149"/>
                <a:gd name="T4" fmla="*/ 1 w 76"/>
                <a:gd name="T5" fmla="*/ 1 h 149"/>
                <a:gd name="T6" fmla="*/ 0 w 76"/>
                <a:gd name="T7" fmla="*/ 1 h 149"/>
                <a:gd name="T8" fmla="*/ 1 w 76"/>
                <a:gd name="T9" fmla="*/ 0 h 149"/>
                <a:gd name="T10" fmla="*/ 0 60000 65536"/>
                <a:gd name="T11" fmla="*/ 0 60000 65536"/>
                <a:gd name="T12" fmla="*/ 0 60000 65536"/>
                <a:gd name="T13" fmla="*/ 0 60000 65536"/>
                <a:gd name="T14" fmla="*/ 0 60000 65536"/>
                <a:gd name="T15" fmla="*/ 0 w 76"/>
                <a:gd name="T16" fmla="*/ 0 h 149"/>
                <a:gd name="T17" fmla="*/ 76 w 76"/>
                <a:gd name="T18" fmla="*/ 149 h 149"/>
              </a:gdLst>
              <a:ahLst/>
              <a:cxnLst>
                <a:cxn ang="T10">
                  <a:pos x="T0" y="T1"/>
                </a:cxn>
                <a:cxn ang="T11">
                  <a:pos x="T2" y="T3"/>
                </a:cxn>
                <a:cxn ang="T12">
                  <a:pos x="T4" y="T5"/>
                </a:cxn>
                <a:cxn ang="T13">
                  <a:pos x="T6" y="T7"/>
                </a:cxn>
                <a:cxn ang="T14">
                  <a:pos x="T8" y="T9"/>
                </a:cxn>
              </a:cxnLst>
              <a:rect l="T15" t="T16" r="T17" b="T18"/>
              <a:pathLst>
                <a:path w="76" h="149">
                  <a:moveTo>
                    <a:pt x="64" y="0"/>
                  </a:moveTo>
                  <a:lnTo>
                    <a:pt x="76" y="5"/>
                  </a:lnTo>
                  <a:lnTo>
                    <a:pt x="11" y="149"/>
                  </a:lnTo>
                  <a:lnTo>
                    <a:pt x="0" y="144"/>
                  </a:lnTo>
                  <a:lnTo>
                    <a:pt x="64" y="0"/>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76" name="Freeform 2442"/>
            <p:cNvSpPr>
              <a:spLocks noChangeAspect="1"/>
            </p:cNvSpPr>
            <p:nvPr/>
          </p:nvSpPr>
          <p:spPr bwMode="auto">
            <a:xfrm>
              <a:off x="935" y="2912"/>
              <a:ext cx="33" cy="72"/>
            </a:xfrm>
            <a:custGeom>
              <a:avLst/>
              <a:gdLst>
                <a:gd name="T0" fmla="*/ 0 w 68"/>
                <a:gd name="T1" fmla="*/ 0 h 142"/>
                <a:gd name="T2" fmla="*/ 0 w 68"/>
                <a:gd name="T3" fmla="*/ 1 h 142"/>
                <a:gd name="T4" fmla="*/ 0 w 68"/>
                <a:gd name="T5" fmla="*/ 1 h 142"/>
                <a:gd name="T6" fmla="*/ 0 w 68"/>
                <a:gd name="T7" fmla="*/ 1 h 142"/>
                <a:gd name="T8" fmla="*/ 0 w 68"/>
                <a:gd name="T9" fmla="*/ 0 h 142"/>
                <a:gd name="T10" fmla="*/ 0 60000 65536"/>
                <a:gd name="T11" fmla="*/ 0 60000 65536"/>
                <a:gd name="T12" fmla="*/ 0 60000 65536"/>
                <a:gd name="T13" fmla="*/ 0 60000 65536"/>
                <a:gd name="T14" fmla="*/ 0 60000 65536"/>
                <a:gd name="T15" fmla="*/ 0 w 68"/>
                <a:gd name="T16" fmla="*/ 0 h 142"/>
                <a:gd name="T17" fmla="*/ 68 w 68"/>
                <a:gd name="T18" fmla="*/ 142 h 142"/>
              </a:gdLst>
              <a:ahLst/>
              <a:cxnLst>
                <a:cxn ang="T10">
                  <a:pos x="T0" y="T1"/>
                </a:cxn>
                <a:cxn ang="T11">
                  <a:pos x="T2" y="T3"/>
                </a:cxn>
                <a:cxn ang="T12">
                  <a:pos x="T4" y="T5"/>
                </a:cxn>
                <a:cxn ang="T13">
                  <a:pos x="T6" y="T7"/>
                </a:cxn>
                <a:cxn ang="T14">
                  <a:pos x="T8" y="T9"/>
                </a:cxn>
              </a:cxnLst>
              <a:rect l="T15" t="T16" r="T17" b="T18"/>
              <a:pathLst>
                <a:path w="68" h="142">
                  <a:moveTo>
                    <a:pt x="61" y="0"/>
                  </a:moveTo>
                  <a:lnTo>
                    <a:pt x="68" y="5"/>
                  </a:lnTo>
                  <a:lnTo>
                    <a:pt x="9" y="142"/>
                  </a:lnTo>
                  <a:lnTo>
                    <a:pt x="0" y="139"/>
                  </a:lnTo>
                  <a:lnTo>
                    <a:pt x="61"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77" name="Freeform 2443"/>
            <p:cNvSpPr>
              <a:spLocks noChangeAspect="1"/>
            </p:cNvSpPr>
            <p:nvPr/>
          </p:nvSpPr>
          <p:spPr bwMode="auto">
            <a:xfrm>
              <a:off x="936" y="2915"/>
              <a:ext cx="37" cy="72"/>
            </a:xfrm>
            <a:custGeom>
              <a:avLst/>
              <a:gdLst>
                <a:gd name="T0" fmla="*/ 1 w 73"/>
                <a:gd name="T1" fmla="*/ 0 h 144"/>
                <a:gd name="T2" fmla="*/ 1 w 73"/>
                <a:gd name="T3" fmla="*/ 1 h 144"/>
                <a:gd name="T4" fmla="*/ 1 w 73"/>
                <a:gd name="T5" fmla="*/ 1 h 144"/>
                <a:gd name="T6" fmla="*/ 0 w 73"/>
                <a:gd name="T7" fmla="*/ 1 h 144"/>
                <a:gd name="T8" fmla="*/ 1 w 73"/>
                <a:gd name="T9" fmla="*/ 0 h 144"/>
                <a:gd name="T10" fmla="*/ 0 60000 65536"/>
                <a:gd name="T11" fmla="*/ 0 60000 65536"/>
                <a:gd name="T12" fmla="*/ 0 60000 65536"/>
                <a:gd name="T13" fmla="*/ 0 60000 65536"/>
                <a:gd name="T14" fmla="*/ 0 60000 65536"/>
                <a:gd name="T15" fmla="*/ 0 w 73"/>
                <a:gd name="T16" fmla="*/ 0 h 144"/>
                <a:gd name="T17" fmla="*/ 73 w 73"/>
                <a:gd name="T18" fmla="*/ 144 h 144"/>
              </a:gdLst>
              <a:ahLst/>
              <a:cxnLst>
                <a:cxn ang="T10">
                  <a:pos x="T0" y="T1"/>
                </a:cxn>
                <a:cxn ang="T11">
                  <a:pos x="T2" y="T3"/>
                </a:cxn>
                <a:cxn ang="T12">
                  <a:pos x="T4" y="T5"/>
                </a:cxn>
                <a:cxn ang="T13">
                  <a:pos x="T6" y="T7"/>
                </a:cxn>
                <a:cxn ang="T14">
                  <a:pos x="T8" y="T9"/>
                </a:cxn>
              </a:cxnLst>
              <a:rect l="T15" t="T16" r="T17" b="T18"/>
              <a:pathLst>
                <a:path w="73" h="144">
                  <a:moveTo>
                    <a:pt x="65" y="0"/>
                  </a:moveTo>
                  <a:lnTo>
                    <a:pt x="73" y="5"/>
                  </a:lnTo>
                  <a:lnTo>
                    <a:pt x="12" y="144"/>
                  </a:lnTo>
                  <a:lnTo>
                    <a:pt x="0" y="139"/>
                  </a:lnTo>
                  <a:lnTo>
                    <a:pt x="65"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78" name="Freeform 2444"/>
            <p:cNvSpPr>
              <a:spLocks noChangeAspect="1"/>
            </p:cNvSpPr>
            <p:nvPr/>
          </p:nvSpPr>
          <p:spPr bwMode="auto">
            <a:xfrm>
              <a:off x="940" y="2917"/>
              <a:ext cx="34" cy="71"/>
            </a:xfrm>
            <a:custGeom>
              <a:avLst/>
              <a:gdLst>
                <a:gd name="T0" fmla="*/ 1 w 68"/>
                <a:gd name="T1" fmla="*/ 0 h 143"/>
                <a:gd name="T2" fmla="*/ 1 w 68"/>
                <a:gd name="T3" fmla="*/ 0 h 143"/>
                <a:gd name="T4" fmla="*/ 1 w 68"/>
                <a:gd name="T5" fmla="*/ 0 h 143"/>
                <a:gd name="T6" fmla="*/ 0 w 68"/>
                <a:gd name="T7" fmla="*/ 0 h 143"/>
                <a:gd name="T8" fmla="*/ 1 w 68"/>
                <a:gd name="T9" fmla="*/ 0 h 143"/>
                <a:gd name="T10" fmla="*/ 0 60000 65536"/>
                <a:gd name="T11" fmla="*/ 0 60000 65536"/>
                <a:gd name="T12" fmla="*/ 0 60000 65536"/>
                <a:gd name="T13" fmla="*/ 0 60000 65536"/>
                <a:gd name="T14" fmla="*/ 0 60000 65536"/>
                <a:gd name="T15" fmla="*/ 0 w 68"/>
                <a:gd name="T16" fmla="*/ 0 h 143"/>
                <a:gd name="T17" fmla="*/ 68 w 68"/>
                <a:gd name="T18" fmla="*/ 143 h 143"/>
              </a:gdLst>
              <a:ahLst/>
              <a:cxnLst>
                <a:cxn ang="T10">
                  <a:pos x="T0" y="T1"/>
                </a:cxn>
                <a:cxn ang="T11">
                  <a:pos x="T2" y="T3"/>
                </a:cxn>
                <a:cxn ang="T12">
                  <a:pos x="T4" y="T5"/>
                </a:cxn>
                <a:cxn ang="T13">
                  <a:pos x="T6" y="T7"/>
                </a:cxn>
                <a:cxn ang="T14">
                  <a:pos x="T8" y="T9"/>
                </a:cxn>
              </a:cxnLst>
              <a:rect l="T15" t="T16" r="T17" b="T18"/>
              <a:pathLst>
                <a:path w="68" h="143">
                  <a:moveTo>
                    <a:pt x="59" y="0"/>
                  </a:moveTo>
                  <a:lnTo>
                    <a:pt x="68" y="3"/>
                  </a:lnTo>
                  <a:lnTo>
                    <a:pt x="10" y="143"/>
                  </a:lnTo>
                  <a:lnTo>
                    <a:pt x="0" y="136"/>
                  </a:lnTo>
                  <a:lnTo>
                    <a:pt x="59"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79" name="Freeform 2445"/>
            <p:cNvSpPr>
              <a:spLocks noChangeAspect="1"/>
            </p:cNvSpPr>
            <p:nvPr/>
          </p:nvSpPr>
          <p:spPr bwMode="auto">
            <a:xfrm>
              <a:off x="946" y="2917"/>
              <a:ext cx="32" cy="72"/>
            </a:xfrm>
            <a:custGeom>
              <a:avLst/>
              <a:gdLst>
                <a:gd name="T0" fmla="*/ 0 w 65"/>
                <a:gd name="T1" fmla="*/ 0 h 144"/>
                <a:gd name="T2" fmla="*/ 0 w 65"/>
                <a:gd name="T3" fmla="*/ 1 h 144"/>
                <a:gd name="T4" fmla="*/ 0 w 65"/>
                <a:gd name="T5" fmla="*/ 1 h 144"/>
                <a:gd name="T6" fmla="*/ 0 w 65"/>
                <a:gd name="T7" fmla="*/ 1 h 144"/>
                <a:gd name="T8" fmla="*/ 0 w 65"/>
                <a:gd name="T9" fmla="*/ 1 h 144"/>
                <a:gd name="T10" fmla="*/ 0 w 65"/>
                <a:gd name="T11" fmla="*/ 0 h 144"/>
                <a:gd name="T12" fmla="*/ 0 60000 65536"/>
                <a:gd name="T13" fmla="*/ 0 60000 65536"/>
                <a:gd name="T14" fmla="*/ 0 60000 65536"/>
                <a:gd name="T15" fmla="*/ 0 60000 65536"/>
                <a:gd name="T16" fmla="*/ 0 60000 65536"/>
                <a:gd name="T17" fmla="*/ 0 60000 65536"/>
                <a:gd name="T18" fmla="*/ 0 w 65"/>
                <a:gd name="T19" fmla="*/ 0 h 144"/>
                <a:gd name="T20" fmla="*/ 65 w 65"/>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65" h="144">
                  <a:moveTo>
                    <a:pt x="61" y="0"/>
                  </a:moveTo>
                  <a:lnTo>
                    <a:pt x="63" y="3"/>
                  </a:lnTo>
                  <a:lnTo>
                    <a:pt x="65" y="17"/>
                  </a:lnTo>
                  <a:lnTo>
                    <a:pt x="10" y="144"/>
                  </a:lnTo>
                  <a:lnTo>
                    <a:pt x="0" y="139"/>
                  </a:lnTo>
                  <a:lnTo>
                    <a:pt x="61"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80" name="Freeform 2446"/>
            <p:cNvSpPr>
              <a:spLocks noChangeAspect="1"/>
            </p:cNvSpPr>
            <p:nvPr/>
          </p:nvSpPr>
          <p:spPr bwMode="auto">
            <a:xfrm>
              <a:off x="950" y="2925"/>
              <a:ext cx="29" cy="65"/>
            </a:xfrm>
            <a:custGeom>
              <a:avLst/>
              <a:gdLst>
                <a:gd name="T0" fmla="*/ 1 w 57"/>
                <a:gd name="T1" fmla="*/ 0 h 131"/>
                <a:gd name="T2" fmla="*/ 1 w 57"/>
                <a:gd name="T3" fmla="*/ 0 h 131"/>
                <a:gd name="T4" fmla="*/ 1 w 57"/>
                <a:gd name="T5" fmla="*/ 0 h 131"/>
                <a:gd name="T6" fmla="*/ 0 w 57"/>
                <a:gd name="T7" fmla="*/ 0 h 131"/>
                <a:gd name="T8" fmla="*/ 1 w 57"/>
                <a:gd name="T9" fmla="*/ 0 h 131"/>
                <a:gd name="T10" fmla="*/ 0 60000 65536"/>
                <a:gd name="T11" fmla="*/ 0 60000 65536"/>
                <a:gd name="T12" fmla="*/ 0 60000 65536"/>
                <a:gd name="T13" fmla="*/ 0 60000 65536"/>
                <a:gd name="T14" fmla="*/ 0 60000 65536"/>
                <a:gd name="T15" fmla="*/ 0 w 57"/>
                <a:gd name="T16" fmla="*/ 0 h 131"/>
                <a:gd name="T17" fmla="*/ 57 w 57"/>
                <a:gd name="T18" fmla="*/ 131 h 131"/>
              </a:gdLst>
              <a:ahLst/>
              <a:cxnLst>
                <a:cxn ang="T10">
                  <a:pos x="T0" y="T1"/>
                </a:cxn>
                <a:cxn ang="T11">
                  <a:pos x="T2" y="T3"/>
                </a:cxn>
                <a:cxn ang="T12">
                  <a:pos x="T4" y="T5"/>
                </a:cxn>
                <a:cxn ang="T13">
                  <a:pos x="T6" y="T7"/>
                </a:cxn>
                <a:cxn ang="T14">
                  <a:pos x="T8" y="T9"/>
                </a:cxn>
              </a:cxnLst>
              <a:rect l="T15" t="T16" r="T17" b="T18"/>
              <a:pathLst>
                <a:path w="57" h="131">
                  <a:moveTo>
                    <a:pt x="56" y="0"/>
                  </a:moveTo>
                  <a:lnTo>
                    <a:pt x="57" y="22"/>
                  </a:lnTo>
                  <a:lnTo>
                    <a:pt x="10" y="131"/>
                  </a:lnTo>
                  <a:lnTo>
                    <a:pt x="0" y="127"/>
                  </a:lnTo>
                  <a:lnTo>
                    <a:pt x="56"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81" name="Freeform 2447"/>
            <p:cNvSpPr>
              <a:spLocks noChangeAspect="1"/>
            </p:cNvSpPr>
            <p:nvPr/>
          </p:nvSpPr>
          <p:spPr bwMode="auto">
            <a:xfrm>
              <a:off x="954" y="2935"/>
              <a:ext cx="26" cy="56"/>
            </a:xfrm>
            <a:custGeom>
              <a:avLst/>
              <a:gdLst>
                <a:gd name="T0" fmla="*/ 1 w 51"/>
                <a:gd name="T1" fmla="*/ 0 h 112"/>
                <a:gd name="T2" fmla="*/ 1 w 51"/>
                <a:gd name="T3" fmla="*/ 1 h 112"/>
                <a:gd name="T4" fmla="*/ 1 w 51"/>
                <a:gd name="T5" fmla="*/ 1 h 112"/>
                <a:gd name="T6" fmla="*/ 0 w 51"/>
                <a:gd name="T7" fmla="*/ 1 h 112"/>
                <a:gd name="T8" fmla="*/ 1 w 51"/>
                <a:gd name="T9" fmla="*/ 0 h 112"/>
                <a:gd name="T10" fmla="*/ 0 60000 65536"/>
                <a:gd name="T11" fmla="*/ 0 60000 65536"/>
                <a:gd name="T12" fmla="*/ 0 60000 65536"/>
                <a:gd name="T13" fmla="*/ 0 60000 65536"/>
                <a:gd name="T14" fmla="*/ 0 60000 65536"/>
                <a:gd name="T15" fmla="*/ 0 w 51"/>
                <a:gd name="T16" fmla="*/ 0 h 112"/>
                <a:gd name="T17" fmla="*/ 51 w 51"/>
                <a:gd name="T18" fmla="*/ 112 h 112"/>
              </a:gdLst>
              <a:ahLst/>
              <a:cxnLst>
                <a:cxn ang="T10">
                  <a:pos x="T0" y="T1"/>
                </a:cxn>
                <a:cxn ang="T11">
                  <a:pos x="T2" y="T3"/>
                </a:cxn>
                <a:cxn ang="T12">
                  <a:pos x="T4" y="T5"/>
                </a:cxn>
                <a:cxn ang="T13">
                  <a:pos x="T6" y="T7"/>
                </a:cxn>
                <a:cxn ang="T14">
                  <a:pos x="T8" y="T9"/>
                </a:cxn>
              </a:cxnLst>
              <a:rect l="T15" t="T16" r="T17" b="T18"/>
              <a:pathLst>
                <a:path w="51" h="112">
                  <a:moveTo>
                    <a:pt x="48" y="0"/>
                  </a:moveTo>
                  <a:lnTo>
                    <a:pt x="51" y="22"/>
                  </a:lnTo>
                  <a:lnTo>
                    <a:pt x="10" y="112"/>
                  </a:lnTo>
                  <a:lnTo>
                    <a:pt x="0" y="109"/>
                  </a:lnTo>
                  <a:lnTo>
                    <a:pt x="48"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82" name="Freeform 2448"/>
            <p:cNvSpPr>
              <a:spLocks noChangeAspect="1"/>
            </p:cNvSpPr>
            <p:nvPr/>
          </p:nvSpPr>
          <p:spPr bwMode="auto">
            <a:xfrm>
              <a:off x="970" y="2976"/>
              <a:ext cx="17" cy="25"/>
            </a:xfrm>
            <a:custGeom>
              <a:avLst/>
              <a:gdLst>
                <a:gd name="T0" fmla="*/ 1 w 34"/>
                <a:gd name="T1" fmla="*/ 0 h 51"/>
                <a:gd name="T2" fmla="*/ 1 w 34"/>
                <a:gd name="T3" fmla="*/ 0 h 51"/>
                <a:gd name="T4" fmla="*/ 1 w 34"/>
                <a:gd name="T5" fmla="*/ 0 h 51"/>
                <a:gd name="T6" fmla="*/ 0 w 34"/>
                <a:gd name="T7" fmla="*/ 0 h 51"/>
                <a:gd name="T8" fmla="*/ 1 w 34"/>
                <a:gd name="T9" fmla="*/ 0 h 51"/>
                <a:gd name="T10" fmla="*/ 0 60000 65536"/>
                <a:gd name="T11" fmla="*/ 0 60000 65536"/>
                <a:gd name="T12" fmla="*/ 0 60000 65536"/>
                <a:gd name="T13" fmla="*/ 0 60000 65536"/>
                <a:gd name="T14" fmla="*/ 0 60000 65536"/>
                <a:gd name="T15" fmla="*/ 0 w 34"/>
                <a:gd name="T16" fmla="*/ 0 h 51"/>
                <a:gd name="T17" fmla="*/ 34 w 34"/>
                <a:gd name="T18" fmla="*/ 51 h 51"/>
              </a:gdLst>
              <a:ahLst/>
              <a:cxnLst>
                <a:cxn ang="T10">
                  <a:pos x="T0" y="T1"/>
                </a:cxn>
                <a:cxn ang="T11">
                  <a:pos x="T2" y="T3"/>
                </a:cxn>
                <a:cxn ang="T12">
                  <a:pos x="T4" y="T5"/>
                </a:cxn>
                <a:cxn ang="T13">
                  <a:pos x="T6" y="T7"/>
                </a:cxn>
                <a:cxn ang="T14">
                  <a:pos x="T8" y="T9"/>
                </a:cxn>
              </a:cxnLst>
              <a:rect l="T15" t="T16" r="T17" b="T18"/>
              <a:pathLst>
                <a:path w="34" h="51">
                  <a:moveTo>
                    <a:pt x="29" y="0"/>
                  </a:moveTo>
                  <a:lnTo>
                    <a:pt x="34" y="22"/>
                  </a:lnTo>
                  <a:lnTo>
                    <a:pt x="16" y="51"/>
                  </a:lnTo>
                  <a:lnTo>
                    <a:pt x="0" y="46"/>
                  </a:lnTo>
                  <a:lnTo>
                    <a:pt x="29"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83" name="Freeform 2449"/>
            <p:cNvSpPr>
              <a:spLocks noChangeAspect="1"/>
            </p:cNvSpPr>
            <p:nvPr/>
          </p:nvSpPr>
          <p:spPr bwMode="auto">
            <a:xfrm>
              <a:off x="975" y="2984"/>
              <a:ext cx="16" cy="19"/>
            </a:xfrm>
            <a:custGeom>
              <a:avLst/>
              <a:gdLst>
                <a:gd name="T0" fmla="*/ 1 w 30"/>
                <a:gd name="T1" fmla="*/ 0 h 39"/>
                <a:gd name="T2" fmla="*/ 1 w 30"/>
                <a:gd name="T3" fmla="*/ 0 h 39"/>
                <a:gd name="T4" fmla="*/ 1 w 30"/>
                <a:gd name="T5" fmla="*/ 0 h 39"/>
                <a:gd name="T6" fmla="*/ 0 w 30"/>
                <a:gd name="T7" fmla="*/ 0 h 39"/>
                <a:gd name="T8" fmla="*/ 1 w 30"/>
                <a:gd name="T9" fmla="*/ 0 h 39"/>
                <a:gd name="T10" fmla="*/ 0 60000 65536"/>
                <a:gd name="T11" fmla="*/ 0 60000 65536"/>
                <a:gd name="T12" fmla="*/ 0 60000 65536"/>
                <a:gd name="T13" fmla="*/ 0 60000 65536"/>
                <a:gd name="T14" fmla="*/ 0 60000 65536"/>
                <a:gd name="T15" fmla="*/ 0 w 30"/>
                <a:gd name="T16" fmla="*/ 0 h 39"/>
                <a:gd name="T17" fmla="*/ 30 w 30"/>
                <a:gd name="T18" fmla="*/ 39 h 39"/>
              </a:gdLst>
              <a:ahLst/>
              <a:cxnLst>
                <a:cxn ang="T10">
                  <a:pos x="T0" y="T1"/>
                </a:cxn>
                <a:cxn ang="T11">
                  <a:pos x="T2" y="T3"/>
                </a:cxn>
                <a:cxn ang="T12">
                  <a:pos x="T4" y="T5"/>
                </a:cxn>
                <a:cxn ang="T13">
                  <a:pos x="T6" y="T7"/>
                </a:cxn>
                <a:cxn ang="T14">
                  <a:pos x="T8" y="T9"/>
                </a:cxn>
              </a:cxnLst>
              <a:rect l="T15" t="T16" r="T17" b="T18"/>
              <a:pathLst>
                <a:path w="30" h="39">
                  <a:moveTo>
                    <a:pt x="18" y="0"/>
                  </a:moveTo>
                  <a:lnTo>
                    <a:pt x="30" y="24"/>
                  </a:lnTo>
                  <a:lnTo>
                    <a:pt x="18" y="39"/>
                  </a:lnTo>
                  <a:lnTo>
                    <a:pt x="0" y="32"/>
                  </a:lnTo>
                  <a:lnTo>
                    <a:pt x="18"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84" name="Freeform 2450"/>
            <p:cNvSpPr>
              <a:spLocks noChangeAspect="1"/>
            </p:cNvSpPr>
            <p:nvPr/>
          </p:nvSpPr>
          <p:spPr bwMode="auto">
            <a:xfrm>
              <a:off x="978" y="2995"/>
              <a:ext cx="13" cy="15"/>
            </a:xfrm>
            <a:custGeom>
              <a:avLst/>
              <a:gdLst>
                <a:gd name="T0" fmla="*/ 1 w 25"/>
                <a:gd name="T1" fmla="*/ 0 h 31"/>
                <a:gd name="T2" fmla="*/ 1 w 25"/>
                <a:gd name="T3" fmla="*/ 0 h 31"/>
                <a:gd name="T4" fmla="*/ 0 w 25"/>
                <a:gd name="T5" fmla="*/ 0 h 31"/>
                <a:gd name="T6" fmla="*/ 1 w 25"/>
                <a:gd name="T7" fmla="*/ 0 h 31"/>
                <a:gd name="T8" fmla="*/ 0 60000 65536"/>
                <a:gd name="T9" fmla="*/ 0 60000 65536"/>
                <a:gd name="T10" fmla="*/ 0 60000 65536"/>
                <a:gd name="T11" fmla="*/ 0 60000 65536"/>
                <a:gd name="T12" fmla="*/ 0 w 25"/>
                <a:gd name="T13" fmla="*/ 0 h 31"/>
                <a:gd name="T14" fmla="*/ 25 w 25"/>
                <a:gd name="T15" fmla="*/ 31 h 31"/>
              </a:gdLst>
              <a:ahLst/>
              <a:cxnLst>
                <a:cxn ang="T8">
                  <a:pos x="T0" y="T1"/>
                </a:cxn>
                <a:cxn ang="T9">
                  <a:pos x="T2" y="T3"/>
                </a:cxn>
                <a:cxn ang="T10">
                  <a:pos x="T4" y="T5"/>
                </a:cxn>
                <a:cxn ang="T11">
                  <a:pos x="T6" y="T7"/>
                </a:cxn>
              </a:cxnLst>
              <a:rect l="T12" t="T13" r="T14" b="T15"/>
              <a:pathLst>
                <a:path w="25" h="31">
                  <a:moveTo>
                    <a:pt x="15" y="0"/>
                  </a:moveTo>
                  <a:lnTo>
                    <a:pt x="25" y="31"/>
                  </a:lnTo>
                  <a:lnTo>
                    <a:pt x="0" y="20"/>
                  </a:lnTo>
                  <a:lnTo>
                    <a:pt x="15"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85" name="Freeform 2451"/>
            <p:cNvSpPr>
              <a:spLocks noChangeAspect="1"/>
            </p:cNvSpPr>
            <p:nvPr/>
          </p:nvSpPr>
          <p:spPr bwMode="auto">
            <a:xfrm>
              <a:off x="675" y="2787"/>
              <a:ext cx="310" cy="214"/>
            </a:xfrm>
            <a:custGeom>
              <a:avLst/>
              <a:gdLst>
                <a:gd name="T0" fmla="*/ 1 w 619"/>
                <a:gd name="T1" fmla="*/ 0 h 429"/>
                <a:gd name="T2" fmla="*/ 1 w 619"/>
                <a:gd name="T3" fmla="*/ 0 h 429"/>
                <a:gd name="T4" fmla="*/ 0 w 619"/>
                <a:gd name="T5" fmla="*/ 0 h 429"/>
                <a:gd name="T6" fmla="*/ 1 w 619"/>
                <a:gd name="T7" fmla="*/ 0 h 429"/>
                <a:gd name="T8" fmla="*/ 1 w 619"/>
                <a:gd name="T9" fmla="*/ 0 h 429"/>
                <a:gd name="T10" fmla="*/ 0 60000 65536"/>
                <a:gd name="T11" fmla="*/ 0 60000 65536"/>
                <a:gd name="T12" fmla="*/ 0 60000 65536"/>
                <a:gd name="T13" fmla="*/ 0 60000 65536"/>
                <a:gd name="T14" fmla="*/ 0 60000 65536"/>
                <a:gd name="T15" fmla="*/ 0 w 619"/>
                <a:gd name="T16" fmla="*/ 0 h 429"/>
                <a:gd name="T17" fmla="*/ 619 w 619"/>
                <a:gd name="T18" fmla="*/ 429 h 429"/>
              </a:gdLst>
              <a:ahLst/>
              <a:cxnLst>
                <a:cxn ang="T10">
                  <a:pos x="T0" y="T1"/>
                </a:cxn>
                <a:cxn ang="T11">
                  <a:pos x="T2" y="T3"/>
                </a:cxn>
                <a:cxn ang="T12">
                  <a:pos x="T4" y="T5"/>
                </a:cxn>
                <a:cxn ang="T13">
                  <a:pos x="T6" y="T7"/>
                </a:cxn>
                <a:cxn ang="T14">
                  <a:pos x="T8" y="T9"/>
                </a:cxn>
              </a:cxnLst>
              <a:rect l="T15" t="T16" r="T17" b="T18"/>
              <a:pathLst>
                <a:path w="619" h="429">
                  <a:moveTo>
                    <a:pt x="619" y="429"/>
                  </a:moveTo>
                  <a:lnTo>
                    <a:pt x="602" y="262"/>
                  </a:lnTo>
                  <a:lnTo>
                    <a:pt x="0" y="0"/>
                  </a:lnTo>
                  <a:lnTo>
                    <a:pt x="41" y="169"/>
                  </a:lnTo>
                  <a:lnTo>
                    <a:pt x="619" y="429"/>
                  </a:lnTo>
                </a:path>
              </a:pathLst>
            </a:custGeom>
            <a:noFill/>
            <a:ln w="11113">
              <a:solidFill>
                <a:srgbClr val="6080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486" name="Freeform 2452"/>
            <p:cNvSpPr>
              <a:spLocks noChangeAspect="1"/>
            </p:cNvSpPr>
            <p:nvPr/>
          </p:nvSpPr>
          <p:spPr bwMode="auto">
            <a:xfrm>
              <a:off x="1052" y="3031"/>
              <a:ext cx="15" cy="13"/>
            </a:xfrm>
            <a:custGeom>
              <a:avLst/>
              <a:gdLst>
                <a:gd name="T0" fmla="*/ 0 w 31"/>
                <a:gd name="T1" fmla="*/ 1 h 26"/>
                <a:gd name="T2" fmla="*/ 0 w 31"/>
                <a:gd name="T3" fmla="*/ 1 h 26"/>
                <a:gd name="T4" fmla="*/ 0 w 31"/>
                <a:gd name="T5" fmla="*/ 1 h 26"/>
                <a:gd name="T6" fmla="*/ 0 w 31"/>
                <a:gd name="T7" fmla="*/ 1 h 26"/>
                <a:gd name="T8" fmla="*/ 0 w 31"/>
                <a:gd name="T9" fmla="*/ 1 h 26"/>
                <a:gd name="T10" fmla="*/ 0 w 31"/>
                <a:gd name="T11" fmla="*/ 0 h 26"/>
                <a:gd name="T12" fmla="*/ 0 w 31"/>
                <a:gd name="T13" fmla="*/ 0 h 26"/>
                <a:gd name="T14" fmla="*/ 0 w 31"/>
                <a:gd name="T15" fmla="*/ 0 h 26"/>
                <a:gd name="T16" fmla="*/ 0 w 31"/>
                <a:gd name="T17" fmla="*/ 1 h 26"/>
                <a:gd name="T18" fmla="*/ 0 w 31"/>
                <a:gd name="T19" fmla="*/ 1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26"/>
                <a:gd name="T32" fmla="*/ 31 w 31"/>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26">
                  <a:moveTo>
                    <a:pt x="14" y="26"/>
                  </a:moveTo>
                  <a:lnTo>
                    <a:pt x="9" y="19"/>
                  </a:lnTo>
                  <a:lnTo>
                    <a:pt x="2" y="15"/>
                  </a:lnTo>
                  <a:lnTo>
                    <a:pt x="0" y="9"/>
                  </a:lnTo>
                  <a:lnTo>
                    <a:pt x="2" y="7"/>
                  </a:lnTo>
                  <a:lnTo>
                    <a:pt x="4" y="0"/>
                  </a:lnTo>
                  <a:lnTo>
                    <a:pt x="14" y="0"/>
                  </a:lnTo>
                  <a:lnTo>
                    <a:pt x="21" y="0"/>
                  </a:lnTo>
                  <a:lnTo>
                    <a:pt x="31" y="2"/>
                  </a:lnTo>
                  <a:lnTo>
                    <a:pt x="14" y="26"/>
                  </a:lnTo>
                  <a:close/>
                </a:path>
              </a:pathLst>
            </a:custGeom>
            <a:solidFill>
              <a:srgbClr val="603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87" name="Freeform 2453"/>
            <p:cNvSpPr>
              <a:spLocks noChangeAspect="1"/>
            </p:cNvSpPr>
            <p:nvPr/>
          </p:nvSpPr>
          <p:spPr bwMode="auto">
            <a:xfrm>
              <a:off x="1067" y="2939"/>
              <a:ext cx="64" cy="156"/>
            </a:xfrm>
            <a:custGeom>
              <a:avLst/>
              <a:gdLst>
                <a:gd name="T0" fmla="*/ 0 w 129"/>
                <a:gd name="T1" fmla="*/ 0 h 314"/>
                <a:gd name="T2" fmla="*/ 0 w 129"/>
                <a:gd name="T3" fmla="*/ 0 h 314"/>
                <a:gd name="T4" fmla="*/ 0 w 129"/>
                <a:gd name="T5" fmla="*/ 0 h 314"/>
                <a:gd name="T6" fmla="*/ 0 w 129"/>
                <a:gd name="T7" fmla="*/ 0 h 314"/>
                <a:gd name="T8" fmla="*/ 0 w 129"/>
                <a:gd name="T9" fmla="*/ 0 h 314"/>
                <a:gd name="T10" fmla="*/ 0 w 129"/>
                <a:gd name="T11" fmla="*/ 0 h 314"/>
                <a:gd name="T12" fmla="*/ 0 w 129"/>
                <a:gd name="T13" fmla="*/ 0 h 314"/>
                <a:gd name="T14" fmla="*/ 0 w 129"/>
                <a:gd name="T15" fmla="*/ 0 h 314"/>
                <a:gd name="T16" fmla="*/ 0 w 129"/>
                <a:gd name="T17" fmla="*/ 0 h 314"/>
                <a:gd name="T18" fmla="*/ 0 w 129"/>
                <a:gd name="T19" fmla="*/ 0 h 314"/>
                <a:gd name="T20" fmla="*/ 0 w 129"/>
                <a:gd name="T21" fmla="*/ 0 h 314"/>
                <a:gd name="T22" fmla="*/ 0 w 129"/>
                <a:gd name="T23" fmla="*/ 0 h 314"/>
                <a:gd name="T24" fmla="*/ 0 w 129"/>
                <a:gd name="T25" fmla="*/ 0 h 314"/>
                <a:gd name="T26" fmla="*/ 0 w 129"/>
                <a:gd name="T27" fmla="*/ 0 h 314"/>
                <a:gd name="T28" fmla="*/ 0 w 129"/>
                <a:gd name="T29" fmla="*/ 0 h 314"/>
                <a:gd name="T30" fmla="*/ 0 w 129"/>
                <a:gd name="T31" fmla="*/ 0 h 314"/>
                <a:gd name="T32" fmla="*/ 0 w 129"/>
                <a:gd name="T33" fmla="*/ 0 h 314"/>
                <a:gd name="T34" fmla="*/ 0 w 129"/>
                <a:gd name="T35" fmla="*/ 0 h 314"/>
                <a:gd name="T36" fmla="*/ 0 w 129"/>
                <a:gd name="T37" fmla="*/ 0 h 314"/>
                <a:gd name="T38" fmla="*/ 0 w 129"/>
                <a:gd name="T39" fmla="*/ 0 h 314"/>
                <a:gd name="T40" fmla="*/ 0 w 129"/>
                <a:gd name="T41" fmla="*/ 0 h 314"/>
                <a:gd name="T42" fmla="*/ 0 w 129"/>
                <a:gd name="T43" fmla="*/ 0 h 314"/>
                <a:gd name="T44" fmla="*/ 0 w 129"/>
                <a:gd name="T45" fmla="*/ 0 h 314"/>
                <a:gd name="T46" fmla="*/ 0 w 129"/>
                <a:gd name="T47" fmla="*/ 0 h 314"/>
                <a:gd name="T48" fmla="*/ 0 w 129"/>
                <a:gd name="T49" fmla="*/ 0 h 314"/>
                <a:gd name="T50" fmla="*/ 0 w 129"/>
                <a:gd name="T51" fmla="*/ 0 h 314"/>
                <a:gd name="T52" fmla="*/ 0 w 129"/>
                <a:gd name="T53" fmla="*/ 0 h 314"/>
                <a:gd name="T54" fmla="*/ 0 w 129"/>
                <a:gd name="T55" fmla="*/ 0 h 314"/>
                <a:gd name="T56" fmla="*/ 0 w 129"/>
                <a:gd name="T57" fmla="*/ 0 h 314"/>
                <a:gd name="T58" fmla="*/ 0 w 129"/>
                <a:gd name="T59" fmla="*/ 0 h 314"/>
                <a:gd name="T60" fmla="*/ 0 w 129"/>
                <a:gd name="T61" fmla="*/ 0 h 314"/>
                <a:gd name="T62" fmla="*/ 0 w 129"/>
                <a:gd name="T63" fmla="*/ 0 h 314"/>
                <a:gd name="T64" fmla="*/ 0 w 129"/>
                <a:gd name="T65" fmla="*/ 0 h 314"/>
                <a:gd name="T66" fmla="*/ 0 w 129"/>
                <a:gd name="T67" fmla="*/ 0 h 314"/>
                <a:gd name="T68" fmla="*/ 0 w 129"/>
                <a:gd name="T69" fmla="*/ 0 h 31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9"/>
                <a:gd name="T106" fmla="*/ 0 h 314"/>
                <a:gd name="T107" fmla="*/ 129 w 129"/>
                <a:gd name="T108" fmla="*/ 314 h 31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9" h="314">
                  <a:moveTo>
                    <a:pt x="1" y="314"/>
                  </a:moveTo>
                  <a:lnTo>
                    <a:pt x="129" y="183"/>
                  </a:lnTo>
                  <a:lnTo>
                    <a:pt x="127" y="171"/>
                  </a:lnTo>
                  <a:lnTo>
                    <a:pt x="129" y="160"/>
                  </a:lnTo>
                  <a:lnTo>
                    <a:pt x="127" y="149"/>
                  </a:lnTo>
                  <a:lnTo>
                    <a:pt x="127" y="138"/>
                  </a:lnTo>
                  <a:lnTo>
                    <a:pt x="125" y="126"/>
                  </a:lnTo>
                  <a:lnTo>
                    <a:pt x="127" y="116"/>
                  </a:lnTo>
                  <a:lnTo>
                    <a:pt x="129" y="104"/>
                  </a:lnTo>
                  <a:lnTo>
                    <a:pt x="127" y="92"/>
                  </a:lnTo>
                  <a:lnTo>
                    <a:pt x="127" y="83"/>
                  </a:lnTo>
                  <a:lnTo>
                    <a:pt x="125" y="70"/>
                  </a:lnTo>
                  <a:lnTo>
                    <a:pt x="129" y="61"/>
                  </a:lnTo>
                  <a:lnTo>
                    <a:pt x="127" y="49"/>
                  </a:lnTo>
                  <a:lnTo>
                    <a:pt x="127" y="36"/>
                  </a:lnTo>
                  <a:lnTo>
                    <a:pt x="127" y="26"/>
                  </a:lnTo>
                  <a:lnTo>
                    <a:pt x="127" y="14"/>
                  </a:lnTo>
                  <a:lnTo>
                    <a:pt x="127" y="0"/>
                  </a:lnTo>
                  <a:lnTo>
                    <a:pt x="1" y="110"/>
                  </a:lnTo>
                  <a:lnTo>
                    <a:pt x="0" y="122"/>
                  </a:lnTo>
                  <a:lnTo>
                    <a:pt x="1" y="136"/>
                  </a:lnTo>
                  <a:lnTo>
                    <a:pt x="0" y="148"/>
                  </a:lnTo>
                  <a:lnTo>
                    <a:pt x="1" y="160"/>
                  </a:lnTo>
                  <a:lnTo>
                    <a:pt x="1" y="173"/>
                  </a:lnTo>
                  <a:lnTo>
                    <a:pt x="1" y="187"/>
                  </a:lnTo>
                  <a:lnTo>
                    <a:pt x="0" y="199"/>
                  </a:lnTo>
                  <a:lnTo>
                    <a:pt x="1" y="212"/>
                  </a:lnTo>
                  <a:lnTo>
                    <a:pt x="1" y="226"/>
                  </a:lnTo>
                  <a:lnTo>
                    <a:pt x="1" y="239"/>
                  </a:lnTo>
                  <a:lnTo>
                    <a:pt x="1" y="251"/>
                  </a:lnTo>
                  <a:lnTo>
                    <a:pt x="1" y="263"/>
                  </a:lnTo>
                  <a:lnTo>
                    <a:pt x="1" y="278"/>
                  </a:lnTo>
                  <a:lnTo>
                    <a:pt x="1" y="290"/>
                  </a:lnTo>
                  <a:lnTo>
                    <a:pt x="0" y="302"/>
                  </a:lnTo>
                  <a:lnTo>
                    <a:pt x="1" y="314"/>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88" name="Freeform 2454"/>
            <p:cNvSpPr>
              <a:spLocks noChangeAspect="1"/>
            </p:cNvSpPr>
            <p:nvPr/>
          </p:nvSpPr>
          <p:spPr bwMode="auto">
            <a:xfrm>
              <a:off x="1067" y="2939"/>
              <a:ext cx="63" cy="154"/>
            </a:xfrm>
            <a:custGeom>
              <a:avLst/>
              <a:gdLst>
                <a:gd name="T0" fmla="*/ 0 w 127"/>
                <a:gd name="T1" fmla="*/ 0 h 309"/>
                <a:gd name="T2" fmla="*/ 0 w 127"/>
                <a:gd name="T3" fmla="*/ 0 h 309"/>
                <a:gd name="T4" fmla="*/ 0 w 127"/>
                <a:gd name="T5" fmla="*/ 0 h 309"/>
                <a:gd name="T6" fmla="*/ 0 w 127"/>
                <a:gd name="T7" fmla="*/ 0 h 309"/>
                <a:gd name="T8" fmla="*/ 0 w 127"/>
                <a:gd name="T9" fmla="*/ 0 h 309"/>
                <a:gd name="T10" fmla="*/ 0 w 127"/>
                <a:gd name="T11" fmla="*/ 0 h 309"/>
                <a:gd name="T12" fmla="*/ 0 w 127"/>
                <a:gd name="T13" fmla="*/ 0 h 309"/>
                <a:gd name="T14" fmla="*/ 0 w 127"/>
                <a:gd name="T15" fmla="*/ 0 h 309"/>
                <a:gd name="T16" fmla="*/ 0 w 127"/>
                <a:gd name="T17" fmla="*/ 0 h 309"/>
                <a:gd name="T18" fmla="*/ 0 w 127"/>
                <a:gd name="T19" fmla="*/ 0 h 309"/>
                <a:gd name="T20" fmla="*/ 0 w 127"/>
                <a:gd name="T21" fmla="*/ 0 h 309"/>
                <a:gd name="T22" fmla="*/ 0 w 127"/>
                <a:gd name="T23" fmla="*/ 0 h 309"/>
                <a:gd name="T24" fmla="*/ 0 w 127"/>
                <a:gd name="T25" fmla="*/ 0 h 309"/>
                <a:gd name="T26" fmla="*/ 0 w 127"/>
                <a:gd name="T27" fmla="*/ 0 h 309"/>
                <a:gd name="T28" fmla="*/ 0 w 127"/>
                <a:gd name="T29" fmla="*/ 0 h 309"/>
                <a:gd name="T30" fmla="*/ 0 w 127"/>
                <a:gd name="T31" fmla="*/ 0 h 309"/>
                <a:gd name="T32" fmla="*/ 0 w 127"/>
                <a:gd name="T33" fmla="*/ 0 h 309"/>
                <a:gd name="T34" fmla="*/ 0 w 127"/>
                <a:gd name="T35" fmla="*/ 0 h 309"/>
                <a:gd name="T36" fmla="*/ 0 w 127"/>
                <a:gd name="T37" fmla="*/ 0 h 309"/>
                <a:gd name="T38" fmla="*/ 0 w 127"/>
                <a:gd name="T39" fmla="*/ 0 h 309"/>
                <a:gd name="T40" fmla="*/ 0 w 127"/>
                <a:gd name="T41" fmla="*/ 0 h 309"/>
                <a:gd name="T42" fmla="*/ 0 w 127"/>
                <a:gd name="T43" fmla="*/ 0 h 309"/>
                <a:gd name="T44" fmla="*/ 0 w 127"/>
                <a:gd name="T45" fmla="*/ 0 h 309"/>
                <a:gd name="T46" fmla="*/ 0 w 127"/>
                <a:gd name="T47" fmla="*/ 0 h 309"/>
                <a:gd name="T48" fmla="*/ 0 w 127"/>
                <a:gd name="T49" fmla="*/ 0 h 309"/>
                <a:gd name="T50" fmla="*/ 0 w 127"/>
                <a:gd name="T51" fmla="*/ 0 h 309"/>
                <a:gd name="T52" fmla="*/ 0 w 127"/>
                <a:gd name="T53" fmla="*/ 0 h 309"/>
                <a:gd name="T54" fmla="*/ 0 w 127"/>
                <a:gd name="T55" fmla="*/ 0 h 309"/>
                <a:gd name="T56" fmla="*/ 0 w 127"/>
                <a:gd name="T57" fmla="*/ 0 h 309"/>
                <a:gd name="T58" fmla="*/ 0 w 127"/>
                <a:gd name="T59" fmla="*/ 0 h 309"/>
                <a:gd name="T60" fmla="*/ 0 w 127"/>
                <a:gd name="T61" fmla="*/ 0 h 309"/>
                <a:gd name="T62" fmla="*/ 0 w 127"/>
                <a:gd name="T63" fmla="*/ 0 h 309"/>
                <a:gd name="T64" fmla="*/ 0 w 127"/>
                <a:gd name="T65" fmla="*/ 0 h 309"/>
                <a:gd name="T66" fmla="*/ 0 w 127"/>
                <a:gd name="T67" fmla="*/ 0 h 309"/>
                <a:gd name="T68" fmla="*/ 0 w 127"/>
                <a:gd name="T69" fmla="*/ 0 h 30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7"/>
                <a:gd name="T106" fmla="*/ 0 h 309"/>
                <a:gd name="T107" fmla="*/ 127 w 127"/>
                <a:gd name="T108" fmla="*/ 309 h 30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7" h="309">
                  <a:moveTo>
                    <a:pt x="3" y="309"/>
                  </a:moveTo>
                  <a:lnTo>
                    <a:pt x="127" y="180"/>
                  </a:lnTo>
                  <a:lnTo>
                    <a:pt x="125" y="168"/>
                  </a:lnTo>
                  <a:lnTo>
                    <a:pt x="127" y="158"/>
                  </a:lnTo>
                  <a:lnTo>
                    <a:pt x="125" y="148"/>
                  </a:lnTo>
                  <a:lnTo>
                    <a:pt x="125" y="136"/>
                  </a:lnTo>
                  <a:lnTo>
                    <a:pt x="124" y="124"/>
                  </a:lnTo>
                  <a:lnTo>
                    <a:pt x="125" y="114"/>
                  </a:lnTo>
                  <a:lnTo>
                    <a:pt x="127" y="102"/>
                  </a:lnTo>
                  <a:lnTo>
                    <a:pt x="125" y="92"/>
                  </a:lnTo>
                  <a:lnTo>
                    <a:pt x="124" y="82"/>
                  </a:lnTo>
                  <a:lnTo>
                    <a:pt x="125" y="68"/>
                  </a:lnTo>
                  <a:lnTo>
                    <a:pt x="127" y="58"/>
                  </a:lnTo>
                  <a:lnTo>
                    <a:pt x="125" y="48"/>
                  </a:lnTo>
                  <a:lnTo>
                    <a:pt x="125" y="36"/>
                  </a:lnTo>
                  <a:lnTo>
                    <a:pt x="125" y="26"/>
                  </a:lnTo>
                  <a:lnTo>
                    <a:pt x="125" y="12"/>
                  </a:lnTo>
                  <a:lnTo>
                    <a:pt x="125" y="0"/>
                  </a:lnTo>
                  <a:lnTo>
                    <a:pt x="1" y="109"/>
                  </a:lnTo>
                  <a:lnTo>
                    <a:pt x="0" y="121"/>
                  </a:lnTo>
                  <a:lnTo>
                    <a:pt x="0" y="134"/>
                  </a:lnTo>
                  <a:lnTo>
                    <a:pt x="0" y="146"/>
                  </a:lnTo>
                  <a:lnTo>
                    <a:pt x="1" y="158"/>
                  </a:lnTo>
                  <a:lnTo>
                    <a:pt x="1" y="170"/>
                  </a:lnTo>
                  <a:lnTo>
                    <a:pt x="0" y="183"/>
                  </a:lnTo>
                  <a:lnTo>
                    <a:pt x="0" y="195"/>
                  </a:lnTo>
                  <a:lnTo>
                    <a:pt x="1" y="211"/>
                  </a:lnTo>
                  <a:lnTo>
                    <a:pt x="1" y="222"/>
                  </a:lnTo>
                  <a:lnTo>
                    <a:pt x="0" y="234"/>
                  </a:lnTo>
                  <a:lnTo>
                    <a:pt x="1" y="246"/>
                  </a:lnTo>
                  <a:lnTo>
                    <a:pt x="3" y="258"/>
                  </a:lnTo>
                  <a:lnTo>
                    <a:pt x="1" y="272"/>
                  </a:lnTo>
                  <a:lnTo>
                    <a:pt x="1" y="285"/>
                  </a:lnTo>
                  <a:lnTo>
                    <a:pt x="0" y="297"/>
                  </a:lnTo>
                  <a:lnTo>
                    <a:pt x="3" y="309"/>
                  </a:lnTo>
                </a:path>
              </a:pathLst>
            </a:custGeom>
            <a:noFill/>
            <a:ln w="11113">
              <a:solidFill>
                <a:srgbClr val="A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489" name="Freeform 2455"/>
            <p:cNvSpPr>
              <a:spLocks noChangeAspect="1"/>
            </p:cNvSpPr>
            <p:nvPr/>
          </p:nvSpPr>
          <p:spPr bwMode="auto">
            <a:xfrm>
              <a:off x="983" y="2898"/>
              <a:ext cx="148" cy="97"/>
            </a:xfrm>
            <a:custGeom>
              <a:avLst/>
              <a:gdLst>
                <a:gd name="T0" fmla="*/ 0 w 297"/>
                <a:gd name="T1" fmla="*/ 1 h 193"/>
                <a:gd name="T2" fmla="*/ 0 w 297"/>
                <a:gd name="T3" fmla="*/ 1 h 193"/>
                <a:gd name="T4" fmla="*/ 0 w 297"/>
                <a:gd name="T5" fmla="*/ 1 h 193"/>
                <a:gd name="T6" fmla="*/ 0 w 297"/>
                <a:gd name="T7" fmla="*/ 1 h 193"/>
                <a:gd name="T8" fmla="*/ 0 w 297"/>
                <a:gd name="T9" fmla="*/ 1 h 193"/>
                <a:gd name="T10" fmla="*/ 0 w 297"/>
                <a:gd name="T11" fmla="*/ 1 h 193"/>
                <a:gd name="T12" fmla="*/ 0 w 297"/>
                <a:gd name="T13" fmla="*/ 1 h 193"/>
                <a:gd name="T14" fmla="*/ 0 w 297"/>
                <a:gd name="T15" fmla="*/ 1 h 193"/>
                <a:gd name="T16" fmla="*/ 0 w 297"/>
                <a:gd name="T17" fmla="*/ 1 h 193"/>
                <a:gd name="T18" fmla="*/ 0 w 297"/>
                <a:gd name="T19" fmla="*/ 1 h 193"/>
                <a:gd name="T20" fmla="*/ 0 w 297"/>
                <a:gd name="T21" fmla="*/ 1 h 193"/>
                <a:gd name="T22" fmla="*/ 0 w 297"/>
                <a:gd name="T23" fmla="*/ 1 h 193"/>
                <a:gd name="T24" fmla="*/ 0 w 297"/>
                <a:gd name="T25" fmla="*/ 1 h 193"/>
                <a:gd name="T26" fmla="*/ 0 w 297"/>
                <a:gd name="T27" fmla="*/ 1 h 193"/>
                <a:gd name="T28" fmla="*/ 0 w 297"/>
                <a:gd name="T29" fmla="*/ 1 h 193"/>
                <a:gd name="T30" fmla="*/ 0 w 297"/>
                <a:gd name="T31" fmla="*/ 1 h 193"/>
                <a:gd name="T32" fmla="*/ 0 w 297"/>
                <a:gd name="T33" fmla="*/ 1 h 193"/>
                <a:gd name="T34" fmla="*/ 0 w 297"/>
                <a:gd name="T35" fmla="*/ 0 h 193"/>
                <a:gd name="T36" fmla="*/ 0 w 297"/>
                <a:gd name="T37" fmla="*/ 1 h 193"/>
                <a:gd name="T38" fmla="*/ 0 w 297"/>
                <a:gd name="T39" fmla="*/ 1 h 193"/>
                <a:gd name="T40" fmla="*/ 0 w 297"/>
                <a:gd name="T41" fmla="*/ 1 h 193"/>
                <a:gd name="T42" fmla="*/ 0 w 297"/>
                <a:gd name="T43" fmla="*/ 1 h 193"/>
                <a:gd name="T44" fmla="*/ 0 w 297"/>
                <a:gd name="T45" fmla="*/ 1 h 193"/>
                <a:gd name="T46" fmla="*/ 0 w 297"/>
                <a:gd name="T47" fmla="*/ 1 h 193"/>
                <a:gd name="T48" fmla="*/ 0 w 297"/>
                <a:gd name="T49" fmla="*/ 1 h 193"/>
                <a:gd name="T50" fmla="*/ 0 w 297"/>
                <a:gd name="T51" fmla="*/ 1 h 193"/>
                <a:gd name="T52" fmla="*/ 0 w 297"/>
                <a:gd name="T53" fmla="*/ 1 h 193"/>
                <a:gd name="T54" fmla="*/ 0 w 297"/>
                <a:gd name="T55" fmla="*/ 1 h 193"/>
                <a:gd name="T56" fmla="*/ 0 w 297"/>
                <a:gd name="T57" fmla="*/ 1 h 193"/>
                <a:gd name="T58" fmla="*/ 0 w 297"/>
                <a:gd name="T59" fmla="*/ 1 h 193"/>
                <a:gd name="T60" fmla="*/ 0 w 297"/>
                <a:gd name="T61" fmla="*/ 1 h 193"/>
                <a:gd name="T62" fmla="*/ 0 w 297"/>
                <a:gd name="T63" fmla="*/ 1 h 193"/>
                <a:gd name="T64" fmla="*/ 0 w 297"/>
                <a:gd name="T65" fmla="*/ 1 h 193"/>
                <a:gd name="T66" fmla="*/ 0 w 297"/>
                <a:gd name="T67" fmla="*/ 1 h 193"/>
                <a:gd name="T68" fmla="*/ 0 w 297"/>
                <a:gd name="T69" fmla="*/ 1 h 19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97"/>
                <a:gd name="T106" fmla="*/ 0 h 193"/>
                <a:gd name="T107" fmla="*/ 297 w 297"/>
                <a:gd name="T108" fmla="*/ 193 h 19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97" h="193">
                  <a:moveTo>
                    <a:pt x="171" y="193"/>
                  </a:moveTo>
                  <a:lnTo>
                    <a:pt x="297" y="85"/>
                  </a:lnTo>
                  <a:lnTo>
                    <a:pt x="288" y="78"/>
                  </a:lnTo>
                  <a:lnTo>
                    <a:pt x="278" y="74"/>
                  </a:lnTo>
                  <a:lnTo>
                    <a:pt x="268" y="68"/>
                  </a:lnTo>
                  <a:lnTo>
                    <a:pt x="259" y="64"/>
                  </a:lnTo>
                  <a:lnTo>
                    <a:pt x="253" y="59"/>
                  </a:lnTo>
                  <a:lnTo>
                    <a:pt x="242" y="54"/>
                  </a:lnTo>
                  <a:lnTo>
                    <a:pt x="232" y="47"/>
                  </a:lnTo>
                  <a:lnTo>
                    <a:pt x="224" y="42"/>
                  </a:lnTo>
                  <a:lnTo>
                    <a:pt x="214" y="37"/>
                  </a:lnTo>
                  <a:lnTo>
                    <a:pt x="205" y="32"/>
                  </a:lnTo>
                  <a:lnTo>
                    <a:pt x="195" y="25"/>
                  </a:lnTo>
                  <a:lnTo>
                    <a:pt x="185" y="20"/>
                  </a:lnTo>
                  <a:lnTo>
                    <a:pt x="176" y="13"/>
                  </a:lnTo>
                  <a:lnTo>
                    <a:pt x="168" y="10"/>
                  </a:lnTo>
                  <a:lnTo>
                    <a:pt x="159" y="5"/>
                  </a:lnTo>
                  <a:lnTo>
                    <a:pt x="149" y="0"/>
                  </a:lnTo>
                  <a:lnTo>
                    <a:pt x="0" y="95"/>
                  </a:lnTo>
                  <a:lnTo>
                    <a:pt x="12" y="102"/>
                  </a:lnTo>
                  <a:lnTo>
                    <a:pt x="22" y="107"/>
                  </a:lnTo>
                  <a:lnTo>
                    <a:pt x="34" y="112"/>
                  </a:lnTo>
                  <a:lnTo>
                    <a:pt x="44" y="119"/>
                  </a:lnTo>
                  <a:lnTo>
                    <a:pt x="52" y="125"/>
                  </a:lnTo>
                  <a:lnTo>
                    <a:pt x="66" y="130"/>
                  </a:lnTo>
                  <a:lnTo>
                    <a:pt x="74" y="135"/>
                  </a:lnTo>
                  <a:lnTo>
                    <a:pt x="85" y="144"/>
                  </a:lnTo>
                  <a:lnTo>
                    <a:pt x="95" y="151"/>
                  </a:lnTo>
                  <a:lnTo>
                    <a:pt x="107" y="154"/>
                  </a:lnTo>
                  <a:lnTo>
                    <a:pt x="117" y="161"/>
                  </a:lnTo>
                  <a:lnTo>
                    <a:pt x="125" y="168"/>
                  </a:lnTo>
                  <a:lnTo>
                    <a:pt x="137" y="174"/>
                  </a:lnTo>
                  <a:lnTo>
                    <a:pt x="146" y="180"/>
                  </a:lnTo>
                  <a:lnTo>
                    <a:pt x="158" y="186"/>
                  </a:lnTo>
                  <a:lnTo>
                    <a:pt x="171" y="193"/>
                  </a:lnTo>
                  <a:close/>
                </a:path>
              </a:pathLst>
            </a:custGeom>
            <a:solidFill>
              <a:srgbClr val="8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90" name="Freeform 2456"/>
            <p:cNvSpPr>
              <a:spLocks noChangeAspect="1"/>
            </p:cNvSpPr>
            <p:nvPr/>
          </p:nvSpPr>
          <p:spPr bwMode="auto">
            <a:xfrm>
              <a:off x="984" y="2897"/>
              <a:ext cx="145" cy="94"/>
            </a:xfrm>
            <a:custGeom>
              <a:avLst/>
              <a:gdLst>
                <a:gd name="T0" fmla="*/ 0 w 291"/>
                <a:gd name="T1" fmla="*/ 1 h 188"/>
                <a:gd name="T2" fmla="*/ 0 w 291"/>
                <a:gd name="T3" fmla="*/ 1 h 188"/>
                <a:gd name="T4" fmla="*/ 0 w 291"/>
                <a:gd name="T5" fmla="*/ 1 h 188"/>
                <a:gd name="T6" fmla="*/ 0 w 291"/>
                <a:gd name="T7" fmla="*/ 1 h 188"/>
                <a:gd name="T8" fmla="*/ 0 w 291"/>
                <a:gd name="T9" fmla="*/ 1 h 188"/>
                <a:gd name="T10" fmla="*/ 0 w 291"/>
                <a:gd name="T11" fmla="*/ 1 h 188"/>
                <a:gd name="T12" fmla="*/ 0 w 291"/>
                <a:gd name="T13" fmla="*/ 1 h 188"/>
                <a:gd name="T14" fmla="*/ 0 w 291"/>
                <a:gd name="T15" fmla="*/ 1 h 188"/>
                <a:gd name="T16" fmla="*/ 0 w 291"/>
                <a:gd name="T17" fmla="*/ 1 h 188"/>
                <a:gd name="T18" fmla="*/ 0 w 291"/>
                <a:gd name="T19" fmla="*/ 1 h 188"/>
                <a:gd name="T20" fmla="*/ 0 w 291"/>
                <a:gd name="T21" fmla="*/ 1 h 188"/>
                <a:gd name="T22" fmla="*/ 0 w 291"/>
                <a:gd name="T23" fmla="*/ 1 h 188"/>
                <a:gd name="T24" fmla="*/ 0 w 291"/>
                <a:gd name="T25" fmla="*/ 1 h 188"/>
                <a:gd name="T26" fmla="*/ 0 w 291"/>
                <a:gd name="T27" fmla="*/ 1 h 188"/>
                <a:gd name="T28" fmla="*/ 0 w 291"/>
                <a:gd name="T29" fmla="*/ 1 h 188"/>
                <a:gd name="T30" fmla="*/ 0 w 291"/>
                <a:gd name="T31" fmla="*/ 1 h 188"/>
                <a:gd name="T32" fmla="*/ 0 w 291"/>
                <a:gd name="T33" fmla="*/ 1 h 188"/>
                <a:gd name="T34" fmla="*/ 0 w 291"/>
                <a:gd name="T35" fmla="*/ 0 h 188"/>
                <a:gd name="T36" fmla="*/ 0 w 291"/>
                <a:gd name="T37" fmla="*/ 1 h 188"/>
                <a:gd name="T38" fmla="*/ 0 w 291"/>
                <a:gd name="T39" fmla="*/ 1 h 188"/>
                <a:gd name="T40" fmla="*/ 0 w 291"/>
                <a:gd name="T41" fmla="*/ 1 h 188"/>
                <a:gd name="T42" fmla="*/ 0 w 291"/>
                <a:gd name="T43" fmla="*/ 1 h 188"/>
                <a:gd name="T44" fmla="*/ 0 w 291"/>
                <a:gd name="T45" fmla="*/ 1 h 188"/>
                <a:gd name="T46" fmla="*/ 0 w 291"/>
                <a:gd name="T47" fmla="*/ 1 h 188"/>
                <a:gd name="T48" fmla="*/ 0 w 291"/>
                <a:gd name="T49" fmla="*/ 1 h 188"/>
                <a:gd name="T50" fmla="*/ 0 w 291"/>
                <a:gd name="T51" fmla="*/ 1 h 188"/>
                <a:gd name="T52" fmla="*/ 0 w 291"/>
                <a:gd name="T53" fmla="*/ 1 h 188"/>
                <a:gd name="T54" fmla="*/ 0 w 291"/>
                <a:gd name="T55" fmla="*/ 1 h 188"/>
                <a:gd name="T56" fmla="*/ 0 w 291"/>
                <a:gd name="T57" fmla="*/ 1 h 188"/>
                <a:gd name="T58" fmla="*/ 0 w 291"/>
                <a:gd name="T59" fmla="*/ 1 h 188"/>
                <a:gd name="T60" fmla="*/ 0 w 291"/>
                <a:gd name="T61" fmla="*/ 1 h 188"/>
                <a:gd name="T62" fmla="*/ 0 w 291"/>
                <a:gd name="T63" fmla="*/ 1 h 188"/>
                <a:gd name="T64" fmla="*/ 0 w 291"/>
                <a:gd name="T65" fmla="*/ 1 h 188"/>
                <a:gd name="T66" fmla="*/ 0 w 291"/>
                <a:gd name="T67" fmla="*/ 1 h 188"/>
                <a:gd name="T68" fmla="*/ 0 w 291"/>
                <a:gd name="T69" fmla="*/ 1 h 18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91"/>
                <a:gd name="T106" fmla="*/ 0 h 188"/>
                <a:gd name="T107" fmla="*/ 291 w 291"/>
                <a:gd name="T108" fmla="*/ 188 h 18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91" h="188">
                  <a:moveTo>
                    <a:pt x="167" y="188"/>
                  </a:moveTo>
                  <a:lnTo>
                    <a:pt x="291" y="83"/>
                  </a:lnTo>
                  <a:lnTo>
                    <a:pt x="280" y="78"/>
                  </a:lnTo>
                  <a:lnTo>
                    <a:pt x="272" y="75"/>
                  </a:lnTo>
                  <a:lnTo>
                    <a:pt x="262" y="68"/>
                  </a:lnTo>
                  <a:lnTo>
                    <a:pt x="255" y="66"/>
                  </a:lnTo>
                  <a:lnTo>
                    <a:pt x="245" y="59"/>
                  </a:lnTo>
                  <a:lnTo>
                    <a:pt x="236" y="54"/>
                  </a:lnTo>
                  <a:lnTo>
                    <a:pt x="226" y="49"/>
                  </a:lnTo>
                  <a:lnTo>
                    <a:pt x="218" y="42"/>
                  </a:lnTo>
                  <a:lnTo>
                    <a:pt x="209" y="37"/>
                  </a:lnTo>
                  <a:lnTo>
                    <a:pt x="199" y="32"/>
                  </a:lnTo>
                  <a:lnTo>
                    <a:pt x="190" y="27"/>
                  </a:lnTo>
                  <a:lnTo>
                    <a:pt x="180" y="22"/>
                  </a:lnTo>
                  <a:lnTo>
                    <a:pt x="174" y="17"/>
                  </a:lnTo>
                  <a:lnTo>
                    <a:pt x="165" y="10"/>
                  </a:lnTo>
                  <a:lnTo>
                    <a:pt x="153" y="7"/>
                  </a:lnTo>
                  <a:lnTo>
                    <a:pt x="145" y="0"/>
                  </a:lnTo>
                  <a:lnTo>
                    <a:pt x="0" y="93"/>
                  </a:lnTo>
                  <a:lnTo>
                    <a:pt x="11" y="100"/>
                  </a:lnTo>
                  <a:lnTo>
                    <a:pt x="21" y="105"/>
                  </a:lnTo>
                  <a:lnTo>
                    <a:pt x="33" y="110"/>
                  </a:lnTo>
                  <a:lnTo>
                    <a:pt x="43" y="115"/>
                  </a:lnTo>
                  <a:lnTo>
                    <a:pt x="51" y="122"/>
                  </a:lnTo>
                  <a:lnTo>
                    <a:pt x="63" y="127"/>
                  </a:lnTo>
                  <a:lnTo>
                    <a:pt x="72" y="134"/>
                  </a:lnTo>
                  <a:lnTo>
                    <a:pt x="82" y="139"/>
                  </a:lnTo>
                  <a:lnTo>
                    <a:pt x="94" y="146"/>
                  </a:lnTo>
                  <a:lnTo>
                    <a:pt x="104" y="151"/>
                  </a:lnTo>
                  <a:lnTo>
                    <a:pt x="114" y="158"/>
                  </a:lnTo>
                  <a:lnTo>
                    <a:pt x="124" y="163"/>
                  </a:lnTo>
                  <a:lnTo>
                    <a:pt x="136" y="170"/>
                  </a:lnTo>
                  <a:lnTo>
                    <a:pt x="143" y="175"/>
                  </a:lnTo>
                  <a:lnTo>
                    <a:pt x="155" y="182"/>
                  </a:lnTo>
                  <a:lnTo>
                    <a:pt x="167" y="188"/>
                  </a:lnTo>
                </a:path>
              </a:pathLst>
            </a:custGeom>
            <a:noFill/>
            <a:ln w="11113">
              <a:solidFill>
                <a:srgbClr val="A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491" name="Freeform 2457"/>
            <p:cNvSpPr>
              <a:spLocks noChangeAspect="1"/>
            </p:cNvSpPr>
            <p:nvPr/>
          </p:nvSpPr>
          <p:spPr bwMode="auto">
            <a:xfrm>
              <a:off x="984" y="2945"/>
              <a:ext cx="85" cy="150"/>
            </a:xfrm>
            <a:custGeom>
              <a:avLst/>
              <a:gdLst>
                <a:gd name="T0" fmla="*/ 1 w 170"/>
                <a:gd name="T1" fmla="*/ 0 h 302"/>
                <a:gd name="T2" fmla="*/ 1 w 170"/>
                <a:gd name="T3" fmla="*/ 0 h 302"/>
                <a:gd name="T4" fmla="*/ 1 w 170"/>
                <a:gd name="T5" fmla="*/ 0 h 302"/>
                <a:gd name="T6" fmla="*/ 1 w 170"/>
                <a:gd name="T7" fmla="*/ 0 h 302"/>
                <a:gd name="T8" fmla="*/ 1 w 170"/>
                <a:gd name="T9" fmla="*/ 0 h 302"/>
                <a:gd name="T10" fmla="*/ 1 w 170"/>
                <a:gd name="T11" fmla="*/ 0 h 302"/>
                <a:gd name="T12" fmla="*/ 1 w 170"/>
                <a:gd name="T13" fmla="*/ 0 h 302"/>
                <a:gd name="T14" fmla="*/ 1 w 170"/>
                <a:gd name="T15" fmla="*/ 0 h 302"/>
                <a:gd name="T16" fmla="*/ 1 w 170"/>
                <a:gd name="T17" fmla="*/ 0 h 302"/>
                <a:gd name="T18" fmla="*/ 1 w 170"/>
                <a:gd name="T19" fmla="*/ 0 h 302"/>
                <a:gd name="T20" fmla="*/ 1 w 170"/>
                <a:gd name="T21" fmla="*/ 0 h 302"/>
                <a:gd name="T22" fmla="*/ 1 w 170"/>
                <a:gd name="T23" fmla="*/ 0 h 302"/>
                <a:gd name="T24" fmla="*/ 1 w 170"/>
                <a:gd name="T25" fmla="*/ 0 h 302"/>
                <a:gd name="T26" fmla="*/ 1 w 170"/>
                <a:gd name="T27" fmla="*/ 0 h 302"/>
                <a:gd name="T28" fmla="*/ 1 w 170"/>
                <a:gd name="T29" fmla="*/ 0 h 302"/>
                <a:gd name="T30" fmla="*/ 1 w 170"/>
                <a:gd name="T31" fmla="*/ 0 h 302"/>
                <a:gd name="T32" fmla="*/ 0 w 170"/>
                <a:gd name="T33" fmla="*/ 0 h 302"/>
                <a:gd name="T34" fmla="*/ 1 w 170"/>
                <a:gd name="T35" fmla="*/ 0 h 302"/>
                <a:gd name="T36" fmla="*/ 0 w 170"/>
                <a:gd name="T37" fmla="*/ 0 h 302"/>
                <a:gd name="T38" fmla="*/ 0 w 170"/>
                <a:gd name="T39" fmla="*/ 0 h 302"/>
                <a:gd name="T40" fmla="*/ 1 w 170"/>
                <a:gd name="T41" fmla="*/ 0 h 302"/>
                <a:gd name="T42" fmla="*/ 1 w 170"/>
                <a:gd name="T43" fmla="*/ 0 h 302"/>
                <a:gd name="T44" fmla="*/ 1 w 170"/>
                <a:gd name="T45" fmla="*/ 0 h 302"/>
                <a:gd name="T46" fmla="*/ 1 w 170"/>
                <a:gd name="T47" fmla="*/ 0 h 302"/>
                <a:gd name="T48" fmla="*/ 1 w 170"/>
                <a:gd name="T49" fmla="*/ 0 h 302"/>
                <a:gd name="T50" fmla="*/ 1 w 170"/>
                <a:gd name="T51" fmla="*/ 0 h 302"/>
                <a:gd name="T52" fmla="*/ 1 w 170"/>
                <a:gd name="T53" fmla="*/ 0 h 302"/>
                <a:gd name="T54" fmla="*/ 1 w 170"/>
                <a:gd name="T55" fmla="*/ 0 h 302"/>
                <a:gd name="T56" fmla="*/ 1 w 170"/>
                <a:gd name="T57" fmla="*/ 0 h 302"/>
                <a:gd name="T58" fmla="*/ 1 w 170"/>
                <a:gd name="T59" fmla="*/ 0 h 302"/>
                <a:gd name="T60" fmla="*/ 1 w 170"/>
                <a:gd name="T61" fmla="*/ 0 h 302"/>
                <a:gd name="T62" fmla="*/ 1 w 170"/>
                <a:gd name="T63" fmla="*/ 0 h 30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70"/>
                <a:gd name="T97" fmla="*/ 0 h 302"/>
                <a:gd name="T98" fmla="*/ 170 w 170"/>
                <a:gd name="T99" fmla="*/ 302 h 30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70" h="302">
                  <a:moveTo>
                    <a:pt x="168" y="302"/>
                  </a:moveTo>
                  <a:lnTo>
                    <a:pt x="167" y="290"/>
                  </a:lnTo>
                  <a:lnTo>
                    <a:pt x="168" y="278"/>
                  </a:lnTo>
                  <a:lnTo>
                    <a:pt x="168" y="263"/>
                  </a:lnTo>
                  <a:lnTo>
                    <a:pt x="168" y="249"/>
                  </a:lnTo>
                  <a:lnTo>
                    <a:pt x="168" y="238"/>
                  </a:lnTo>
                  <a:lnTo>
                    <a:pt x="168" y="226"/>
                  </a:lnTo>
                  <a:lnTo>
                    <a:pt x="168" y="214"/>
                  </a:lnTo>
                  <a:lnTo>
                    <a:pt x="170" y="202"/>
                  </a:lnTo>
                  <a:lnTo>
                    <a:pt x="168" y="187"/>
                  </a:lnTo>
                  <a:lnTo>
                    <a:pt x="167" y="175"/>
                  </a:lnTo>
                  <a:lnTo>
                    <a:pt x="168" y="161"/>
                  </a:lnTo>
                  <a:lnTo>
                    <a:pt x="168" y="149"/>
                  </a:lnTo>
                  <a:lnTo>
                    <a:pt x="168" y="134"/>
                  </a:lnTo>
                  <a:lnTo>
                    <a:pt x="168" y="122"/>
                  </a:lnTo>
                  <a:lnTo>
                    <a:pt x="168" y="109"/>
                  </a:lnTo>
                  <a:lnTo>
                    <a:pt x="168" y="97"/>
                  </a:lnTo>
                  <a:lnTo>
                    <a:pt x="157" y="90"/>
                  </a:lnTo>
                  <a:lnTo>
                    <a:pt x="148" y="85"/>
                  </a:lnTo>
                  <a:lnTo>
                    <a:pt x="136" y="78"/>
                  </a:lnTo>
                  <a:lnTo>
                    <a:pt x="128" y="73"/>
                  </a:lnTo>
                  <a:lnTo>
                    <a:pt x="118" y="65"/>
                  </a:lnTo>
                  <a:lnTo>
                    <a:pt x="106" y="59"/>
                  </a:lnTo>
                  <a:lnTo>
                    <a:pt x="95" y="54"/>
                  </a:lnTo>
                  <a:lnTo>
                    <a:pt x="85" y="48"/>
                  </a:lnTo>
                  <a:lnTo>
                    <a:pt x="72" y="39"/>
                  </a:lnTo>
                  <a:lnTo>
                    <a:pt x="63" y="36"/>
                  </a:lnTo>
                  <a:lnTo>
                    <a:pt x="53" y="29"/>
                  </a:lnTo>
                  <a:lnTo>
                    <a:pt x="43" y="22"/>
                  </a:lnTo>
                  <a:lnTo>
                    <a:pt x="33" y="15"/>
                  </a:lnTo>
                  <a:lnTo>
                    <a:pt x="23" y="12"/>
                  </a:lnTo>
                  <a:lnTo>
                    <a:pt x="11" y="5"/>
                  </a:lnTo>
                  <a:lnTo>
                    <a:pt x="0" y="0"/>
                  </a:lnTo>
                  <a:lnTo>
                    <a:pt x="0" y="12"/>
                  </a:lnTo>
                  <a:lnTo>
                    <a:pt x="0" y="24"/>
                  </a:lnTo>
                  <a:lnTo>
                    <a:pt x="2" y="36"/>
                  </a:lnTo>
                  <a:lnTo>
                    <a:pt x="2" y="51"/>
                  </a:lnTo>
                  <a:lnTo>
                    <a:pt x="0" y="65"/>
                  </a:lnTo>
                  <a:lnTo>
                    <a:pt x="0" y="78"/>
                  </a:lnTo>
                  <a:lnTo>
                    <a:pt x="0" y="90"/>
                  </a:lnTo>
                  <a:lnTo>
                    <a:pt x="2" y="100"/>
                  </a:lnTo>
                  <a:lnTo>
                    <a:pt x="2" y="115"/>
                  </a:lnTo>
                  <a:lnTo>
                    <a:pt x="2" y="127"/>
                  </a:lnTo>
                  <a:lnTo>
                    <a:pt x="2" y="141"/>
                  </a:lnTo>
                  <a:lnTo>
                    <a:pt x="2" y="154"/>
                  </a:lnTo>
                  <a:lnTo>
                    <a:pt x="2" y="168"/>
                  </a:lnTo>
                  <a:lnTo>
                    <a:pt x="2" y="182"/>
                  </a:lnTo>
                  <a:lnTo>
                    <a:pt x="4" y="193"/>
                  </a:lnTo>
                  <a:lnTo>
                    <a:pt x="4" y="207"/>
                  </a:lnTo>
                  <a:lnTo>
                    <a:pt x="12" y="212"/>
                  </a:lnTo>
                  <a:lnTo>
                    <a:pt x="24" y="217"/>
                  </a:lnTo>
                  <a:lnTo>
                    <a:pt x="33" y="224"/>
                  </a:lnTo>
                  <a:lnTo>
                    <a:pt x="43" y="229"/>
                  </a:lnTo>
                  <a:lnTo>
                    <a:pt x="53" y="238"/>
                  </a:lnTo>
                  <a:lnTo>
                    <a:pt x="65" y="243"/>
                  </a:lnTo>
                  <a:lnTo>
                    <a:pt x="75" y="249"/>
                  </a:lnTo>
                  <a:lnTo>
                    <a:pt x="85" y="256"/>
                  </a:lnTo>
                  <a:lnTo>
                    <a:pt x="95" y="261"/>
                  </a:lnTo>
                  <a:lnTo>
                    <a:pt x="106" y="266"/>
                  </a:lnTo>
                  <a:lnTo>
                    <a:pt x="118" y="271"/>
                  </a:lnTo>
                  <a:lnTo>
                    <a:pt x="126" y="278"/>
                  </a:lnTo>
                  <a:lnTo>
                    <a:pt x="136" y="285"/>
                  </a:lnTo>
                  <a:lnTo>
                    <a:pt x="148" y="290"/>
                  </a:lnTo>
                  <a:lnTo>
                    <a:pt x="158" y="297"/>
                  </a:lnTo>
                  <a:lnTo>
                    <a:pt x="168" y="302"/>
                  </a:lnTo>
                  <a:close/>
                </a:path>
              </a:pathLst>
            </a:custGeom>
            <a:solidFill>
              <a:srgbClr val="F0A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92" name="Freeform 2458"/>
            <p:cNvSpPr>
              <a:spLocks noChangeAspect="1"/>
            </p:cNvSpPr>
            <p:nvPr/>
          </p:nvSpPr>
          <p:spPr bwMode="auto">
            <a:xfrm>
              <a:off x="950" y="2955"/>
              <a:ext cx="97" cy="36"/>
            </a:xfrm>
            <a:custGeom>
              <a:avLst/>
              <a:gdLst>
                <a:gd name="T0" fmla="*/ 0 w 195"/>
                <a:gd name="T1" fmla="*/ 0 h 73"/>
                <a:gd name="T2" fmla="*/ 0 w 195"/>
                <a:gd name="T3" fmla="*/ 0 h 73"/>
                <a:gd name="T4" fmla="*/ 0 w 195"/>
                <a:gd name="T5" fmla="*/ 0 h 73"/>
                <a:gd name="T6" fmla="*/ 0 w 195"/>
                <a:gd name="T7" fmla="*/ 0 h 73"/>
                <a:gd name="T8" fmla="*/ 0 w 195"/>
                <a:gd name="T9" fmla="*/ 0 h 73"/>
                <a:gd name="T10" fmla="*/ 0 60000 65536"/>
                <a:gd name="T11" fmla="*/ 0 60000 65536"/>
                <a:gd name="T12" fmla="*/ 0 60000 65536"/>
                <a:gd name="T13" fmla="*/ 0 60000 65536"/>
                <a:gd name="T14" fmla="*/ 0 60000 65536"/>
                <a:gd name="T15" fmla="*/ 0 w 195"/>
                <a:gd name="T16" fmla="*/ 0 h 73"/>
                <a:gd name="T17" fmla="*/ 195 w 195"/>
                <a:gd name="T18" fmla="*/ 73 h 73"/>
              </a:gdLst>
              <a:ahLst/>
              <a:cxnLst>
                <a:cxn ang="T10">
                  <a:pos x="T0" y="T1"/>
                </a:cxn>
                <a:cxn ang="T11">
                  <a:pos x="T2" y="T3"/>
                </a:cxn>
                <a:cxn ang="T12">
                  <a:pos x="T4" y="T5"/>
                </a:cxn>
                <a:cxn ang="T13">
                  <a:pos x="T6" y="T7"/>
                </a:cxn>
                <a:cxn ang="T14">
                  <a:pos x="T8" y="T9"/>
                </a:cxn>
              </a:cxnLst>
              <a:rect l="T15" t="T16" r="T17" b="T18"/>
              <a:pathLst>
                <a:path w="195" h="73">
                  <a:moveTo>
                    <a:pt x="195" y="73"/>
                  </a:moveTo>
                  <a:lnTo>
                    <a:pt x="84" y="50"/>
                  </a:lnTo>
                  <a:lnTo>
                    <a:pt x="0" y="0"/>
                  </a:lnTo>
                  <a:lnTo>
                    <a:pt x="107" y="24"/>
                  </a:lnTo>
                  <a:lnTo>
                    <a:pt x="195" y="7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93" name="Freeform 2459"/>
            <p:cNvSpPr>
              <a:spLocks noChangeAspect="1"/>
            </p:cNvSpPr>
            <p:nvPr/>
          </p:nvSpPr>
          <p:spPr bwMode="auto">
            <a:xfrm>
              <a:off x="1000" y="3053"/>
              <a:ext cx="46" cy="38"/>
            </a:xfrm>
            <a:custGeom>
              <a:avLst/>
              <a:gdLst>
                <a:gd name="T0" fmla="*/ 1 w 91"/>
                <a:gd name="T1" fmla="*/ 0 h 76"/>
                <a:gd name="T2" fmla="*/ 0 w 91"/>
                <a:gd name="T3" fmla="*/ 1 h 76"/>
                <a:gd name="T4" fmla="*/ 1 w 91"/>
                <a:gd name="T5" fmla="*/ 1 h 76"/>
                <a:gd name="T6" fmla="*/ 0 60000 65536"/>
                <a:gd name="T7" fmla="*/ 0 60000 65536"/>
                <a:gd name="T8" fmla="*/ 0 60000 65536"/>
                <a:gd name="T9" fmla="*/ 0 w 91"/>
                <a:gd name="T10" fmla="*/ 0 h 76"/>
                <a:gd name="T11" fmla="*/ 91 w 91"/>
                <a:gd name="T12" fmla="*/ 76 h 76"/>
              </a:gdLst>
              <a:ahLst/>
              <a:cxnLst>
                <a:cxn ang="T6">
                  <a:pos x="T0" y="T1"/>
                </a:cxn>
                <a:cxn ang="T7">
                  <a:pos x="T2" y="T3"/>
                </a:cxn>
                <a:cxn ang="T8">
                  <a:pos x="T4" y="T5"/>
                </a:cxn>
              </a:cxnLst>
              <a:rect l="T9" t="T10" r="T11" b="T12"/>
              <a:pathLst>
                <a:path w="91" h="76">
                  <a:moveTo>
                    <a:pt x="91" y="0"/>
                  </a:moveTo>
                  <a:lnTo>
                    <a:pt x="0" y="76"/>
                  </a:lnTo>
                  <a:lnTo>
                    <a:pt x="59" y="48"/>
                  </a:lnTo>
                </a:path>
              </a:pathLst>
            </a:custGeom>
            <a:noFill/>
            <a:ln w="11113">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494" name="Freeform 2460"/>
            <p:cNvSpPr>
              <a:spLocks noChangeAspect="1"/>
            </p:cNvSpPr>
            <p:nvPr/>
          </p:nvSpPr>
          <p:spPr bwMode="auto">
            <a:xfrm>
              <a:off x="1000" y="2989"/>
              <a:ext cx="41" cy="59"/>
            </a:xfrm>
            <a:custGeom>
              <a:avLst/>
              <a:gdLst>
                <a:gd name="T0" fmla="*/ 1 w 81"/>
                <a:gd name="T1" fmla="*/ 1 h 117"/>
                <a:gd name="T2" fmla="*/ 1 w 81"/>
                <a:gd name="T3" fmla="*/ 1 h 117"/>
                <a:gd name="T4" fmla="*/ 1 w 81"/>
                <a:gd name="T5" fmla="*/ 1 h 117"/>
                <a:gd name="T6" fmla="*/ 1 w 81"/>
                <a:gd name="T7" fmla="*/ 1 h 117"/>
                <a:gd name="T8" fmla="*/ 1 w 81"/>
                <a:gd name="T9" fmla="*/ 1 h 117"/>
                <a:gd name="T10" fmla="*/ 1 w 81"/>
                <a:gd name="T11" fmla="*/ 1 h 117"/>
                <a:gd name="T12" fmla="*/ 1 w 81"/>
                <a:gd name="T13" fmla="*/ 1 h 117"/>
                <a:gd name="T14" fmla="*/ 1 w 81"/>
                <a:gd name="T15" fmla="*/ 1 h 117"/>
                <a:gd name="T16" fmla="*/ 1 w 81"/>
                <a:gd name="T17" fmla="*/ 1 h 117"/>
                <a:gd name="T18" fmla="*/ 1 w 81"/>
                <a:gd name="T19" fmla="*/ 1 h 117"/>
                <a:gd name="T20" fmla="*/ 1 w 81"/>
                <a:gd name="T21" fmla="*/ 1 h 117"/>
                <a:gd name="T22" fmla="*/ 1 w 81"/>
                <a:gd name="T23" fmla="*/ 1 h 117"/>
                <a:gd name="T24" fmla="*/ 1 w 81"/>
                <a:gd name="T25" fmla="*/ 1 h 117"/>
                <a:gd name="T26" fmla="*/ 1 w 81"/>
                <a:gd name="T27" fmla="*/ 1 h 117"/>
                <a:gd name="T28" fmla="*/ 1 w 81"/>
                <a:gd name="T29" fmla="*/ 0 h 117"/>
                <a:gd name="T30" fmla="*/ 1 w 81"/>
                <a:gd name="T31" fmla="*/ 0 h 117"/>
                <a:gd name="T32" fmla="*/ 1 w 81"/>
                <a:gd name="T33" fmla="*/ 1 h 117"/>
                <a:gd name="T34" fmla="*/ 1 w 81"/>
                <a:gd name="T35" fmla="*/ 1 h 117"/>
                <a:gd name="T36" fmla="*/ 1 w 81"/>
                <a:gd name="T37" fmla="*/ 1 h 117"/>
                <a:gd name="T38" fmla="*/ 0 w 81"/>
                <a:gd name="T39" fmla="*/ 1 h 117"/>
                <a:gd name="T40" fmla="*/ 0 w 81"/>
                <a:gd name="T41" fmla="*/ 1 h 117"/>
                <a:gd name="T42" fmla="*/ 1 w 81"/>
                <a:gd name="T43" fmla="*/ 1 h 117"/>
                <a:gd name="T44" fmla="*/ 1 w 81"/>
                <a:gd name="T45" fmla="*/ 1 h 117"/>
                <a:gd name="T46" fmla="*/ 1 w 81"/>
                <a:gd name="T47" fmla="*/ 1 h 117"/>
                <a:gd name="T48" fmla="*/ 1 w 81"/>
                <a:gd name="T49" fmla="*/ 1 h 117"/>
                <a:gd name="T50" fmla="*/ 1 w 81"/>
                <a:gd name="T51" fmla="*/ 1 h 117"/>
                <a:gd name="T52" fmla="*/ 1 w 81"/>
                <a:gd name="T53" fmla="*/ 1 h 117"/>
                <a:gd name="T54" fmla="*/ 1 w 81"/>
                <a:gd name="T55" fmla="*/ 1 h 117"/>
                <a:gd name="T56" fmla="*/ 1 w 81"/>
                <a:gd name="T57" fmla="*/ 1 h 117"/>
                <a:gd name="T58" fmla="*/ 1 w 81"/>
                <a:gd name="T59" fmla="*/ 1 h 117"/>
                <a:gd name="T60" fmla="*/ 1 w 81"/>
                <a:gd name="T61" fmla="*/ 1 h 117"/>
                <a:gd name="T62" fmla="*/ 1 w 81"/>
                <a:gd name="T63" fmla="*/ 1 h 117"/>
                <a:gd name="T64" fmla="*/ 1 w 81"/>
                <a:gd name="T65" fmla="*/ 1 h 11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1"/>
                <a:gd name="T100" fmla="*/ 0 h 117"/>
                <a:gd name="T101" fmla="*/ 81 w 81"/>
                <a:gd name="T102" fmla="*/ 117 h 11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1" h="117">
                  <a:moveTo>
                    <a:pt x="74" y="114"/>
                  </a:moveTo>
                  <a:lnTo>
                    <a:pt x="79" y="110"/>
                  </a:lnTo>
                  <a:lnTo>
                    <a:pt x="81" y="105"/>
                  </a:lnTo>
                  <a:lnTo>
                    <a:pt x="81" y="97"/>
                  </a:lnTo>
                  <a:lnTo>
                    <a:pt x="81" y="86"/>
                  </a:lnTo>
                  <a:lnTo>
                    <a:pt x="79" y="80"/>
                  </a:lnTo>
                  <a:lnTo>
                    <a:pt x="79" y="66"/>
                  </a:lnTo>
                  <a:lnTo>
                    <a:pt x="71" y="54"/>
                  </a:lnTo>
                  <a:lnTo>
                    <a:pt x="68" y="42"/>
                  </a:lnTo>
                  <a:lnTo>
                    <a:pt x="57" y="30"/>
                  </a:lnTo>
                  <a:lnTo>
                    <a:pt x="51" y="22"/>
                  </a:lnTo>
                  <a:lnTo>
                    <a:pt x="42" y="15"/>
                  </a:lnTo>
                  <a:lnTo>
                    <a:pt x="34" y="8"/>
                  </a:lnTo>
                  <a:lnTo>
                    <a:pt x="27" y="3"/>
                  </a:lnTo>
                  <a:lnTo>
                    <a:pt x="18" y="0"/>
                  </a:lnTo>
                  <a:lnTo>
                    <a:pt x="13" y="0"/>
                  </a:lnTo>
                  <a:lnTo>
                    <a:pt x="7" y="2"/>
                  </a:lnTo>
                  <a:lnTo>
                    <a:pt x="3" y="7"/>
                  </a:lnTo>
                  <a:lnTo>
                    <a:pt x="1" y="12"/>
                  </a:lnTo>
                  <a:lnTo>
                    <a:pt x="0" y="17"/>
                  </a:lnTo>
                  <a:lnTo>
                    <a:pt x="0" y="27"/>
                  </a:lnTo>
                  <a:lnTo>
                    <a:pt x="3" y="36"/>
                  </a:lnTo>
                  <a:lnTo>
                    <a:pt x="5" y="47"/>
                  </a:lnTo>
                  <a:lnTo>
                    <a:pt x="8" y="59"/>
                  </a:lnTo>
                  <a:lnTo>
                    <a:pt x="17" y="71"/>
                  </a:lnTo>
                  <a:lnTo>
                    <a:pt x="22" y="83"/>
                  </a:lnTo>
                  <a:lnTo>
                    <a:pt x="32" y="93"/>
                  </a:lnTo>
                  <a:lnTo>
                    <a:pt x="39" y="100"/>
                  </a:lnTo>
                  <a:lnTo>
                    <a:pt x="47" y="109"/>
                  </a:lnTo>
                  <a:lnTo>
                    <a:pt x="56" y="114"/>
                  </a:lnTo>
                  <a:lnTo>
                    <a:pt x="62" y="117"/>
                  </a:lnTo>
                  <a:lnTo>
                    <a:pt x="69" y="117"/>
                  </a:lnTo>
                  <a:lnTo>
                    <a:pt x="74" y="114"/>
                  </a:lnTo>
                  <a:close/>
                </a:path>
              </a:pathLst>
            </a:custGeom>
            <a:solidFill>
              <a:srgbClr val="C080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95" name="Freeform 2461"/>
            <p:cNvSpPr>
              <a:spLocks noChangeAspect="1"/>
            </p:cNvSpPr>
            <p:nvPr/>
          </p:nvSpPr>
          <p:spPr bwMode="auto">
            <a:xfrm>
              <a:off x="998" y="3007"/>
              <a:ext cx="12" cy="18"/>
            </a:xfrm>
            <a:custGeom>
              <a:avLst/>
              <a:gdLst>
                <a:gd name="T0" fmla="*/ 1 w 24"/>
                <a:gd name="T1" fmla="*/ 0 h 35"/>
                <a:gd name="T2" fmla="*/ 1 w 24"/>
                <a:gd name="T3" fmla="*/ 0 h 35"/>
                <a:gd name="T4" fmla="*/ 1 w 24"/>
                <a:gd name="T5" fmla="*/ 1 h 35"/>
                <a:gd name="T6" fmla="*/ 1 w 24"/>
                <a:gd name="T7" fmla="*/ 1 h 35"/>
                <a:gd name="T8" fmla="*/ 1 w 24"/>
                <a:gd name="T9" fmla="*/ 1 h 35"/>
                <a:gd name="T10" fmla="*/ 0 w 24"/>
                <a:gd name="T11" fmla="*/ 1 h 35"/>
                <a:gd name="T12" fmla="*/ 1 w 24"/>
                <a:gd name="T13" fmla="*/ 1 h 35"/>
                <a:gd name="T14" fmla="*/ 1 w 24"/>
                <a:gd name="T15" fmla="*/ 1 h 35"/>
                <a:gd name="T16" fmla="*/ 1 w 24"/>
                <a:gd name="T17" fmla="*/ 1 h 35"/>
                <a:gd name="T18" fmla="*/ 1 w 24"/>
                <a:gd name="T19" fmla="*/ 1 h 35"/>
                <a:gd name="T20" fmla="*/ 1 w 24"/>
                <a:gd name="T21" fmla="*/ 1 h 35"/>
                <a:gd name="T22" fmla="*/ 1 w 24"/>
                <a:gd name="T23" fmla="*/ 1 h 35"/>
                <a:gd name="T24" fmla="*/ 1 w 24"/>
                <a:gd name="T25" fmla="*/ 1 h 35"/>
                <a:gd name="T26" fmla="*/ 1 w 24"/>
                <a:gd name="T27" fmla="*/ 1 h 35"/>
                <a:gd name="T28" fmla="*/ 1 w 24"/>
                <a:gd name="T29" fmla="*/ 1 h 35"/>
                <a:gd name="T30" fmla="*/ 1 w 24"/>
                <a:gd name="T31" fmla="*/ 1 h 35"/>
                <a:gd name="T32" fmla="*/ 1 w 24"/>
                <a:gd name="T33" fmla="*/ 0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
                <a:gd name="T52" fmla="*/ 0 h 35"/>
                <a:gd name="T53" fmla="*/ 24 w 24"/>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 h="35">
                  <a:moveTo>
                    <a:pt x="24" y="0"/>
                  </a:moveTo>
                  <a:lnTo>
                    <a:pt x="11" y="0"/>
                  </a:lnTo>
                  <a:lnTo>
                    <a:pt x="4" y="1"/>
                  </a:lnTo>
                  <a:lnTo>
                    <a:pt x="2" y="6"/>
                  </a:lnTo>
                  <a:lnTo>
                    <a:pt x="2" y="10"/>
                  </a:lnTo>
                  <a:lnTo>
                    <a:pt x="0" y="15"/>
                  </a:lnTo>
                  <a:lnTo>
                    <a:pt x="5" y="20"/>
                  </a:lnTo>
                  <a:lnTo>
                    <a:pt x="17" y="28"/>
                  </a:lnTo>
                  <a:lnTo>
                    <a:pt x="24" y="35"/>
                  </a:lnTo>
                  <a:lnTo>
                    <a:pt x="17" y="30"/>
                  </a:lnTo>
                  <a:lnTo>
                    <a:pt x="19" y="23"/>
                  </a:lnTo>
                  <a:lnTo>
                    <a:pt x="7" y="17"/>
                  </a:lnTo>
                  <a:lnTo>
                    <a:pt x="7" y="13"/>
                  </a:lnTo>
                  <a:lnTo>
                    <a:pt x="9" y="10"/>
                  </a:lnTo>
                  <a:lnTo>
                    <a:pt x="11" y="3"/>
                  </a:lnTo>
                  <a:lnTo>
                    <a:pt x="24" y="3"/>
                  </a:lnTo>
                  <a:lnTo>
                    <a:pt x="24" y="0"/>
                  </a:lnTo>
                  <a:close/>
                </a:path>
              </a:pathLst>
            </a:custGeom>
            <a:solidFill>
              <a:srgbClr val="80501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96" name="Freeform 2462"/>
            <p:cNvSpPr>
              <a:spLocks noChangeAspect="1"/>
            </p:cNvSpPr>
            <p:nvPr/>
          </p:nvSpPr>
          <p:spPr bwMode="auto">
            <a:xfrm>
              <a:off x="999" y="3002"/>
              <a:ext cx="38" cy="46"/>
            </a:xfrm>
            <a:custGeom>
              <a:avLst/>
              <a:gdLst>
                <a:gd name="T0" fmla="*/ 1 w 76"/>
                <a:gd name="T1" fmla="*/ 1 h 92"/>
                <a:gd name="T2" fmla="*/ 1 w 76"/>
                <a:gd name="T3" fmla="*/ 1 h 92"/>
                <a:gd name="T4" fmla="*/ 1 w 76"/>
                <a:gd name="T5" fmla="*/ 1 h 92"/>
                <a:gd name="T6" fmla="*/ 1 w 76"/>
                <a:gd name="T7" fmla="*/ 1 h 92"/>
                <a:gd name="T8" fmla="*/ 1 w 76"/>
                <a:gd name="T9" fmla="*/ 1 h 92"/>
                <a:gd name="T10" fmla="*/ 1 w 76"/>
                <a:gd name="T11" fmla="*/ 0 h 92"/>
                <a:gd name="T12" fmla="*/ 1 w 76"/>
                <a:gd name="T13" fmla="*/ 1 h 92"/>
                <a:gd name="T14" fmla="*/ 1 w 76"/>
                <a:gd name="T15" fmla="*/ 1 h 92"/>
                <a:gd name="T16" fmla="*/ 1 w 76"/>
                <a:gd name="T17" fmla="*/ 1 h 92"/>
                <a:gd name="T18" fmla="*/ 1 w 76"/>
                <a:gd name="T19" fmla="*/ 1 h 92"/>
                <a:gd name="T20" fmla="*/ 1 w 76"/>
                <a:gd name="T21" fmla="*/ 1 h 92"/>
                <a:gd name="T22" fmla="*/ 1 w 76"/>
                <a:gd name="T23" fmla="*/ 1 h 92"/>
                <a:gd name="T24" fmla="*/ 1 w 76"/>
                <a:gd name="T25" fmla="*/ 1 h 92"/>
                <a:gd name="T26" fmla="*/ 1 w 76"/>
                <a:gd name="T27" fmla="*/ 1 h 92"/>
                <a:gd name="T28" fmla="*/ 1 w 76"/>
                <a:gd name="T29" fmla="*/ 1 h 92"/>
                <a:gd name="T30" fmla="*/ 1 w 76"/>
                <a:gd name="T31" fmla="*/ 1 h 92"/>
                <a:gd name="T32" fmla="*/ 1 w 76"/>
                <a:gd name="T33" fmla="*/ 1 h 92"/>
                <a:gd name="T34" fmla="*/ 1 w 76"/>
                <a:gd name="T35" fmla="*/ 1 h 92"/>
                <a:gd name="T36" fmla="*/ 1 w 76"/>
                <a:gd name="T37" fmla="*/ 1 h 92"/>
                <a:gd name="T38" fmla="*/ 1 w 76"/>
                <a:gd name="T39" fmla="*/ 1 h 92"/>
                <a:gd name="T40" fmla="*/ 1 w 76"/>
                <a:gd name="T41" fmla="*/ 1 h 92"/>
                <a:gd name="T42" fmla="*/ 1 w 76"/>
                <a:gd name="T43" fmla="*/ 1 h 92"/>
                <a:gd name="T44" fmla="*/ 1 w 76"/>
                <a:gd name="T45" fmla="*/ 1 h 92"/>
                <a:gd name="T46" fmla="*/ 1 w 76"/>
                <a:gd name="T47" fmla="*/ 1 h 92"/>
                <a:gd name="T48" fmla="*/ 1 w 76"/>
                <a:gd name="T49" fmla="*/ 1 h 92"/>
                <a:gd name="T50" fmla="*/ 1 w 76"/>
                <a:gd name="T51" fmla="*/ 1 h 92"/>
                <a:gd name="T52" fmla="*/ 1 w 76"/>
                <a:gd name="T53" fmla="*/ 1 h 92"/>
                <a:gd name="T54" fmla="*/ 1 w 76"/>
                <a:gd name="T55" fmla="*/ 1 h 92"/>
                <a:gd name="T56" fmla="*/ 1 w 76"/>
                <a:gd name="T57" fmla="*/ 1 h 92"/>
                <a:gd name="T58" fmla="*/ 1 w 76"/>
                <a:gd name="T59" fmla="*/ 1 h 92"/>
                <a:gd name="T60" fmla="*/ 1 w 76"/>
                <a:gd name="T61" fmla="*/ 1 h 92"/>
                <a:gd name="T62" fmla="*/ 1 w 76"/>
                <a:gd name="T63" fmla="*/ 1 h 92"/>
                <a:gd name="T64" fmla="*/ 1 w 76"/>
                <a:gd name="T65" fmla="*/ 1 h 92"/>
                <a:gd name="T66" fmla="*/ 1 w 76"/>
                <a:gd name="T67" fmla="*/ 1 h 92"/>
                <a:gd name="T68" fmla="*/ 1 w 76"/>
                <a:gd name="T69" fmla="*/ 1 h 92"/>
                <a:gd name="T70" fmla="*/ 1 w 76"/>
                <a:gd name="T71" fmla="*/ 1 h 92"/>
                <a:gd name="T72" fmla="*/ 1 w 76"/>
                <a:gd name="T73" fmla="*/ 1 h 92"/>
                <a:gd name="T74" fmla="*/ 1 w 76"/>
                <a:gd name="T75" fmla="*/ 1 h 92"/>
                <a:gd name="T76" fmla="*/ 1 w 76"/>
                <a:gd name="T77" fmla="*/ 1 h 92"/>
                <a:gd name="T78" fmla="*/ 1 w 76"/>
                <a:gd name="T79" fmla="*/ 1 h 92"/>
                <a:gd name="T80" fmla="*/ 1 w 76"/>
                <a:gd name="T81" fmla="*/ 1 h 92"/>
                <a:gd name="T82" fmla="*/ 1 w 76"/>
                <a:gd name="T83" fmla="*/ 1 h 92"/>
                <a:gd name="T84" fmla="*/ 1 w 76"/>
                <a:gd name="T85" fmla="*/ 1 h 92"/>
                <a:gd name="T86" fmla="*/ 1 w 76"/>
                <a:gd name="T87" fmla="*/ 1 h 92"/>
                <a:gd name="T88" fmla="*/ 0 w 76"/>
                <a:gd name="T89" fmla="*/ 1 h 92"/>
                <a:gd name="T90" fmla="*/ 0 w 76"/>
                <a:gd name="T91" fmla="*/ 1 h 92"/>
                <a:gd name="T92" fmla="*/ 0 w 76"/>
                <a:gd name="T93" fmla="*/ 1 h 92"/>
                <a:gd name="T94" fmla="*/ 1 w 76"/>
                <a:gd name="T95" fmla="*/ 1 h 92"/>
                <a:gd name="T96" fmla="*/ 1 w 76"/>
                <a:gd name="T97" fmla="*/ 1 h 9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6"/>
                <a:gd name="T148" fmla="*/ 0 h 92"/>
                <a:gd name="T149" fmla="*/ 76 w 76"/>
                <a:gd name="T150" fmla="*/ 92 h 9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6" h="92">
                  <a:moveTo>
                    <a:pt x="5" y="7"/>
                  </a:moveTo>
                  <a:lnTo>
                    <a:pt x="7" y="5"/>
                  </a:lnTo>
                  <a:lnTo>
                    <a:pt x="9" y="5"/>
                  </a:lnTo>
                  <a:lnTo>
                    <a:pt x="10" y="4"/>
                  </a:lnTo>
                  <a:lnTo>
                    <a:pt x="12" y="2"/>
                  </a:lnTo>
                  <a:lnTo>
                    <a:pt x="12" y="0"/>
                  </a:lnTo>
                  <a:lnTo>
                    <a:pt x="10" y="9"/>
                  </a:lnTo>
                  <a:lnTo>
                    <a:pt x="7" y="17"/>
                  </a:lnTo>
                  <a:lnTo>
                    <a:pt x="5" y="26"/>
                  </a:lnTo>
                  <a:lnTo>
                    <a:pt x="3" y="34"/>
                  </a:lnTo>
                  <a:lnTo>
                    <a:pt x="3" y="43"/>
                  </a:lnTo>
                  <a:lnTo>
                    <a:pt x="7" y="50"/>
                  </a:lnTo>
                  <a:lnTo>
                    <a:pt x="12" y="58"/>
                  </a:lnTo>
                  <a:lnTo>
                    <a:pt x="15" y="67"/>
                  </a:lnTo>
                  <a:lnTo>
                    <a:pt x="22" y="73"/>
                  </a:lnTo>
                  <a:lnTo>
                    <a:pt x="29" y="77"/>
                  </a:lnTo>
                  <a:lnTo>
                    <a:pt x="36" y="82"/>
                  </a:lnTo>
                  <a:lnTo>
                    <a:pt x="44" y="84"/>
                  </a:lnTo>
                  <a:lnTo>
                    <a:pt x="53" y="85"/>
                  </a:lnTo>
                  <a:lnTo>
                    <a:pt x="61" y="87"/>
                  </a:lnTo>
                  <a:lnTo>
                    <a:pt x="70" y="85"/>
                  </a:lnTo>
                  <a:lnTo>
                    <a:pt x="76" y="84"/>
                  </a:lnTo>
                  <a:lnTo>
                    <a:pt x="76" y="85"/>
                  </a:lnTo>
                  <a:lnTo>
                    <a:pt x="75" y="87"/>
                  </a:lnTo>
                  <a:lnTo>
                    <a:pt x="73" y="85"/>
                  </a:lnTo>
                  <a:lnTo>
                    <a:pt x="71" y="87"/>
                  </a:lnTo>
                  <a:lnTo>
                    <a:pt x="70" y="89"/>
                  </a:lnTo>
                  <a:lnTo>
                    <a:pt x="68" y="90"/>
                  </a:lnTo>
                  <a:lnTo>
                    <a:pt x="66" y="90"/>
                  </a:lnTo>
                  <a:lnTo>
                    <a:pt x="59" y="92"/>
                  </a:lnTo>
                  <a:lnTo>
                    <a:pt x="58" y="90"/>
                  </a:lnTo>
                  <a:lnTo>
                    <a:pt x="54" y="92"/>
                  </a:lnTo>
                  <a:lnTo>
                    <a:pt x="51" y="90"/>
                  </a:lnTo>
                  <a:lnTo>
                    <a:pt x="44" y="89"/>
                  </a:lnTo>
                  <a:lnTo>
                    <a:pt x="39" y="87"/>
                  </a:lnTo>
                  <a:lnTo>
                    <a:pt x="32" y="85"/>
                  </a:lnTo>
                  <a:lnTo>
                    <a:pt x="24" y="80"/>
                  </a:lnTo>
                  <a:lnTo>
                    <a:pt x="20" y="77"/>
                  </a:lnTo>
                  <a:lnTo>
                    <a:pt x="14" y="72"/>
                  </a:lnTo>
                  <a:lnTo>
                    <a:pt x="12" y="67"/>
                  </a:lnTo>
                  <a:lnTo>
                    <a:pt x="7" y="61"/>
                  </a:lnTo>
                  <a:lnTo>
                    <a:pt x="3" y="53"/>
                  </a:lnTo>
                  <a:lnTo>
                    <a:pt x="2" y="48"/>
                  </a:lnTo>
                  <a:lnTo>
                    <a:pt x="2" y="39"/>
                  </a:lnTo>
                  <a:lnTo>
                    <a:pt x="0" y="33"/>
                  </a:lnTo>
                  <a:lnTo>
                    <a:pt x="0" y="26"/>
                  </a:lnTo>
                  <a:lnTo>
                    <a:pt x="0" y="19"/>
                  </a:lnTo>
                  <a:lnTo>
                    <a:pt x="2" y="12"/>
                  </a:lnTo>
                  <a:lnTo>
                    <a:pt x="5" y="7"/>
                  </a:lnTo>
                  <a:close/>
                </a:path>
              </a:pathLst>
            </a:custGeom>
            <a:solidFill>
              <a:srgbClr val="80601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97" name="Freeform 2463"/>
            <p:cNvSpPr>
              <a:spLocks noChangeAspect="1"/>
            </p:cNvSpPr>
            <p:nvPr/>
          </p:nvSpPr>
          <p:spPr bwMode="auto">
            <a:xfrm>
              <a:off x="999" y="3001"/>
              <a:ext cx="38" cy="45"/>
            </a:xfrm>
            <a:custGeom>
              <a:avLst/>
              <a:gdLst>
                <a:gd name="T0" fmla="*/ 1 w 76"/>
                <a:gd name="T1" fmla="*/ 1 h 90"/>
                <a:gd name="T2" fmla="*/ 1 w 76"/>
                <a:gd name="T3" fmla="*/ 0 h 90"/>
                <a:gd name="T4" fmla="*/ 1 w 76"/>
                <a:gd name="T5" fmla="*/ 0 h 90"/>
                <a:gd name="T6" fmla="*/ 1 w 76"/>
                <a:gd name="T7" fmla="*/ 0 h 90"/>
                <a:gd name="T8" fmla="*/ 1 w 76"/>
                <a:gd name="T9" fmla="*/ 1 h 90"/>
                <a:gd name="T10" fmla="*/ 1 w 76"/>
                <a:gd name="T11" fmla="*/ 1 h 90"/>
                <a:gd name="T12" fmla="*/ 1 w 76"/>
                <a:gd name="T13" fmla="*/ 1 h 90"/>
                <a:gd name="T14" fmla="*/ 1 w 76"/>
                <a:gd name="T15" fmla="*/ 1 h 90"/>
                <a:gd name="T16" fmla="*/ 1 w 76"/>
                <a:gd name="T17" fmla="*/ 1 h 90"/>
                <a:gd name="T18" fmla="*/ 1 w 76"/>
                <a:gd name="T19" fmla="*/ 1 h 90"/>
                <a:gd name="T20" fmla="*/ 1 w 76"/>
                <a:gd name="T21" fmla="*/ 1 h 90"/>
                <a:gd name="T22" fmla="*/ 1 w 76"/>
                <a:gd name="T23" fmla="*/ 1 h 90"/>
                <a:gd name="T24" fmla="*/ 1 w 76"/>
                <a:gd name="T25" fmla="*/ 1 h 90"/>
                <a:gd name="T26" fmla="*/ 1 w 76"/>
                <a:gd name="T27" fmla="*/ 1 h 90"/>
                <a:gd name="T28" fmla="*/ 1 w 76"/>
                <a:gd name="T29" fmla="*/ 1 h 90"/>
                <a:gd name="T30" fmla="*/ 1 w 76"/>
                <a:gd name="T31" fmla="*/ 1 h 90"/>
                <a:gd name="T32" fmla="*/ 1 w 76"/>
                <a:gd name="T33" fmla="*/ 1 h 90"/>
                <a:gd name="T34" fmla="*/ 1 w 76"/>
                <a:gd name="T35" fmla="*/ 1 h 90"/>
                <a:gd name="T36" fmla="*/ 1 w 76"/>
                <a:gd name="T37" fmla="*/ 1 h 90"/>
                <a:gd name="T38" fmla="*/ 1 w 76"/>
                <a:gd name="T39" fmla="*/ 1 h 90"/>
                <a:gd name="T40" fmla="*/ 1 w 76"/>
                <a:gd name="T41" fmla="*/ 1 h 90"/>
                <a:gd name="T42" fmla="*/ 1 w 76"/>
                <a:gd name="T43" fmla="*/ 1 h 90"/>
                <a:gd name="T44" fmla="*/ 1 w 76"/>
                <a:gd name="T45" fmla="*/ 1 h 90"/>
                <a:gd name="T46" fmla="*/ 1 w 76"/>
                <a:gd name="T47" fmla="*/ 1 h 90"/>
                <a:gd name="T48" fmla="*/ 1 w 76"/>
                <a:gd name="T49" fmla="*/ 1 h 90"/>
                <a:gd name="T50" fmla="*/ 1 w 76"/>
                <a:gd name="T51" fmla="*/ 1 h 90"/>
                <a:gd name="T52" fmla="*/ 1 w 76"/>
                <a:gd name="T53" fmla="*/ 1 h 90"/>
                <a:gd name="T54" fmla="*/ 1 w 76"/>
                <a:gd name="T55" fmla="*/ 1 h 90"/>
                <a:gd name="T56" fmla="*/ 1 w 76"/>
                <a:gd name="T57" fmla="*/ 1 h 90"/>
                <a:gd name="T58" fmla="*/ 1 w 76"/>
                <a:gd name="T59" fmla="*/ 1 h 90"/>
                <a:gd name="T60" fmla="*/ 1 w 76"/>
                <a:gd name="T61" fmla="*/ 1 h 90"/>
                <a:gd name="T62" fmla="*/ 1 w 76"/>
                <a:gd name="T63" fmla="*/ 1 h 90"/>
                <a:gd name="T64" fmla="*/ 1 w 76"/>
                <a:gd name="T65" fmla="*/ 1 h 90"/>
                <a:gd name="T66" fmla="*/ 1 w 76"/>
                <a:gd name="T67" fmla="*/ 1 h 90"/>
                <a:gd name="T68" fmla="*/ 1 w 76"/>
                <a:gd name="T69" fmla="*/ 1 h 90"/>
                <a:gd name="T70" fmla="*/ 0 w 76"/>
                <a:gd name="T71" fmla="*/ 1 h 90"/>
                <a:gd name="T72" fmla="*/ 0 w 76"/>
                <a:gd name="T73" fmla="*/ 1 h 90"/>
                <a:gd name="T74" fmla="*/ 1 w 76"/>
                <a:gd name="T75" fmla="*/ 1 h 90"/>
                <a:gd name="T76" fmla="*/ 1 w 76"/>
                <a:gd name="T77" fmla="*/ 1 h 90"/>
                <a:gd name="T78" fmla="*/ 1 w 76"/>
                <a:gd name="T79" fmla="*/ 1 h 9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76"/>
                <a:gd name="T121" fmla="*/ 0 h 90"/>
                <a:gd name="T122" fmla="*/ 76 w 76"/>
                <a:gd name="T123" fmla="*/ 90 h 9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76" h="90">
                  <a:moveTo>
                    <a:pt x="10" y="1"/>
                  </a:moveTo>
                  <a:lnTo>
                    <a:pt x="12" y="0"/>
                  </a:lnTo>
                  <a:lnTo>
                    <a:pt x="14" y="0"/>
                  </a:lnTo>
                  <a:lnTo>
                    <a:pt x="15" y="0"/>
                  </a:lnTo>
                  <a:lnTo>
                    <a:pt x="12" y="6"/>
                  </a:lnTo>
                  <a:lnTo>
                    <a:pt x="9" y="17"/>
                  </a:lnTo>
                  <a:lnTo>
                    <a:pt x="7" y="23"/>
                  </a:lnTo>
                  <a:lnTo>
                    <a:pt x="7" y="32"/>
                  </a:lnTo>
                  <a:lnTo>
                    <a:pt x="5" y="42"/>
                  </a:lnTo>
                  <a:lnTo>
                    <a:pt x="7" y="49"/>
                  </a:lnTo>
                  <a:lnTo>
                    <a:pt x="12" y="59"/>
                  </a:lnTo>
                  <a:lnTo>
                    <a:pt x="17" y="66"/>
                  </a:lnTo>
                  <a:lnTo>
                    <a:pt x="22" y="73"/>
                  </a:lnTo>
                  <a:lnTo>
                    <a:pt x="31" y="78"/>
                  </a:lnTo>
                  <a:lnTo>
                    <a:pt x="36" y="81"/>
                  </a:lnTo>
                  <a:lnTo>
                    <a:pt x="44" y="83"/>
                  </a:lnTo>
                  <a:lnTo>
                    <a:pt x="53" y="85"/>
                  </a:lnTo>
                  <a:lnTo>
                    <a:pt x="61" y="85"/>
                  </a:lnTo>
                  <a:lnTo>
                    <a:pt x="70" y="83"/>
                  </a:lnTo>
                  <a:lnTo>
                    <a:pt x="76" y="79"/>
                  </a:lnTo>
                  <a:lnTo>
                    <a:pt x="76" y="81"/>
                  </a:lnTo>
                  <a:lnTo>
                    <a:pt x="75" y="83"/>
                  </a:lnTo>
                  <a:lnTo>
                    <a:pt x="75" y="85"/>
                  </a:lnTo>
                  <a:lnTo>
                    <a:pt x="68" y="88"/>
                  </a:lnTo>
                  <a:lnTo>
                    <a:pt x="58" y="90"/>
                  </a:lnTo>
                  <a:lnTo>
                    <a:pt x="48" y="90"/>
                  </a:lnTo>
                  <a:lnTo>
                    <a:pt x="41" y="88"/>
                  </a:lnTo>
                  <a:lnTo>
                    <a:pt x="32" y="85"/>
                  </a:lnTo>
                  <a:lnTo>
                    <a:pt x="25" y="79"/>
                  </a:lnTo>
                  <a:lnTo>
                    <a:pt x="19" y="74"/>
                  </a:lnTo>
                  <a:lnTo>
                    <a:pt x="14" y="68"/>
                  </a:lnTo>
                  <a:lnTo>
                    <a:pt x="9" y="61"/>
                  </a:lnTo>
                  <a:lnTo>
                    <a:pt x="2" y="54"/>
                  </a:lnTo>
                  <a:lnTo>
                    <a:pt x="2" y="44"/>
                  </a:lnTo>
                  <a:lnTo>
                    <a:pt x="0" y="35"/>
                  </a:lnTo>
                  <a:lnTo>
                    <a:pt x="0" y="25"/>
                  </a:lnTo>
                  <a:lnTo>
                    <a:pt x="3" y="17"/>
                  </a:lnTo>
                  <a:lnTo>
                    <a:pt x="7" y="10"/>
                  </a:lnTo>
                  <a:lnTo>
                    <a:pt x="10" y="1"/>
                  </a:lnTo>
                  <a:close/>
                </a:path>
              </a:pathLst>
            </a:custGeom>
            <a:solidFill>
              <a:srgbClr val="80601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98" name="Freeform 2464"/>
            <p:cNvSpPr>
              <a:spLocks noChangeAspect="1"/>
            </p:cNvSpPr>
            <p:nvPr/>
          </p:nvSpPr>
          <p:spPr bwMode="auto">
            <a:xfrm>
              <a:off x="1002" y="3002"/>
              <a:ext cx="36" cy="43"/>
            </a:xfrm>
            <a:custGeom>
              <a:avLst/>
              <a:gdLst>
                <a:gd name="T0" fmla="*/ 1 w 71"/>
                <a:gd name="T1" fmla="*/ 0 h 85"/>
                <a:gd name="T2" fmla="*/ 1 w 71"/>
                <a:gd name="T3" fmla="*/ 0 h 85"/>
                <a:gd name="T4" fmla="*/ 1 w 71"/>
                <a:gd name="T5" fmla="*/ 0 h 85"/>
                <a:gd name="T6" fmla="*/ 1 w 71"/>
                <a:gd name="T7" fmla="*/ 0 h 85"/>
                <a:gd name="T8" fmla="*/ 1 w 71"/>
                <a:gd name="T9" fmla="*/ 1 h 85"/>
                <a:gd name="T10" fmla="*/ 1 w 71"/>
                <a:gd name="T11" fmla="*/ 1 h 85"/>
                <a:gd name="T12" fmla="*/ 1 w 71"/>
                <a:gd name="T13" fmla="*/ 1 h 85"/>
                <a:gd name="T14" fmla="*/ 1 w 71"/>
                <a:gd name="T15" fmla="*/ 1 h 85"/>
                <a:gd name="T16" fmla="*/ 1 w 71"/>
                <a:gd name="T17" fmla="*/ 1 h 85"/>
                <a:gd name="T18" fmla="*/ 1 w 71"/>
                <a:gd name="T19" fmla="*/ 1 h 85"/>
                <a:gd name="T20" fmla="*/ 1 w 71"/>
                <a:gd name="T21" fmla="*/ 1 h 85"/>
                <a:gd name="T22" fmla="*/ 1 w 71"/>
                <a:gd name="T23" fmla="*/ 1 h 85"/>
                <a:gd name="T24" fmla="*/ 1 w 71"/>
                <a:gd name="T25" fmla="*/ 1 h 85"/>
                <a:gd name="T26" fmla="*/ 1 w 71"/>
                <a:gd name="T27" fmla="*/ 1 h 85"/>
                <a:gd name="T28" fmla="*/ 1 w 71"/>
                <a:gd name="T29" fmla="*/ 1 h 85"/>
                <a:gd name="T30" fmla="*/ 1 w 71"/>
                <a:gd name="T31" fmla="*/ 1 h 85"/>
                <a:gd name="T32" fmla="*/ 1 w 71"/>
                <a:gd name="T33" fmla="*/ 1 h 85"/>
                <a:gd name="T34" fmla="*/ 1 w 71"/>
                <a:gd name="T35" fmla="*/ 1 h 85"/>
                <a:gd name="T36" fmla="*/ 1 w 71"/>
                <a:gd name="T37" fmla="*/ 1 h 85"/>
                <a:gd name="T38" fmla="*/ 1 w 71"/>
                <a:gd name="T39" fmla="*/ 1 h 85"/>
                <a:gd name="T40" fmla="*/ 1 w 71"/>
                <a:gd name="T41" fmla="*/ 1 h 85"/>
                <a:gd name="T42" fmla="*/ 1 w 71"/>
                <a:gd name="T43" fmla="*/ 1 h 85"/>
                <a:gd name="T44" fmla="*/ 1 w 71"/>
                <a:gd name="T45" fmla="*/ 1 h 85"/>
                <a:gd name="T46" fmla="*/ 1 w 71"/>
                <a:gd name="T47" fmla="*/ 1 h 85"/>
                <a:gd name="T48" fmla="*/ 1 w 71"/>
                <a:gd name="T49" fmla="*/ 1 h 85"/>
                <a:gd name="T50" fmla="*/ 1 w 71"/>
                <a:gd name="T51" fmla="*/ 1 h 85"/>
                <a:gd name="T52" fmla="*/ 1 w 71"/>
                <a:gd name="T53" fmla="*/ 1 h 85"/>
                <a:gd name="T54" fmla="*/ 1 w 71"/>
                <a:gd name="T55" fmla="*/ 1 h 85"/>
                <a:gd name="T56" fmla="*/ 1 w 71"/>
                <a:gd name="T57" fmla="*/ 1 h 85"/>
                <a:gd name="T58" fmla="*/ 1 w 71"/>
                <a:gd name="T59" fmla="*/ 1 h 85"/>
                <a:gd name="T60" fmla="*/ 1 w 71"/>
                <a:gd name="T61" fmla="*/ 1 h 85"/>
                <a:gd name="T62" fmla="*/ 1 w 71"/>
                <a:gd name="T63" fmla="*/ 1 h 85"/>
                <a:gd name="T64" fmla="*/ 1 w 71"/>
                <a:gd name="T65" fmla="*/ 1 h 85"/>
                <a:gd name="T66" fmla="*/ 1 w 71"/>
                <a:gd name="T67" fmla="*/ 1 h 85"/>
                <a:gd name="T68" fmla="*/ 0 w 71"/>
                <a:gd name="T69" fmla="*/ 1 h 85"/>
                <a:gd name="T70" fmla="*/ 0 w 71"/>
                <a:gd name="T71" fmla="*/ 1 h 85"/>
                <a:gd name="T72" fmla="*/ 1 w 71"/>
                <a:gd name="T73" fmla="*/ 1 h 85"/>
                <a:gd name="T74" fmla="*/ 1 w 71"/>
                <a:gd name="T75" fmla="*/ 1 h 85"/>
                <a:gd name="T76" fmla="*/ 1 w 71"/>
                <a:gd name="T77" fmla="*/ 0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1"/>
                <a:gd name="T118" fmla="*/ 0 h 85"/>
                <a:gd name="T119" fmla="*/ 71 w 71"/>
                <a:gd name="T120" fmla="*/ 85 h 8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1" h="85">
                  <a:moveTo>
                    <a:pt x="10" y="0"/>
                  </a:moveTo>
                  <a:lnTo>
                    <a:pt x="13" y="0"/>
                  </a:lnTo>
                  <a:lnTo>
                    <a:pt x="15" y="0"/>
                  </a:lnTo>
                  <a:lnTo>
                    <a:pt x="17" y="0"/>
                  </a:lnTo>
                  <a:lnTo>
                    <a:pt x="12" y="9"/>
                  </a:lnTo>
                  <a:lnTo>
                    <a:pt x="8" y="14"/>
                  </a:lnTo>
                  <a:lnTo>
                    <a:pt x="7" y="22"/>
                  </a:lnTo>
                  <a:lnTo>
                    <a:pt x="5" y="31"/>
                  </a:lnTo>
                  <a:lnTo>
                    <a:pt x="3" y="38"/>
                  </a:lnTo>
                  <a:lnTo>
                    <a:pt x="5" y="48"/>
                  </a:lnTo>
                  <a:lnTo>
                    <a:pt x="10" y="55"/>
                  </a:lnTo>
                  <a:lnTo>
                    <a:pt x="12" y="63"/>
                  </a:lnTo>
                  <a:lnTo>
                    <a:pt x="20" y="68"/>
                  </a:lnTo>
                  <a:lnTo>
                    <a:pt x="25" y="73"/>
                  </a:lnTo>
                  <a:lnTo>
                    <a:pt x="34" y="77"/>
                  </a:lnTo>
                  <a:lnTo>
                    <a:pt x="39" y="78"/>
                  </a:lnTo>
                  <a:lnTo>
                    <a:pt x="49" y="80"/>
                  </a:lnTo>
                  <a:lnTo>
                    <a:pt x="57" y="78"/>
                  </a:lnTo>
                  <a:lnTo>
                    <a:pt x="64" y="77"/>
                  </a:lnTo>
                  <a:lnTo>
                    <a:pt x="71" y="73"/>
                  </a:lnTo>
                  <a:lnTo>
                    <a:pt x="69" y="75"/>
                  </a:lnTo>
                  <a:lnTo>
                    <a:pt x="69" y="77"/>
                  </a:lnTo>
                  <a:lnTo>
                    <a:pt x="69" y="78"/>
                  </a:lnTo>
                  <a:lnTo>
                    <a:pt x="63" y="82"/>
                  </a:lnTo>
                  <a:lnTo>
                    <a:pt x="54" y="84"/>
                  </a:lnTo>
                  <a:lnTo>
                    <a:pt x="47" y="85"/>
                  </a:lnTo>
                  <a:lnTo>
                    <a:pt x="37" y="84"/>
                  </a:lnTo>
                  <a:lnTo>
                    <a:pt x="30" y="82"/>
                  </a:lnTo>
                  <a:lnTo>
                    <a:pt x="22" y="77"/>
                  </a:lnTo>
                  <a:lnTo>
                    <a:pt x="17" y="73"/>
                  </a:lnTo>
                  <a:lnTo>
                    <a:pt x="12" y="67"/>
                  </a:lnTo>
                  <a:lnTo>
                    <a:pt x="5" y="60"/>
                  </a:lnTo>
                  <a:lnTo>
                    <a:pt x="2" y="50"/>
                  </a:lnTo>
                  <a:lnTo>
                    <a:pt x="2" y="43"/>
                  </a:lnTo>
                  <a:lnTo>
                    <a:pt x="0" y="34"/>
                  </a:lnTo>
                  <a:lnTo>
                    <a:pt x="0" y="26"/>
                  </a:lnTo>
                  <a:lnTo>
                    <a:pt x="2" y="17"/>
                  </a:lnTo>
                  <a:lnTo>
                    <a:pt x="7" y="9"/>
                  </a:lnTo>
                  <a:lnTo>
                    <a:pt x="10" y="0"/>
                  </a:lnTo>
                  <a:close/>
                </a:path>
              </a:pathLst>
            </a:custGeom>
            <a:solidFill>
              <a:srgbClr val="8060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499" name="Freeform 2465"/>
            <p:cNvSpPr>
              <a:spLocks noChangeAspect="1"/>
            </p:cNvSpPr>
            <p:nvPr/>
          </p:nvSpPr>
          <p:spPr bwMode="auto">
            <a:xfrm>
              <a:off x="1007" y="3002"/>
              <a:ext cx="32" cy="40"/>
            </a:xfrm>
            <a:custGeom>
              <a:avLst/>
              <a:gdLst>
                <a:gd name="T0" fmla="*/ 1 w 63"/>
                <a:gd name="T1" fmla="*/ 0 h 80"/>
                <a:gd name="T2" fmla="*/ 1 w 63"/>
                <a:gd name="T3" fmla="*/ 0 h 80"/>
                <a:gd name="T4" fmla="*/ 1 w 63"/>
                <a:gd name="T5" fmla="*/ 1 h 80"/>
                <a:gd name="T6" fmla="*/ 1 w 63"/>
                <a:gd name="T7" fmla="*/ 1 h 80"/>
                <a:gd name="T8" fmla="*/ 1 w 63"/>
                <a:gd name="T9" fmla="*/ 1 h 80"/>
                <a:gd name="T10" fmla="*/ 1 w 63"/>
                <a:gd name="T11" fmla="*/ 1 h 80"/>
                <a:gd name="T12" fmla="*/ 1 w 63"/>
                <a:gd name="T13" fmla="*/ 1 h 80"/>
                <a:gd name="T14" fmla="*/ 1 w 63"/>
                <a:gd name="T15" fmla="*/ 1 h 80"/>
                <a:gd name="T16" fmla="*/ 1 w 63"/>
                <a:gd name="T17" fmla="*/ 1 h 80"/>
                <a:gd name="T18" fmla="*/ 1 w 63"/>
                <a:gd name="T19" fmla="*/ 1 h 80"/>
                <a:gd name="T20" fmla="*/ 1 w 63"/>
                <a:gd name="T21" fmla="*/ 1 h 80"/>
                <a:gd name="T22" fmla="*/ 1 w 63"/>
                <a:gd name="T23" fmla="*/ 1 h 80"/>
                <a:gd name="T24" fmla="*/ 1 w 63"/>
                <a:gd name="T25" fmla="*/ 1 h 80"/>
                <a:gd name="T26" fmla="*/ 1 w 63"/>
                <a:gd name="T27" fmla="*/ 1 h 80"/>
                <a:gd name="T28" fmla="*/ 1 w 63"/>
                <a:gd name="T29" fmla="*/ 1 h 80"/>
                <a:gd name="T30" fmla="*/ 1 w 63"/>
                <a:gd name="T31" fmla="*/ 1 h 80"/>
                <a:gd name="T32" fmla="*/ 1 w 63"/>
                <a:gd name="T33" fmla="*/ 1 h 80"/>
                <a:gd name="T34" fmla="*/ 1 w 63"/>
                <a:gd name="T35" fmla="*/ 1 h 80"/>
                <a:gd name="T36" fmla="*/ 1 w 63"/>
                <a:gd name="T37" fmla="*/ 1 h 80"/>
                <a:gd name="T38" fmla="*/ 1 w 63"/>
                <a:gd name="T39" fmla="*/ 1 h 80"/>
                <a:gd name="T40" fmla="*/ 1 w 63"/>
                <a:gd name="T41" fmla="*/ 1 h 80"/>
                <a:gd name="T42" fmla="*/ 1 w 63"/>
                <a:gd name="T43" fmla="*/ 1 h 80"/>
                <a:gd name="T44" fmla="*/ 1 w 63"/>
                <a:gd name="T45" fmla="*/ 1 h 80"/>
                <a:gd name="T46" fmla="*/ 1 w 63"/>
                <a:gd name="T47" fmla="*/ 1 h 80"/>
                <a:gd name="T48" fmla="*/ 1 w 63"/>
                <a:gd name="T49" fmla="*/ 1 h 80"/>
                <a:gd name="T50" fmla="*/ 1 w 63"/>
                <a:gd name="T51" fmla="*/ 1 h 80"/>
                <a:gd name="T52" fmla="*/ 1 w 63"/>
                <a:gd name="T53" fmla="*/ 1 h 80"/>
                <a:gd name="T54" fmla="*/ 1 w 63"/>
                <a:gd name="T55" fmla="*/ 1 h 80"/>
                <a:gd name="T56" fmla="*/ 1 w 63"/>
                <a:gd name="T57" fmla="*/ 1 h 80"/>
                <a:gd name="T58" fmla="*/ 1 w 63"/>
                <a:gd name="T59" fmla="*/ 1 h 80"/>
                <a:gd name="T60" fmla="*/ 1 w 63"/>
                <a:gd name="T61" fmla="*/ 1 h 80"/>
                <a:gd name="T62" fmla="*/ 1 w 63"/>
                <a:gd name="T63" fmla="*/ 1 h 80"/>
                <a:gd name="T64" fmla="*/ 1 w 63"/>
                <a:gd name="T65" fmla="*/ 1 h 80"/>
                <a:gd name="T66" fmla="*/ 1 w 63"/>
                <a:gd name="T67" fmla="*/ 1 h 80"/>
                <a:gd name="T68" fmla="*/ 0 w 63"/>
                <a:gd name="T69" fmla="*/ 1 h 80"/>
                <a:gd name="T70" fmla="*/ 0 w 63"/>
                <a:gd name="T71" fmla="*/ 1 h 80"/>
                <a:gd name="T72" fmla="*/ 0 w 63"/>
                <a:gd name="T73" fmla="*/ 1 h 80"/>
                <a:gd name="T74" fmla="*/ 0 w 63"/>
                <a:gd name="T75" fmla="*/ 1 h 80"/>
                <a:gd name="T76" fmla="*/ 1 w 63"/>
                <a:gd name="T77" fmla="*/ 1 h 80"/>
                <a:gd name="T78" fmla="*/ 1 w 63"/>
                <a:gd name="T79" fmla="*/ 1 h 80"/>
                <a:gd name="T80" fmla="*/ 1 w 63"/>
                <a:gd name="T81" fmla="*/ 0 h 8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3"/>
                <a:gd name="T124" fmla="*/ 0 h 80"/>
                <a:gd name="T125" fmla="*/ 63 w 63"/>
                <a:gd name="T126" fmla="*/ 80 h 8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3" h="80">
                  <a:moveTo>
                    <a:pt x="10" y="0"/>
                  </a:moveTo>
                  <a:lnTo>
                    <a:pt x="12" y="0"/>
                  </a:lnTo>
                  <a:lnTo>
                    <a:pt x="14" y="2"/>
                  </a:lnTo>
                  <a:lnTo>
                    <a:pt x="15" y="2"/>
                  </a:lnTo>
                  <a:lnTo>
                    <a:pt x="17" y="2"/>
                  </a:lnTo>
                  <a:lnTo>
                    <a:pt x="12" y="7"/>
                  </a:lnTo>
                  <a:lnTo>
                    <a:pt x="8" y="14"/>
                  </a:lnTo>
                  <a:lnTo>
                    <a:pt x="5" y="22"/>
                  </a:lnTo>
                  <a:lnTo>
                    <a:pt x="3" y="31"/>
                  </a:lnTo>
                  <a:lnTo>
                    <a:pt x="3" y="36"/>
                  </a:lnTo>
                  <a:lnTo>
                    <a:pt x="3" y="44"/>
                  </a:lnTo>
                  <a:lnTo>
                    <a:pt x="7" y="53"/>
                  </a:lnTo>
                  <a:lnTo>
                    <a:pt x="10" y="60"/>
                  </a:lnTo>
                  <a:lnTo>
                    <a:pt x="17" y="63"/>
                  </a:lnTo>
                  <a:lnTo>
                    <a:pt x="22" y="70"/>
                  </a:lnTo>
                  <a:lnTo>
                    <a:pt x="29" y="72"/>
                  </a:lnTo>
                  <a:lnTo>
                    <a:pt x="37" y="73"/>
                  </a:lnTo>
                  <a:lnTo>
                    <a:pt x="42" y="75"/>
                  </a:lnTo>
                  <a:lnTo>
                    <a:pt x="49" y="72"/>
                  </a:lnTo>
                  <a:lnTo>
                    <a:pt x="56" y="72"/>
                  </a:lnTo>
                  <a:lnTo>
                    <a:pt x="63" y="67"/>
                  </a:lnTo>
                  <a:lnTo>
                    <a:pt x="63" y="68"/>
                  </a:lnTo>
                  <a:lnTo>
                    <a:pt x="63" y="70"/>
                  </a:lnTo>
                  <a:lnTo>
                    <a:pt x="63" y="72"/>
                  </a:lnTo>
                  <a:lnTo>
                    <a:pt x="61" y="72"/>
                  </a:lnTo>
                  <a:lnTo>
                    <a:pt x="56" y="77"/>
                  </a:lnTo>
                  <a:lnTo>
                    <a:pt x="47" y="78"/>
                  </a:lnTo>
                  <a:lnTo>
                    <a:pt x="41" y="80"/>
                  </a:lnTo>
                  <a:lnTo>
                    <a:pt x="32" y="77"/>
                  </a:lnTo>
                  <a:lnTo>
                    <a:pt x="25" y="77"/>
                  </a:lnTo>
                  <a:lnTo>
                    <a:pt x="20" y="73"/>
                  </a:lnTo>
                  <a:lnTo>
                    <a:pt x="12" y="68"/>
                  </a:lnTo>
                  <a:lnTo>
                    <a:pt x="7" y="61"/>
                  </a:lnTo>
                  <a:lnTo>
                    <a:pt x="5" y="55"/>
                  </a:lnTo>
                  <a:lnTo>
                    <a:pt x="0" y="46"/>
                  </a:lnTo>
                  <a:lnTo>
                    <a:pt x="0" y="38"/>
                  </a:lnTo>
                  <a:lnTo>
                    <a:pt x="0" y="31"/>
                  </a:lnTo>
                  <a:lnTo>
                    <a:pt x="0" y="22"/>
                  </a:lnTo>
                  <a:lnTo>
                    <a:pt x="2" y="14"/>
                  </a:lnTo>
                  <a:lnTo>
                    <a:pt x="7" y="9"/>
                  </a:lnTo>
                  <a:lnTo>
                    <a:pt x="10" y="0"/>
                  </a:lnTo>
                  <a:close/>
                </a:path>
              </a:pathLst>
            </a:custGeom>
            <a:solidFill>
              <a:srgbClr val="8070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00" name="Freeform 2466"/>
            <p:cNvSpPr>
              <a:spLocks noChangeAspect="1"/>
            </p:cNvSpPr>
            <p:nvPr/>
          </p:nvSpPr>
          <p:spPr bwMode="auto">
            <a:xfrm>
              <a:off x="1007" y="3004"/>
              <a:ext cx="33" cy="37"/>
            </a:xfrm>
            <a:custGeom>
              <a:avLst/>
              <a:gdLst>
                <a:gd name="T0" fmla="*/ 1 w 64"/>
                <a:gd name="T1" fmla="*/ 0 h 74"/>
                <a:gd name="T2" fmla="*/ 1 w 64"/>
                <a:gd name="T3" fmla="*/ 0 h 74"/>
                <a:gd name="T4" fmla="*/ 1 w 64"/>
                <a:gd name="T5" fmla="*/ 0 h 74"/>
                <a:gd name="T6" fmla="*/ 1 w 64"/>
                <a:gd name="T7" fmla="*/ 0 h 74"/>
                <a:gd name="T8" fmla="*/ 1 w 64"/>
                <a:gd name="T9" fmla="*/ 1 h 74"/>
                <a:gd name="T10" fmla="*/ 1 w 64"/>
                <a:gd name="T11" fmla="*/ 1 h 74"/>
                <a:gd name="T12" fmla="*/ 1 w 64"/>
                <a:gd name="T13" fmla="*/ 1 h 74"/>
                <a:gd name="T14" fmla="*/ 1 w 64"/>
                <a:gd name="T15" fmla="*/ 1 h 74"/>
                <a:gd name="T16" fmla="*/ 1 w 64"/>
                <a:gd name="T17" fmla="*/ 1 h 74"/>
                <a:gd name="T18" fmla="*/ 1 w 64"/>
                <a:gd name="T19" fmla="*/ 1 h 74"/>
                <a:gd name="T20" fmla="*/ 1 w 64"/>
                <a:gd name="T21" fmla="*/ 1 h 74"/>
                <a:gd name="T22" fmla="*/ 1 w 64"/>
                <a:gd name="T23" fmla="*/ 1 h 74"/>
                <a:gd name="T24" fmla="*/ 1 w 64"/>
                <a:gd name="T25" fmla="*/ 1 h 74"/>
                <a:gd name="T26" fmla="*/ 1 w 64"/>
                <a:gd name="T27" fmla="*/ 1 h 74"/>
                <a:gd name="T28" fmla="*/ 1 w 64"/>
                <a:gd name="T29" fmla="*/ 1 h 74"/>
                <a:gd name="T30" fmla="*/ 1 w 64"/>
                <a:gd name="T31" fmla="*/ 1 h 74"/>
                <a:gd name="T32" fmla="*/ 1 w 64"/>
                <a:gd name="T33" fmla="*/ 1 h 74"/>
                <a:gd name="T34" fmla="*/ 1 w 64"/>
                <a:gd name="T35" fmla="*/ 1 h 74"/>
                <a:gd name="T36" fmla="*/ 1 w 64"/>
                <a:gd name="T37" fmla="*/ 1 h 74"/>
                <a:gd name="T38" fmla="*/ 1 w 64"/>
                <a:gd name="T39" fmla="*/ 1 h 74"/>
                <a:gd name="T40" fmla="*/ 1 w 64"/>
                <a:gd name="T41" fmla="*/ 1 h 74"/>
                <a:gd name="T42" fmla="*/ 1 w 64"/>
                <a:gd name="T43" fmla="*/ 1 h 74"/>
                <a:gd name="T44" fmla="*/ 1 w 64"/>
                <a:gd name="T45" fmla="*/ 1 h 74"/>
                <a:gd name="T46" fmla="*/ 1 w 64"/>
                <a:gd name="T47" fmla="*/ 1 h 74"/>
                <a:gd name="T48" fmla="*/ 1 w 64"/>
                <a:gd name="T49" fmla="*/ 1 h 74"/>
                <a:gd name="T50" fmla="*/ 1 w 64"/>
                <a:gd name="T51" fmla="*/ 1 h 74"/>
                <a:gd name="T52" fmla="*/ 1 w 64"/>
                <a:gd name="T53" fmla="*/ 1 h 74"/>
                <a:gd name="T54" fmla="*/ 1 w 64"/>
                <a:gd name="T55" fmla="*/ 1 h 74"/>
                <a:gd name="T56" fmla="*/ 1 w 64"/>
                <a:gd name="T57" fmla="*/ 1 h 74"/>
                <a:gd name="T58" fmla="*/ 1 w 64"/>
                <a:gd name="T59" fmla="*/ 1 h 74"/>
                <a:gd name="T60" fmla="*/ 1 w 64"/>
                <a:gd name="T61" fmla="*/ 1 h 74"/>
                <a:gd name="T62" fmla="*/ 1 w 64"/>
                <a:gd name="T63" fmla="*/ 1 h 74"/>
                <a:gd name="T64" fmla="*/ 1 w 64"/>
                <a:gd name="T65" fmla="*/ 1 h 74"/>
                <a:gd name="T66" fmla="*/ 1 w 64"/>
                <a:gd name="T67" fmla="*/ 1 h 74"/>
                <a:gd name="T68" fmla="*/ 1 w 64"/>
                <a:gd name="T69" fmla="*/ 1 h 74"/>
                <a:gd name="T70" fmla="*/ 1 w 64"/>
                <a:gd name="T71" fmla="*/ 1 h 74"/>
                <a:gd name="T72" fmla="*/ 1 w 64"/>
                <a:gd name="T73" fmla="*/ 1 h 74"/>
                <a:gd name="T74" fmla="*/ 1 w 64"/>
                <a:gd name="T75" fmla="*/ 1 h 74"/>
                <a:gd name="T76" fmla="*/ 1 w 64"/>
                <a:gd name="T77" fmla="*/ 1 h 74"/>
                <a:gd name="T78" fmla="*/ 1 w 64"/>
                <a:gd name="T79" fmla="*/ 1 h 74"/>
                <a:gd name="T80" fmla="*/ 1 w 64"/>
                <a:gd name="T81" fmla="*/ 1 h 74"/>
                <a:gd name="T82" fmla="*/ 0 w 64"/>
                <a:gd name="T83" fmla="*/ 1 h 74"/>
                <a:gd name="T84" fmla="*/ 0 w 64"/>
                <a:gd name="T85" fmla="*/ 1 h 74"/>
                <a:gd name="T86" fmla="*/ 1 w 64"/>
                <a:gd name="T87" fmla="*/ 1 h 74"/>
                <a:gd name="T88" fmla="*/ 1 w 64"/>
                <a:gd name="T89" fmla="*/ 1 h 74"/>
                <a:gd name="T90" fmla="*/ 1 w 64"/>
                <a:gd name="T91" fmla="*/ 1 h 74"/>
                <a:gd name="T92" fmla="*/ 1 w 64"/>
                <a:gd name="T93" fmla="*/ 0 h 7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64"/>
                <a:gd name="T142" fmla="*/ 0 h 74"/>
                <a:gd name="T143" fmla="*/ 64 w 64"/>
                <a:gd name="T144" fmla="*/ 74 h 7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64" h="74">
                  <a:moveTo>
                    <a:pt x="14" y="0"/>
                  </a:moveTo>
                  <a:lnTo>
                    <a:pt x="14" y="0"/>
                  </a:lnTo>
                  <a:lnTo>
                    <a:pt x="17" y="0"/>
                  </a:lnTo>
                  <a:lnTo>
                    <a:pt x="19" y="0"/>
                  </a:lnTo>
                  <a:lnTo>
                    <a:pt x="14" y="5"/>
                  </a:lnTo>
                  <a:lnTo>
                    <a:pt x="12" y="7"/>
                  </a:lnTo>
                  <a:lnTo>
                    <a:pt x="10" y="12"/>
                  </a:lnTo>
                  <a:lnTo>
                    <a:pt x="8" y="15"/>
                  </a:lnTo>
                  <a:lnTo>
                    <a:pt x="7" y="20"/>
                  </a:lnTo>
                  <a:lnTo>
                    <a:pt x="5" y="25"/>
                  </a:lnTo>
                  <a:lnTo>
                    <a:pt x="5" y="32"/>
                  </a:lnTo>
                  <a:lnTo>
                    <a:pt x="5" y="37"/>
                  </a:lnTo>
                  <a:lnTo>
                    <a:pt x="5" y="42"/>
                  </a:lnTo>
                  <a:lnTo>
                    <a:pt x="8" y="46"/>
                  </a:lnTo>
                  <a:lnTo>
                    <a:pt x="10" y="49"/>
                  </a:lnTo>
                  <a:lnTo>
                    <a:pt x="12" y="54"/>
                  </a:lnTo>
                  <a:lnTo>
                    <a:pt x="15" y="57"/>
                  </a:lnTo>
                  <a:lnTo>
                    <a:pt x="20" y="61"/>
                  </a:lnTo>
                  <a:lnTo>
                    <a:pt x="24" y="64"/>
                  </a:lnTo>
                  <a:lnTo>
                    <a:pt x="27" y="66"/>
                  </a:lnTo>
                  <a:lnTo>
                    <a:pt x="32" y="66"/>
                  </a:lnTo>
                  <a:lnTo>
                    <a:pt x="39" y="68"/>
                  </a:lnTo>
                  <a:lnTo>
                    <a:pt x="42" y="69"/>
                  </a:lnTo>
                  <a:lnTo>
                    <a:pt x="47" y="66"/>
                  </a:lnTo>
                  <a:lnTo>
                    <a:pt x="53" y="66"/>
                  </a:lnTo>
                  <a:lnTo>
                    <a:pt x="58" y="64"/>
                  </a:lnTo>
                  <a:lnTo>
                    <a:pt x="59" y="61"/>
                  </a:lnTo>
                  <a:lnTo>
                    <a:pt x="64" y="59"/>
                  </a:lnTo>
                  <a:lnTo>
                    <a:pt x="64" y="61"/>
                  </a:lnTo>
                  <a:lnTo>
                    <a:pt x="63" y="61"/>
                  </a:lnTo>
                  <a:lnTo>
                    <a:pt x="63" y="63"/>
                  </a:lnTo>
                  <a:lnTo>
                    <a:pt x="56" y="69"/>
                  </a:lnTo>
                  <a:lnTo>
                    <a:pt x="51" y="71"/>
                  </a:lnTo>
                  <a:lnTo>
                    <a:pt x="41" y="74"/>
                  </a:lnTo>
                  <a:lnTo>
                    <a:pt x="36" y="73"/>
                  </a:lnTo>
                  <a:lnTo>
                    <a:pt x="27" y="69"/>
                  </a:lnTo>
                  <a:lnTo>
                    <a:pt x="22" y="69"/>
                  </a:lnTo>
                  <a:lnTo>
                    <a:pt x="14" y="63"/>
                  </a:lnTo>
                  <a:lnTo>
                    <a:pt x="8" y="57"/>
                  </a:lnTo>
                  <a:lnTo>
                    <a:pt x="3" y="49"/>
                  </a:lnTo>
                  <a:lnTo>
                    <a:pt x="2" y="44"/>
                  </a:lnTo>
                  <a:lnTo>
                    <a:pt x="0" y="34"/>
                  </a:lnTo>
                  <a:lnTo>
                    <a:pt x="0" y="27"/>
                  </a:lnTo>
                  <a:lnTo>
                    <a:pt x="2" y="18"/>
                  </a:lnTo>
                  <a:lnTo>
                    <a:pt x="3" y="12"/>
                  </a:lnTo>
                  <a:lnTo>
                    <a:pt x="8" y="5"/>
                  </a:lnTo>
                  <a:lnTo>
                    <a:pt x="14" y="0"/>
                  </a:lnTo>
                  <a:close/>
                </a:path>
              </a:pathLst>
            </a:custGeom>
            <a:solidFill>
              <a:srgbClr val="8080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01" name="Freeform 2467"/>
            <p:cNvSpPr>
              <a:spLocks noChangeAspect="1"/>
            </p:cNvSpPr>
            <p:nvPr/>
          </p:nvSpPr>
          <p:spPr bwMode="auto">
            <a:xfrm>
              <a:off x="1009" y="3004"/>
              <a:ext cx="31" cy="36"/>
            </a:xfrm>
            <a:custGeom>
              <a:avLst/>
              <a:gdLst>
                <a:gd name="T0" fmla="*/ 1 w 61"/>
                <a:gd name="T1" fmla="*/ 0 h 71"/>
                <a:gd name="T2" fmla="*/ 1 w 61"/>
                <a:gd name="T3" fmla="*/ 0 h 71"/>
                <a:gd name="T4" fmla="*/ 1 w 61"/>
                <a:gd name="T5" fmla="*/ 0 h 71"/>
                <a:gd name="T6" fmla="*/ 1 w 61"/>
                <a:gd name="T7" fmla="*/ 1 h 71"/>
                <a:gd name="T8" fmla="*/ 1 w 61"/>
                <a:gd name="T9" fmla="*/ 1 h 71"/>
                <a:gd name="T10" fmla="*/ 1 w 61"/>
                <a:gd name="T11" fmla="*/ 1 h 71"/>
                <a:gd name="T12" fmla="*/ 1 w 61"/>
                <a:gd name="T13" fmla="*/ 1 h 71"/>
                <a:gd name="T14" fmla="*/ 1 w 61"/>
                <a:gd name="T15" fmla="*/ 1 h 71"/>
                <a:gd name="T16" fmla="*/ 1 w 61"/>
                <a:gd name="T17" fmla="*/ 1 h 71"/>
                <a:gd name="T18" fmla="*/ 1 w 61"/>
                <a:gd name="T19" fmla="*/ 1 h 71"/>
                <a:gd name="T20" fmla="*/ 1 w 61"/>
                <a:gd name="T21" fmla="*/ 1 h 71"/>
                <a:gd name="T22" fmla="*/ 1 w 61"/>
                <a:gd name="T23" fmla="*/ 1 h 71"/>
                <a:gd name="T24" fmla="*/ 1 w 61"/>
                <a:gd name="T25" fmla="*/ 1 h 71"/>
                <a:gd name="T26" fmla="*/ 1 w 61"/>
                <a:gd name="T27" fmla="*/ 1 h 71"/>
                <a:gd name="T28" fmla="*/ 1 w 61"/>
                <a:gd name="T29" fmla="*/ 1 h 71"/>
                <a:gd name="T30" fmla="*/ 1 w 61"/>
                <a:gd name="T31" fmla="*/ 1 h 71"/>
                <a:gd name="T32" fmla="*/ 1 w 61"/>
                <a:gd name="T33" fmla="*/ 1 h 71"/>
                <a:gd name="T34" fmla="*/ 1 w 61"/>
                <a:gd name="T35" fmla="*/ 1 h 71"/>
                <a:gd name="T36" fmla="*/ 1 w 61"/>
                <a:gd name="T37" fmla="*/ 1 h 71"/>
                <a:gd name="T38" fmla="*/ 1 w 61"/>
                <a:gd name="T39" fmla="*/ 1 h 71"/>
                <a:gd name="T40" fmla="*/ 1 w 61"/>
                <a:gd name="T41" fmla="*/ 1 h 71"/>
                <a:gd name="T42" fmla="*/ 1 w 61"/>
                <a:gd name="T43" fmla="*/ 1 h 71"/>
                <a:gd name="T44" fmla="*/ 1 w 61"/>
                <a:gd name="T45" fmla="*/ 1 h 71"/>
                <a:gd name="T46" fmla="*/ 1 w 61"/>
                <a:gd name="T47" fmla="*/ 1 h 71"/>
                <a:gd name="T48" fmla="*/ 1 w 61"/>
                <a:gd name="T49" fmla="*/ 1 h 71"/>
                <a:gd name="T50" fmla="*/ 1 w 61"/>
                <a:gd name="T51" fmla="*/ 1 h 71"/>
                <a:gd name="T52" fmla="*/ 1 w 61"/>
                <a:gd name="T53" fmla="*/ 1 h 71"/>
                <a:gd name="T54" fmla="*/ 1 w 61"/>
                <a:gd name="T55" fmla="*/ 1 h 71"/>
                <a:gd name="T56" fmla="*/ 1 w 61"/>
                <a:gd name="T57" fmla="*/ 1 h 71"/>
                <a:gd name="T58" fmla="*/ 1 w 61"/>
                <a:gd name="T59" fmla="*/ 1 h 71"/>
                <a:gd name="T60" fmla="*/ 1 w 61"/>
                <a:gd name="T61" fmla="*/ 1 h 71"/>
                <a:gd name="T62" fmla="*/ 1 w 61"/>
                <a:gd name="T63" fmla="*/ 1 h 71"/>
                <a:gd name="T64" fmla="*/ 1 w 61"/>
                <a:gd name="T65" fmla="*/ 1 h 71"/>
                <a:gd name="T66" fmla="*/ 1 w 61"/>
                <a:gd name="T67" fmla="*/ 1 h 71"/>
                <a:gd name="T68" fmla="*/ 1 w 61"/>
                <a:gd name="T69" fmla="*/ 1 h 71"/>
                <a:gd name="T70" fmla="*/ 1 w 61"/>
                <a:gd name="T71" fmla="*/ 1 h 71"/>
                <a:gd name="T72" fmla="*/ 1 w 61"/>
                <a:gd name="T73" fmla="*/ 1 h 71"/>
                <a:gd name="T74" fmla="*/ 1 w 61"/>
                <a:gd name="T75" fmla="*/ 1 h 71"/>
                <a:gd name="T76" fmla="*/ 1 w 61"/>
                <a:gd name="T77" fmla="*/ 1 h 71"/>
                <a:gd name="T78" fmla="*/ 1 w 61"/>
                <a:gd name="T79" fmla="*/ 1 h 71"/>
                <a:gd name="T80" fmla="*/ 1 w 61"/>
                <a:gd name="T81" fmla="*/ 1 h 71"/>
                <a:gd name="T82" fmla="*/ 1 w 61"/>
                <a:gd name="T83" fmla="*/ 1 h 71"/>
                <a:gd name="T84" fmla="*/ 1 w 61"/>
                <a:gd name="T85" fmla="*/ 1 h 71"/>
                <a:gd name="T86" fmla="*/ 1 w 61"/>
                <a:gd name="T87" fmla="*/ 1 h 71"/>
                <a:gd name="T88" fmla="*/ 1 w 61"/>
                <a:gd name="T89" fmla="*/ 1 h 71"/>
                <a:gd name="T90" fmla="*/ 1 w 61"/>
                <a:gd name="T91" fmla="*/ 1 h 71"/>
                <a:gd name="T92" fmla="*/ 0 w 61"/>
                <a:gd name="T93" fmla="*/ 1 h 71"/>
                <a:gd name="T94" fmla="*/ 0 w 61"/>
                <a:gd name="T95" fmla="*/ 1 h 71"/>
                <a:gd name="T96" fmla="*/ 1 w 61"/>
                <a:gd name="T97" fmla="*/ 1 h 71"/>
                <a:gd name="T98" fmla="*/ 1 w 61"/>
                <a:gd name="T99" fmla="*/ 1 h 71"/>
                <a:gd name="T100" fmla="*/ 1 w 61"/>
                <a:gd name="T101" fmla="*/ 1 h 71"/>
                <a:gd name="T102" fmla="*/ 1 w 61"/>
                <a:gd name="T103" fmla="*/ 1 h 71"/>
                <a:gd name="T104" fmla="*/ 1 w 61"/>
                <a:gd name="T105" fmla="*/ 1 h 71"/>
                <a:gd name="T106" fmla="*/ 1 w 61"/>
                <a:gd name="T107" fmla="*/ 0 h 7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1"/>
                <a:gd name="T163" fmla="*/ 0 h 71"/>
                <a:gd name="T164" fmla="*/ 61 w 61"/>
                <a:gd name="T165" fmla="*/ 71 h 7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1" h="71">
                  <a:moveTo>
                    <a:pt x="16" y="0"/>
                  </a:moveTo>
                  <a:lnTo>
                    <a:pt x="17" y="0"/>
                  </a:lnTo>
                  <a:lnTo>
                    <a:pt x="19" y="0"/>
                  </a:lnTo>
                  <a:lnTo>
                    <a:pt x="16" y="5"/>
                  </a:lnTo>
                  <a:lnTo>
                    <a:pt x="14" y="8"/>
                  </a:lnTo>
                  <a:lnTo>
                    <a:pt x="11" y="13"/>
                  </a:lnTo>
                  <a:lnTo>
                    <a:pt x="7" y="17"/>
                  </a:lnTo>
                  <a:lnTo>
                    <a:pt x="7" y="20"/>
                  </a:lnTo>
                  <a:lnTo>
                    <a:pt x="5" y="25"/>
                  </a:lnTo>
                  <a:lnTo>
                    <a:pt x="5" y="30"/>
                  </a:lnTo>
                  <a:lnTo>
                    <a:pt x="7" y="34"/>
                  </a:lnTo>
                  <a:lnTo>
                    <a:pt x="7" y="40"/>
                  </a:lnTo>
                  <a:lnTo>
                    <a:pt x="9" y="44"/>
                  </a:lnTo>
                  <a:lnTo>
                    <a:pt x="9" y="47"/>
                  </a:lnTo>
                  <a:lnTo>
                    <a:pt x="14" y="52"/>
                  </a:lnTo>
                  <a:lnTo>
                    <a:pt x="16" y="56"/>
                  </a:lnTo>
                  <a:lnTo>
                    <a:pt x="19" y="57"/>
                  </a:lnTo>
                  <a:lnTo>
                    <a:pt x="24" y="61"/>
                  </a:lnTo>
                  <a:lnTo>
                    <a:pt x="26" y="63"/>
                  </a:lnTo>
                  <a:lnTo>
                    <a:pt x="31" y="63"/>
                  </a:lnTo>
                  <a:lnTo>
                    <a:pt x="36" y="64"/>
                  </a:lnTo>
                  <a:lnTo>
                    <a:pt x="41" y="66"/>
                  </a:lnTo>
                  <a:lnTo>
                    <a:pt x="46" y="63"/>
                  </a:lnTo>
                  <a:lnTo>
                    <a:pt x="50" y="63"/>
                  </a:lnTo>
                  <a:lnTo>
                    <a:pt x="53" y="59"/>
                  </a:lnTo>
                  <a:lnTo>
                    <a:pt x="58" y="57"/>
                  </a:lnTo>
                  <a:lnTo>
                    <a:pt x="60" y="52"/>
                  </a:lnTo>
                  <a:lnTo>
                    <a:pt x="61" y="54"/>
                  </a:lnTo>
                  <a:lnTo>
                    <a:pt x="61" y="56"/>
                  </a:lnTo>
                  <a:lnTo>
                    <a:pt x="61" y="57"/>
                  </a:lnTo>
                  <a:lnTo>
                    <a:pt x="58" y="63"/>
                  </a:lnTo>
                  <a:lnTo>
                    <a:pt x="53" y="64"/>
                  </a:lnTo>
                  <a:lnTo>
                    <a:pt x="48" y="68"/>
                  </a:lnTo>
                  <a:lnTo>
                    <a:pt x="46" y="68"/>
                  </a:lnTo>
                  <a:lnTo>
                    <a:pt x="39" y="71"/>
                  </a:lnTo>
                  <a:lnTo>
                    <a:pt x="36" y="69"/>
                  </a:lnTo>
                  <a:lnTo>
                    <a:pt x="29" y="68"/>
                  </a:lnTo>
                  <a:lnTo>
                    <a:pt x="26" y="66"/>
                  </a:lnTo>
                  <a:lnTo>
                    <a:pt x="21" y="66"/>
                  </a:lnTo>
                  <a:lnTo>
                    <a:pt x="16" y="63"/>
                  </a:lnTo>
                  <a:lnTo>
                    <a:pt x="12" y="57"/>
                  </a:lnTo>
                  <a:lnTo>
                    <a:pt x="7" y="56"/>
                  </a:lnTo>
                  <a:lnTo>
                    <a:pt x="7" y="51"/>
                  </a:lnTo>
                  <a:lnTo>
                    <a:pt x="4" y="46"/>
                  </a:lnTo>
                  <a:lnTo>
                    <a:pt x="2" y="42"/>
                  </a:lnTo>
                  <a:lnTo>
                    <a:pt x="2" y="37"/>
                  </a:lnTo>
                  <a:lnTo>
                    <a:pt x="0" y="30"/>
                  </a:lnTo>
                  <a:lnTo>
                    <a:pt x="0" y="25"/>
                  </a:lnTo>
                  <a:lnTo>
                    <a:pt x="2" y="20"/>
                  </a:lnTo>
                  <a:lnTo>
                    <a:pt x="2" y="15"/>
                  </a:lnTo>
                  <a:lnTo>
                    <a:pt x="5" y="12"/>
                  </a:lnTo>
                  <a:lnTo>
                    <a:pt x="9" y="7"/>
                  </a:lnTo>
                  <a:lnTo>
                    <a:pt x="11" y="3"/>
                  </a:lnTo>
                  <a:lnTo>
                    <a:pt x="16" y="0"/>
                  </a:lnTo>
                  <a:close/>
                </a:path>
              </a:pathLst>
            </a:custGeom>
            <a:solidFill>
              <a:srgbClr val="8080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02" name="Freeform 2468"/>
            <p:cNvSpPr>
              <a:spLocks noChangeAspect="1"/>
            </p:cNvSpPr>
            <p:nvPr/>
          </p:nvSpPr>
          <p:spPr bwMode="auto">
            <a:xfrm>
              <a:off x="1011" y="3004"/>
              <a:ext cx="26" cy="33"/>
            </a:xfrm>
            <a:custGeom>
              <a:avLst/>
              <a:gdLst>
                <a:gd name="T0" fmla="*/ 1 w 52"/>
                <a:gd name="T1" fmla="*/ 0 h 66"/>
                <a:gd name="T2" fmla="*/ 1 w 52"/>
                <a:gd name="T3" fmla="*/ 1 h 66"/>
                <a:gd name="T4" fmla="*/ 1 w 52"/>
                <a:gd name="T5" fmla="*/ 1 h 66"/>
                <a:gd name="T6" fmla="*/ 1 w 52"/>
                <a:gd name="T7" fmla="*/ 1 h 66"/>
                <a:gd name="T8" fmla="*/ 1 w 52"/>
                <a:gd name="T9" fmla="*/ 1 h 66"/>
                <a:gd name="T10" fmla="*/ 1 w 52"/>
                <a:gd name="T11" fmla="*/ 1 h 66"/>
                <a:gd name="T12" fmla="*/ 1 w 52"/>
                <a:gd name="T13" fmla="*/ 1 h 66"/>
                <a:gd name="T14" fmla="*/ 1 w 52"/>
                <a:gd name="T15" fmla="*/ 1 h 66"/>
                <a:gd name="T16" fmla="*/ 1 w 52"/>
                <a:gd name="T17" fmla="*/ 1 h 66"/>
                <a:gd name="T18" fmla="*/ 1 w 52"/>
                <a:gd name="T19" fmla="*/ 1 h 66"/>
                <a:gd name="T20" fmla="*/ 1 w 52"/>
                <a:gd name="T21" fmla="*/ 1 h 66"/>
                <a:gd name="T22" fmla="*/ 1 w 52"/>
                <a:gd name="T23" fmla="*/ 1 h 66"/>
                <a:gd name="T24" fmla="*/ 1 w 52"/>
                <a:gd name="T25" fmla="*/ 1 h 66"/>
                <a:gd name="T26" fmla="*/ 1 w 52"/>
                <a:gd name="T27" fmla="*/ 1 h 66"/>
                <a:gd name="T28" fmla="*/ 1 w 52"/>
                <a:gd name="T29" fmla="*/ 1 h 66"/>
                <a:gd name="T30" fmla="*/ 1 w 52"/>
                <a:gd name="T31" fmla="*/ 1 h 66"/>
                <a:gd name="T32" fmla="*/ 1 w 52"/>
                <a:gd name="T33" fmla="*/ 1 h 66"/>
                <a:gd name="T34" fmla="*/ 1 w 52"/>
                <a:gd name="T35" fmla="*/ 1 h 66"/>
                <a:gd name="T36" fmla="*/ 1 w 52"/>
                <a:gd name="T37" fmla="*/ 1 h 66"/>
                <a:gd name="T38" fmla="*/ 1 w 52"/>
                <a:gd name="T39" fmla="*/ 1 h 66"/>
                <a:gd name="T40" fmla="*/ 1 w 52"/>
                <a:gd name="T41" fmla="*/ 1 h 66"/>
                <a:gd name="T42" fmla="*/ 1 w 52"/>
                <a:gd name="T43" fmla="*/ 1 h 66"/>
                <a:gd name="T44" fmla="*/ 1 w 52"/>
                <a:gd name="T45" fmla="*/ 1 h 66"/>
                <a:gd name="T46" fmla="*/ 1 w 52"/>
                <a:gd name="T47" fmla="*/ 1 h 66"/>
                <a:gd name="T48" fmla="*/ 1 w 52"/>
                <a:gd name="T49" fmla="*/ 1 h 66"/>
                <a:gd name="T50" fmla="*/ 1 w 52"/>
                <a:gd name="T51" fmla="*/ 1 h 66"/>
                <a:gd name="T52" fmla="*/ 1 w 52"/>
                <a:gd name="T53" fmla="*/ 1 h 66"/>
                <a:gd name="T54" fmla="*/ 1 w 52"/>
                <a:gd name="T55" fmla="*/ 1 h 66"/>
                <a:gd name="T56" fmla="*/ 1 w 52"/>
                <a:gd name="T57" fmla="*/ 1 h 66"/>
                <a:gd name="T58" fmla="*/ 1 w 52"/>
                <a:gd name="T59" fmla="*/ 1 h 66"/>
                <a:gd name="T60" fmla="*/ 1 w 52"/>
                <a:gd name="T61" fmla="*/ 1 h 66"/>
                <a:gd name="T62" fmla="*/ 1 w 52"/>
                <a:gd name="T63" fmla="*/ 1 h 66"/>
                <a:gd name="T64" fmla="*/ 1 w 52"/>
                <a:gd name="T65" fmla="*/ 1 h 66"/>
                <a:gd name="T66" fmla="*/ 1 w 52"/>
                <a:gd name="T67" fmla="*/ 1 h 66"/>
                <a:gd name="T68" fmla="*/ 1 w 52"/>
                <a:gd name="T69" fmla="*/ 1 h 66"/>
                <a:gd name="T70" fmla="*/ 1 w 52"/>
                <a:gd name="T71" fmla="*/ 1 h 66"/>
                <a:gd name="T72" fmla="*/ 1 w 52"/>
                <a:gd name="T73" fmla="*/ 1 h 66"/>
                <a:gd name="T74" fmla="*/ 1 w 52"/>
                <a:gd name="T75" fmla="*/ 1 h 66"/>
                <a:gd name="T76" fmla="*/ 1 w 52"/>
                <a:gd name="T77" fmla="*/ 1 h 66"/>
                <a:gd name="T78" fmla="*/ 1 w 52"/>
                <a:gd name="T79" fmla="*/ 1 h 66"/>
                <a:gd name="T80" fmla="*/ 1 w 52"/>
                <a:gd name="T81" fmla="*/ 1 h 66"/>
                <a:gd name="T82" fmla="*/ 1 w 52"/>
                <a:gd name="T83" fmla="*/ 1 h 66"/>
                <a:gd name="T84" fmla="*/ 1 w 52"/>
                <a:gd name="T85" fmla="*/ 1 h 66"/>
                <a:gd name="T86" fmla="*/ 1 w 52"/>
                <a:gd name="T87" fmla="*/ 1 h 66"/>
                <a:gd name="T88" fmla="*/ 1 w 52"/>
                <a:gd name="T89" fmla="*/ 1 h 66"/>
                <a:gd name="T90" fmla="*/ 1 w 52"/>
                <a:gd name="T91" fmla="*/ 1 h 66"/>
                <a:gd name="T92" fmla="*/ 0 w 52"/>
                <a:gd name="T93" fmla="*/ 1 h 66"/>
                <a:gd name="T94" fmla="*/ 0 w 52"/>
                <a:gd name="T95" fmla="*/ 1 h 66"/>
                <a:gd name="T96" fmla="*/ 0 w 52"/>
                <a:gd name="T97" fmla="*/ 1 h 66"/>
                <a:gd name="T98" fmla="*/ 1 w 52"/>
                <a:gd name="T99" fmla="*/ 1 h 66"/>
                <a:gd name="T100" fmla="*/ 1 w 52"/>
                <a:gd name="T101" fmla="*/ 1 h 66"/>
                <a:gd name="T102" fmla="*/ 1 w 52"/>
                <a:gd name="T103" fmla="*/ 1 h 66"/>
                <a:gd name="T104" fmla="*/ 1 w 52"/>
                <a:gd name="T105" fmla="*/ 1 h 66"/>
                <a:gd name="T106" fmla="*/ 1 w 52"/>
                <a:gd name="T107" fmla="*/ 1 h 66"/>
                <a:gd name="T108" fmla="*/ 1 w 52"/>
                <a:gd name="T109" fmla="*/ 0 h 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2"/>
                <a:gd name="T166" fmla="*/ 0 h 66"/>
                <a:gd name="T167" fmla="*/ 52 w 52"/>
                <a:gd name="T168" fmla="*/ 66 h 6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2" h="66">
                  <a:moveTo>
                    <a:pt x="13" y="0"/>
                  </a:moveTo>
                  <a:lnTo>
                    <a:pt x="15" y="1"/>
                  </a:lnTo>
                  <a:lnTo>
                    <a:pt x="13" y="3"/>
                  </a:lnTo>
                  <a:lnTo>
                    <a:pt x="15" y="3"/>
                  </a:lnTo>
                  <a:lnTo>
                    <a:pt x="17" y="3"/>
                  </a:lnTo>
                  <a:lnTo>
                    <a:pt x="13" y="5"/>
                  </a:lnTo>
                  <a:lnTo>
                    <a:pt x="10" y="10"/>
                  </a:lnTo>
                  <a:lnTo>
                    <a:pt x="10" y="13"/>
                  </a:lnTo>
                  <a:lnTo>
                    <a:pt x="7" y="17"/>
                  </a:lnTo>
                  <a:lnTo>
                    <a:pt x="7" y="22"/>
                  </a:lnTo>
                  <a:lnTo>
                    <a:pt x="5" y="25"/>
                  </a:lnTo>
                  <a:lnTo>
                    <a:pt x="3" y="30"/>
                  </a:lnTo>
                  <a:lnTo>
                    <a:pt x="5" y="35"/>
                  </a:lnTo>
                  <a:lnTo>
                    <a:pt x="3" y="39"/>
                  </a:lnTo>
                  <a:lnTo>
                    <a:pt x="5" y="42"/>
                  </a:lnTo>
                  <a:lnTo>
                    <a:pt x="7" y="46"/>
                  </a:lnTo>
                  <a:lnTo>
                    <a:pt x="10" y="51"/>
                  </a:lnTo>
                  <a:lnTo>
                    <a:pt x="12" y="52"/>
                  </a:lnTo>
                  <a:lnTo>
                    <a:pt x="15" y="56"/>
                  </a:lnTo>
                  <a:lnTo>
                    <a:pt x="18" y="57"/>
                  </a:lnTo>
                  <a:lnTo>
                    <a:pt x="24" y="59"/>
                  </a:lnTo>
                  <a:lnTo>
                    <a:pt x="27" y="59"/>
                  </a:lnTo>
                  <a:lnTo>
                    <a:pt x="30" y="61"/>
                  </a:lnTo>
                  <a:lnTo>
                    <a:pt x="35" y="59"/>
                  </a:lnTo>
                  <a:lnTo>
                    <a:pt x="39" y="59"/>
                  </a:lnTo>
                  <a:lnTo>
                    <a:pt x="42" y="57"/>
                  </a:lnTo>
                  <a:lnTo>
                    <a:pt x="46" y="56"/>
                  </a:lnTo>
                  <a:lnTo>
                    <a:pt x="47" y="52"/>
                  </a:lnTo>
                  <a:lnTo>
                    <a:pt x="51" y="51"/>
                  </a:lnTo>
                  <a:lnTo>
                    <a:pt x="51" y="52"/>
                  </a:lnTo>
                  <a:lnTo>
                    <a:pt x="52" y="54"/>
                  </a:lnTo>
                  <a:lnTo>
                    <a:pt x="49" y="57"/>
                  </a:lnTo>
                  <a:lnTo>
                    <a:pt x="46" y="61"/>
                  </a:lnTo>
                  <a:lnTo>
                    <a:pt x="42" y="64"/>
                  </a:lnTo>
                  <a:lnTo>
                    <a:pt x="37" y="64"/>
                  </a:lnTo>
                  <a:lnTo>
                    <a:pt x="34" y="66"/>
                  </a:lnTo>
                  <a:lnTo>
                    <a:pt x="29" y="66"/>
                  </a:lnTo>
                  <a:lnTo>
                    <a:pt x="25" y="64"/>
                  </a:lnTo>
                  <a:lnTo>
                    <a:pt x="20" y="63"/>
                  </a:lnTo>
                  <a:lnTo>
                    <a:pt x="15" y="63"/>
                  </a:lnTo>
                  <a:lnTo>
                    <a:pt x="12" y="59"/>
                  </a:lnTo>
                  <a:lnTo>
                    <a:pt x="10" y="57"/>
                  </a:lnTo>
                  <a:lnTo>
                    <a:pt x="7" y="52"/>
                  </a:lnTo>
                  <a:lnTo>
                    <a:pt x="3" y="49"/>
                  </a:lnTo>
                  <a:lnTo>
                    <a:pt x="1" y="46"/>
                  </a:lnTo>
                  <a:lnTo>
                    <a:pt x="1" y="40"/>
                  </a:lnTo>
                  <a:lnTo>
                    <a:pt x="0" y="35"/>
                  </a:lnTo>
                  <a:lnTo>
                    <a:pt x="0" y="30"/>
                  </a:lnTo>
                  <a:lnTo>
                    <a:pt x="0" y="25"/>
                  </a:lnTo>
                  <a:lnTo>
                    <a:pt x="1" y="20"/>
                  </a:lnTo>
                  <a:lnTo>
                    <a:pt x="1" y="17"/>
                  </a:lnTo>
                  <a:lnTo>
                    <a:pt x="5" y="12"/>
                  </a:lnTo>
                  <a:lnTo>
                    <a:pt x="8" y="8"/>
                  </a:lnTo>
                  <a:lnTo>
                    <a:pt x="10" y="5"/>
                  </a:lnTo>
                  <a:lnTo>
                    <a:pt x="13" y="0"/>
                  </a:lnTo>
                  <a:close/>
                </a:path>
              </a:pathLst>
            </a:custGeom>
            <a:solidFill>
              <a:srgbClr val="8080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03" name="Freeform 2469"/>
            <p:cNvSpPr>
              <a:spLocks noChangeAspect="1"/>
            </p:cNvSpPr>
            <p:nvPr/>
          </p:nvSpPr>
          <p:spPr bwMode="auto">
            <a:xfrm>
              <a:off x="1014" y="3005"/>
              <a:ext cx="24" cy="28"/>
            </a:xfrm>
            <a:custGeom>
              <a:avLst/>
              <a:gdLst>
                <a:gd name="T0" fmla="*/ 1 w 47"/>
                <a:gd name="T1" fmla="*/ 0 h 56"/>
                <a:gd name="T2" fmla="*/ 1 w 47"/>
                <a:gd name="T3" fmla="*/ 0 h 56"/>
                <a:gd name="T4" fmla="*/ 1 w 47"/>
                <a:gd name="T5" fmla="*/ 1 h 56"/>
                <a:gd name="T6" fmla="*/ 1 w 47"/>
                <a:gd name="T7" fmla="*/ 1 h 56"/>
                <a:gd name="T8" fmla="*/ 1 w 47"/>
                <a:gd name="T9" fmla="*/ 1 h 56"/>
                <a:gd name="T10" fmla="*/ 1 w 47"/>
                <a:gd name="T11" fmla="*/ 1 h 56"/>
                <a:gd name="T12" fmla="*/ 1 w 47"/>
                <a:gd name="T13" fmla="*/ 1 h 56"/>
                <a:gd name="T14" fmla="*/ 1 w 47"/>
                <a:gd name="T15" fmla="*/ 1 h 56"/>
                <a:gd name="T16" fmla="*/ 1 w 47"/>
                <a:gd name="T17" fmla="*/ 1 h 56"/>
                <a:gd name="T18" fmla="*/ 1 w 47"/>
                <a:gd name="T19" fmla="*/ 1 h 56"/>
                <a:gd name="T20" fmla="*/ 1 w 47"/>
                <a:gd name="T21" fmla="*/ 1 h 56"/>
                <a:gd name="T22" fmla="*/ 1 w 47"/>
                <a:gd name="T23" fmla="*/ 1 h 56"/>
                <a:gd name="T24" fmla="*/ 1 w 47"/>
                <a:gd name="T25" fmla="*/ 1 h 56"/>
                <a:gd name="T26" fmla="*/ 1 w 47"/>
                <a:gd name="T27" fmla="*/ 1 h 56"/>
                <a:gd name="T28" fmla="*/ 1 w 47"/>
                <a:gd name="T29" fmla="*/ 1 h 56"/>
                <a:gd name="T30" fmla="*/ 1 w 47"/>
                <a:gd name="T31" fmla="*/ 1 h 56"/>
                <a:gd name="T32" fmla="*/ 1 w 47"/>
                <a:gd name="T33" fmla="*/ 1 h 56"/>
                <a:gd name="T34" fmla="*/ 1 w 47"/>
                <a:gd name="T35" fmla="*/ 1 h 56"/>
                <a:gd name="T36" fmla="*/ 1 w 47"/>
                <a:gd name="T37" fmla="*/ 1 h 56"/>
                <a:gd name="T38" fmla="*/ 1 w 47"/>
                <a:gd name="T39" fmla="*/ 1 h 56"/>
                <a:gd name="T40" fmla="*/ 1 w 47"/>
                <a:gd name="T41" fmla="*/ 1 h 56"/>
                <a:gd name="T42" fmla="*/ 1 w 47"/>
                <a:gd name="T43" fmla="*/ 1 h 56"/>
                <a:gd name="T44" fmla="*/ 1 w 47"/>
                <a:gd name="T45" fmla="*/ 1 h 56"/>
                <a:gd name="T46" fmla="*/ 1 w 47"/>
                <a:gd name="T47" fmla="*/ 1 h 56"/>
                <a:gd name="T48" fmla="*/ 1 w 47"/>
                <a:gd name="T49" fmla="*/ 1 h 56"/>
                <a:gd name="T50" fmla="*/ 1 w 47"/>
                <a:gd name="T51" fmla="*/ 1 h 56"/>
                <a:gd name="T52" fmla="*/ 1 w 47"/>
                <a:gd name="T53" fmla="*/ 1 h 56"/>
                <a:gd name="T54" fmla="*/ 1 w 47"/>
                <a:gd name="T55" fmla="*/ 1 h 56"/>
                <a:gd name="T56" fmla="*/ 1 w 47"/>
                <a:gd name="T57" fmla="*/ 1 h 56"/>
                <a:gd name="T58" fmla="*/ 1 w 47"/>
                <a:gd name="T59" fmla="*/ 1 h 56"/>
                <a:gd name="T60" fmla="*/ 1 w 47"/>
                <a:gd name="T61" fmla="*/ 1 h 56"/>
                <a:gd name="T62" fmla="*/ 1 w 47"/>
                <a:gd name="T63" fmla="*/ 1 h 56"/>
                <a:gd name="T64" fmla="*/ 1 w 47"/>
                <a:gd name="T65" fmla="*/ 1 h 56"/>
                <a:gd name="T66" fmla="*/ 1 w 47"/>
                <a:gd name="T67" fmla="*/ 1 h 56"/>
                <a:gd name="T68" fmla="*/ 1 w 47"/>
                <a:gd name="T69" fmla="*/ 1 h 56"/>
                <a:gd name="T70" fmla="*/ 1 w 47"/>
                <a:gd name="T71" fmla="*/ 1 h 56"/>
                <a:gd name="T72" fmla="*/ 1 w 47"/>
                <a:gd name="T73" fmla="*/ 1 h 56"/>
                <a:gd name="T74" fmla="*/ 1 w 47"/>
                <a:gd name="T75" fmla="*/ 1 h 56"/>
                <a:gd name="T76" fmla="*/ 1 w 47"/>
                <a:gd name="T77" fmla="*/ 1 h 56"/>
                <a:gd name="T78" fmla="*/ 1 w 47"/>
                <a:gd name="T79" fmla="*/ 1 h 56"/>
                <a:gd name="T80" fmla="*/ 1 w 47"/>
                <a:gd name="T81" fmla="*/ 1 h 56"/>
                <a:gd name="T82" fmla="*/ 1 w 47"/>
                <a:gd name="T83" fmla="*/ 1 h 56"/>
                <a:gd name="T84" fmla="*/ 1 w 47"/>
                <a:gd name="T85" fmla="*/ 1 h 56"/>
                <a:gd name="T86" fmla="*/ 1 w 47"/>
                <a:gd name="T87" fmla="*/ 1 h 56"/>
                <a:gd name="T88" fmla="*/ 1 w 47"/>
                <a:gd name="T89" fmla="*/ 1 h 56"/>
                <a:gd name="T90" fmla="*/ 1 w 47"/>
                <a:gd name="T91" fmla="*/ 1 h 56"/>
                <a:gd name="T92" fmla="*/ 1 w 47"/>
                <a:gd name="T93" fmla="*/ 1 h 56"/>
                <a:gd name="T94" fmla="*/ 0 w 47"/>
                <a:gd name="T95" fmla="*/ 1 h 56"/>
                <a:gd name="T96" fmla="*/ 0 w 47"/>
                <a:gd name="T97" fmla="*/ 1 h 56"/>
                <a:gd name="T98" fmla="*/ 1 w 47"/>
                <a:gd name="T99" fmla="*/ 1 h 56"/>
                <a:gd name="T100" fmla="*/ 1 w 47"/>
                <a:gd name="T101" fmla="*/ 1 h 56"/>
                <a:gd name="T102" fmla="*/ 1 w 47"/>
                <a:gd name="T103" fmla="*/ 1 h 56"/>
                <a:gd name="T104" fmla="*/ 1 w 47"/>
                <a:gd name="T105" fmla="*/ 1 h 56"/>
                <a:gd name="T106" fmla="*/ 1 w 47"/>
                <a:gd name="T107" fmla="*/ 1 h 56"/>
                <a:gd name="T108" fmla="*/ 1 w 47"/>
                <a:gd name="T109" fmla="*/ 1 h 56"/>
                <a:gd name="T110" fmla="*/ 1 w 47"/>
                <a:gd name="T111" fmla="*/ 0 h 5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7"/>
                <a:gd name="T169" fmla="*/ 0 h 56"/>
                <a:gd name="T170" fmla="*/ 47 w 47"/>
                <a:gd name="T171" fmla="*/ 56 h 5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7" h="56">
                  <a:moveTo>
                    <a:pt x="13" y="0"/>
                  </a:moveTo>
                  <a:lnTo>
                    <a:pt x="15" y="0"/>
                  </a:lnTo>
                  <a:lnTo>
                    <a:pt x="17" y="2"/>
                  </a:lnTo>
                  <a:lnTo>
                    <a:pt x="18" y="2"/>
                  </a:lnTo>
                  <a:lnTo>
                    <a:pt x="20" y="6"/>
                  </a:lnTo>
                  <a:lnTo>
                    <a:pt x="15" y="6"/>
                  </a:lnTo>
                  <a:lnTo>
                    <a:pt x="13" y="9"/>
                  </a:lnTo>
                  <a:lnTo>
                    <a:pt x="10" y="12"/>
                  </a:lnTo>
                  <a:lnTo>
                    <a:pt x="10" y="14"/>
                  </a:lnTo>
                  <a:lnTo>
                    <a:pt x="8" y="17"/>
                  </a:lnTo>
                  <a:lnTo>
                    <a:pt x="6" y="21"/>
                  </a:lnTo>
                  <a:lnTo>
                    <a:pt x="5" y="26"/>
                  </a:lnTo>
                  <a:lnTo>
                    <a:pt x="6" y="29"/>
                  </a:lnTo>
                  <a:lnTo>
                    <a:pt x="5" y="33"/>
                  </a:lnTo>
                  <a:lnTo>
                    <a:pt x="6" y="36"/>
                  </a:lnTo>
                  <a:lnTo>
                    <a:pt x="6" y="41"/>
                  </a:lnTo>
                  <a:lnTo>
                    <a:pt x="10" y="43"/>
                  </a:lnTo>
                  <a:lnTo>
                    <a:pt x="13" y="45"/>
                  </a:lnTo>
                  <a:lnTo>
                    <a:pt x="15" y="48"/>
                  </a:lnTo>
                  <a:lnTo>
                    <a:pt x="17" y="50"/>
                  </a:lnTo>
                  <a:lnTo>
                    <a:pt x="20" y="51"/>
                  </a:lnTo>
                  <a:lnTo>
                    <a:pt x="25" y="51"/>
                  </a:lnTo>
                  <a:lnTo>
                    <a:pt x="27" y="51"/>
                  </a:lnTo>
                  <a:lnTo>
                    <a:pt x="30" y="51"/>
                  </a:lnTo>
                  <a:lnTo>
                    <a:pt x="33" y="50"/>
                  </a:lnTo>
                  <a:lnTo>
                    <a:pt x="39" y="50"/>
                  </a:lnTo>
                  <a:lnTo>
                    <a:pt x="40" y="46"/>
                  </a:lnTo>
                  <a:lnTo>
                    <a:pt x="42" y="45"/>
                  </a:lnTo>
                  <a:lnTo>
                    <a:pt x="45" y="41"/>
                  </a:lnTo>
                  <a:lnTo>
                    <a:pt x="45" y="43"/>
                  </a:lnTo>
                  <a:lnTo>
                    <a:pt x="45" y="45"/>
                  </a:lnTo>
                  <a:lnTo>
                    <a:pt x="47" y="46"/>
                  </a:lnTo>
                  <a:lnTo>
                    <a:pt x="44" y="50"/>
                  </a:lnTo>
                  <a:lnTo>
                    <a:pt x="40" y="51"/>
                  </a:lnTo>
                  <a:lnTo>
                    <a:pt x="39" y="55"/>
                  </a:lnTo>
                  <a:lnTo>
                    <a:pt x="35" y="56"/>
                  </a:lnTo>
                  <a:lnTo>
                    <a:pt x="30" y="56"/>
                  </a:lnTo>
                  <a:lnTo>
                    <a:pt x="25" y="56"/>
                  </a:lnTo>
                  <a:lnTo>
                    <a:pt x="22" y="56"/>
                  </a:lnTo>
                  <a:lnTo>
                    <a:pt x="18" y="55"/>
                  </a:lnTo>
                  <a:lnTo>
                    <a:pt x="15" y="55"/>
                  </a:lnTo>
                  <a:lnTo>
                    <a:pt x="13" y="53"/>
                  </a:lnTo>
                  <a:lnTo>
                    <a:pt x="8" y="50"/>
                  </a:lnTo>
                  <a:lnTo>
                    <a:pt x="5" y="46"/>
                  </a:lnTo>
                  <a:lnTo>
                    <a:pt x="3" y="43"/>
                  </a:lnTo>
                  <a:lnTo>
                    <a:pt x="1" y="39"/>
                  </a:lnTo>
                  <a:lnTo>
                    <a:pt x="1" y="36"/>
                  </a:lnTo>
                  <a:lnTo>
                    <a:pt x="0" y="31"/>
                  </a:lnTo>
                  <a:lnTo>
                    <a:pt x="0" y="26"/>
                  </a:lnTo>
                  <a:lnTo>
                    <a:pt x="1" y="21"/>
                  </a:lnTo>
                  <a:lnTo>
                    <a:pt x="1" y="17"/>
                  </a:lnTo>
                  <a:lnTo>
                    <a:pt x="3" y="14"/>
                  </a:lnTo>
                  <a:lnTo>
                    <a:pt x="6" y="11"/>
                  </a:lnTo>
                  <a:lnTo>
                    <a:pt x="8" y="7"/>
                  </a:lnTo>
                  <a:lnTo>
                    <a:pt x="11" y="2"/>
                  </a:lnTo>
                  <a:lnTo>
                    <a:pt x="13" y="0"/>
                  </a:lnTo>
                  <a:close/>
                </a:path>
              </a:pathLst>
            </a:custGeom>
            <a:solidFill>
              <a:srgbClr val="8080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04" name="Freeform 2470"/>
            <p:cNvSpPr>
              <a:spLocks noChangeAspect="1"/>
            </p:cNvSpPr>
            <p:nvPr/>
          </p:nvSpPr>
          <p:spPr bwMode="auto">
            <a:xfrm>
              <a:off x="1015" y="3006"/>
              <a:ext cx="23" cy="25"/>
            </a:xfrm>
            <a:custGeom>
              <a:avLst/>
              <a:gdLst>
                <a:gd name="T0" fmla="*/ 1 w 46"/>
                <a:gd name="T1" fmla="*/ 0 h 49"/>
                <a:gd name="T2" fmla="*/ 1 w 46"/>
                <a:gd name="T3" fmla="*/ 1 h 49"/>
                <a:gd name="T4" fmla="*/ 1 w 46"/>
                <a:gd name="T5" fmla="*/ 1 h 49"/>
                <a:gd name="T6" fmla="*/ 1 w 46"/>
                <a:gd name="T7" fmla="*/ 1 h 49"/>
                <a:gd name="T8" fmla="*/ 1 w 46"/>
                <a:gd name="T9" fmla="*/ 1 h 49"/>
                <a:gd name="T10" fmla="*/ 1 w 46"/>
                <a:gd name="T11" fmla="*/ 1 h 49"/>
                <a:gd name="T12" fmla="*/ 1 w 46"/>
                <a:gd name="T13" fmla="*/ 1 h 49"/>
                <a:gd name="T14" fmla="*/ 1 w 46"/>
                <a:gd name="T15" fmla="*/ 1 h 49"/>
                <a:gd name="T16" fmla="*/ 1 w 46"/>
                <a:gd name="T17" fmla="*/ 1 h 49"/>
                <a:gd name="T18" fmla="*/ 1 w 46"/>
                <a:gd name="T19" fmla="*/ 1 h 49"/>
                <a:gd name="T20" fmla="*/ 1 w 46"/>
                <a:gd name="T21" fmla="*/ 1 h 49"/>
                <a:gd name="T22" fmla="*/ 1 w 46"/>
                <a:gd name="T23" fmla="*/ 1 h 49"/>
                <a:gd name="T24" fmla="*/ 1 w 46"/>
                <a:gd name="T25" fmla="*/ 1 h 49"/>
                <a:gd name="T26" fmla="*/ 1 w 46"/>
                <a:gd name="T27" fmla="*/ 1 h 49"/>
                <a:gd name="T28" fmla="*/ 1 w 46"/>
                <a:gd name="T29" fmla="*/ 1 h 49"/>
                <a:gd name="T30" fmla="*/ 1 w 46"/>
                <a:gd name="T31" fmla="*/ 1 h 49"/>
                <a:gd name="T32" fmla="*/ 1 w 46"/>
                <a:gd name="T33" fmla="*/ 1 h 49"/>
                <a:gd name="T34" fmla="*/ 1 w 46"/>
                <a:gd name="T35" fmla="*/ 1 h 49"/>
                <a:gd name="T36" fmla="*/ 1 w 46"/>
                <a:gd name="T37" fmla="*/ 1 h 49"/>
                <a:gd name="T38" fmla="*/ 1 w 46"/>
                <a:gd name="T39" fmla="*/ 1 h 49"/>
                <a:gd name="T40" fmla="*/ 1 w 46"/>
                <a:gd name="T41" fmla="*/ 1 h 49"/>
                <a:gd name="T42" fmla="*/ 1 w 46"/>
                <a:gd name="T43" fmla="*/ 1 h 49"/>
                <a:gd name="T44" fmla="*/ 1 w 46"/>
                <a:gd name="T45" fmla="*/ 1 h 49"/>
                <a:gd name="T46" fmla="*/ 1 w 46"/>
                <a:gd name="T47" fmla="*/ 1 h 49"/>
                <a:gd name="T48" fmla="*/ 1 w 46"/>
                <a:gd name="T49" fmla="*/ 1 h 49"/>
                <a:gd name="T50" fmla="*/ 1 w 46"/>
                <a:gd name="T51" fmla="*/ 1 h 49"/>
                <a:gd name="T52" fmla="*/ 1 w 46"/>
                <a:gd name="T53" fmla="*/ 1 h 49"/>
                <a:gd name="T54" fmla="*/ 1 w 46"/>
                <a:gd name="T55" fmla="*/ 1 h 49"/>
                <a:gd name="T56" fmla="*/ 1 w 46"/>
                <a:gd name="T57" fmla="*/ 1 h 49"/>
                <a:gd name="T58" fmla="*/ 1 w 46"/>
                <a:gd name="T59" fmla="*/ 1 h 49"/>
                <a:gd name="T60" fmla="*/ 1 w 46"/>
                <a:gd name="T61" fmla="*/ 1 h 49"/>
                <a:gd name="T62" fmla="*/ 1 w 46"/>
                <a:gd name="T63" fmla="*/ 1 h 49"/>
                <a:gd name="T64" fmla="*/ 1 w 46"/>
                <a:gd name="T65" fmla="*/ 1 h 49"/>
                <a:gd name="T66" fmla="*/ 1 w 46"/>
                <a:gd name="T67" fmla="*/ 1 h 49"/>
                <a:gd name="T68" fmla="*/ 1 w 46"/>
                <a:gd name="T69" fmla="*/ 1 h 49"/>
                <a:gd name="T70" fmla="*/ 1 w 46"/>
                <a:gd name="T71" fmla="*/ 1 h 49"/>
                <a:gd name="T72" fmla="*/ 1 w 46"/>
                <a:gd name="T73" fmla="*/ 1 h 49"/>
                <a:gd name="T74" fmla="*/ 1 w 46"/>
                <a:gd name="T75" fmla="*/ 1 h 49"/>
                <a:gd name="T76" fmla="*/ 1 w 46"/>
                <a:gd name="T77" fmla="*/ 1 h 49"/>
                <a:gd name="T78" fmla="*/ 0 w 46"/>
                <a:gd name="T79" fmla="*/ 1 h 49"/>
                <a:gd name="T80" fmla="*/ 1 w 46"/>
                <a:gd name="T81" fmla="*/ 1 h 49"/>
                <a:gd name="T82" fmla="*/ 1 w 46"/>
                <a:gd name="T83" fmla="*/ 1 h 49"/>
                <a:gd name="T84" fmla="*/ 1 w 46"/>
                <a:gd name="T85" fmla="*/ 1 h 49"/>
                <a:gd name="T86" fmla="*/ 1 w 46"/>
                <a:gd name="T87" fmla="*/ 1 h 49"/>
                <a:gd name="T88" fmla="*/ 1 w 46"/>
                <a:gd name="T89" fmla="*/ 1 h 49"/>
                <a:gd name="T90" fmla="*/ 1 w 46"/>
                <a:gd name="T91" fmla="*/ 1 h 49"/>
                <a:gd name="T92" fmla="*/ 1 w 46"/>
                <a:gd name="T93" fmla="*/ 0 h 4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46"/>
                <a:gd name="T142" fmla="*/ 0 h 49"/>
                <a:gd name="T143" fmla="*/ 46 w 46"/>
                <a:gd name="T144" fmla="*/ 49 h 4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46" h="49">
                  <a:moveTo>
                    <a:pt x="17" y="0"/>
                  </a:moveTo>
                  <a:lnTo>
                    <a:pt x="19" y="2"/>
                  </a:lnTo>
                  <a:lnTo>
                    <a:pt x="21" y="2"/>
                  </a:lnTo>
                  <a:lnTo>
                    <a:pt x="21" y="3"/>
                  </a:lnTo>
                  <a:lnTo>
                    <a:pt x="17" y="5"/>
                  </a:lnTo>
                  <a:lnTo>
                    <a:pt x="16" y="5"/>
                  </a:lnTo>
                  <a:lnTo>
                    <a:pt x="12" y="8"/>
                  </a:lnTo>
                  <a:lnTo>
                    <a:pt x="10" y="10"/>
                  </a:lnTo>
                  <a:lnTo>
                    <a:pt x="9" y="12"/>
                  </a:lnTo>
                  <a:lnTo>
                    <a:pt x="7" y="15"/>
                  </a:lnTo>
                  <a:lnTo>
                    <a:pt x="7" y="19"/>
                  </a:lnTo>
                  <a:lnTo>
                    <a:pt x="5" y="24"/>
                  </a:lnTo>
                  <a:lnTo>
                    <a:pt x="7" y="32"/>
                  </a:lnTo>
                  <a:lnTo>
                    <a:pt x="10" y="37"/>
                  </a:lnTo>
                  <a:lnTo>
                    <a:pt x="16" y="41"/>
                  </a:lnTo>
                  <a:lnTo>
                    <a:pt x="21" y="44"/>
                  </a:lnTo>
                  <a:lnTo>
                    <a:pt x="27" y="46"/>
                  </a:lnTo>
                  <a:lnTo>
                    <a:pt x="32" y="42"/>
                  </a:lnTo>
                  <a:lnTo>
                    <a:pt x="39" y="39"/>
                  </a:lnTo>
                  <a:lnTo>
                    <a:pt x="43" y="34"/>
                  </a:lnTo>
                  <a:lnTo>
                    <a:pt x="43" y="35"/>
                  </a:lnTo>
                  <a:lnTo>
                    <a:pt x="44" y="37"/>
                  </a:lnTo>
                  <a:lnTo>
                    <a:pt x="46" y="39"/>
                  </a:lnTo>
                  <a:lnTo>
                    <a:pt x="43" y="42"/>
                  </a:lnTo>
                  <a:lnTo>
                    <a:pt x="39" y="44"/>
                  </a:lnTo>
                  <a:lnTo>
                    <a:pt x="36" y="47"/>
                  </a:lnTo>
                  <a:lnTo>
                    <a:pt x="32" y="47"/>
                  </a:lnTo>
                  <a:lnTo>
                    <a:pt x="29" y="49"/>
                  </a:lnTo>
                  <a:lnTo>
                    <a:pt x="26" y="49"/>
                  </a:lnTo>
                  <a:lnTo>
                    <a:pt x="22" y="49"/>
                  </a:lnTo>
                  <a:lnTo>
                    <a:pt x="19" y="49"/>
                  </a:lnTo>
                  <a:lnTo>
                    <a:pt x="16" y="47"/>
                  </a:lnTo>
                  <a:lnTo>
                    <a:pt x="12" y="46"/>
                  </a:lnTo>
                  <a:lnTo>
                    <a:pt x="10" y="42"/>
                  </a:lnTo>
                  <a:lnTo>
                    <a:pt x="7" y="41"/>
                  </a:lnTo>
                  <a:lnTo>
                    <a:pt x="4" y="37"/>
                  </a:lnTo>
                  <a:lnTo>
                    <a:pt x="4" y="34"/>
                  </a:lnTo>
                  <a:lnTo>
                    <a:pt x="2" y="30"/>
                  </a:lnTo>
                  <a:lnTo>
                    <a:pt x="2" y="27"/>
                  </a:lnTo>
                  <a:lnTo>
                    <a:pt x="0" y="24"/>
                  </a:lnTo>
                  <a:lnTo>
                    <a:pt x="2" y="17"/>
                  </a:lnTo>
                  <a:lnTo>
                    <a:pt x="4" y="13"/>
                  </a:lnTo>
                  <a:lnTo>
                    <a:pt x="5" y="10"/>
                  </a:lnTo>
                  <a:lnTo>
                    <a:pt x="7" y="7"/>
                  </a:lnTo>
                  <a:lnTo>
                    <a:pt x="10" y="5"/>
                  </a:lnTo>
                  <a:lnTo>
                    <a:pt x="12" y="2"/>
                  </a:lnTo>
                  <a:lnTo>
                    <a:pt x="17" y="0"/>
                  </a:lnTo>
                  <a:close/>
                </a:path>
              </a:pathLst>
            </a:custGeom>
            <a:solidFill>
              <a:srgbClr val="80803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05" name="Freeform 2471"/>
            <p:cNvSpPr>
              <a:spLocks noChangeAspect="1"/>
            </p:cNvSpPr>
            <p:nvPr/>
          </p:nvSpPr>
          <p:spPr bwMode="auto">
            <a:xfrm>
              <a:off x="1018" y="3008"/>
              <a:ext cx="20" cy="22"/>
            </a:xfrm>
            <a:custGeom>
              <a:avLst/>
              <a:gdLst>
                <a:gd name="T0" fmla="*/ 0 w 41"/>
                <a:gd name="T1" fmla="*/ 0 h 44"/>
                <a:gd name="T2" fmla="*/ 0 w 41"/>
                <a:gd name="T3" fmla="*/ 0 h 44"/>
                <a:gd name="T4" fmla="*/ 0 w 41"/>
                <a:gd name="T5" fmla="*/ 1 h 44"/>
                <a:gd name="T6" fmla="*/ 0 w 41"/>
                <a:gd name="T7" fmla="*/ 1 h 44"/>
                <a:gd name="T8" fmla="*/ 0 w 41"/>
                <a:gd name="T9" fmla="*/ 1 h 44"/>
                <a:gd name="T10" fmla="*/ 0 w 41"/>
                <a:gd name="T11" fmla="*/ 1 h 44"/>
                <a:gd name="T12" fmla="*/ 0 w 41"/>
                <a:gd name="T13" fmla="*/ 1 h 44"/>
                <a:gd name="T14" fmla="*/ 0 w 41"/>
                <a:gd name="T15" fmla="*/ 1 h 44"/>
                <a:gd name="T16" fmla="*/ 0 w 41"/>
                <a:gd name="T17" fmla="*/ 1 h 44"/>
                <a:gd name="T18" fmla="*/ 0 w 41"/>
                <a:gd name="T19" fmla="*/ 1 h 44"/>
                <a:gd name="T20" fmla="*/ 0 w 41"/>
                <a:gd name="T21" fmla="*/ 1 h 44"/>
                <a:gd name="T22" fmla="*/ 0 w 41"/>
                <a:gd name="T23" fmla="*/ 1 h 44"/>
                <a:gd name="T24" fmla="*/ 0 w 41"/>
                <a:gd name="T25" fmla="*/ 1 h 44"/>
                <a:gd name="T26" fmla="*/ 0 w 41"/>
                <a:gd name="T27" fmla="*/ 1 h 44"/>
                <a:gd name="T28" fmla="*/ 0 w 41"/>
                <a:gd name="T29" fmla="*/ 1 h 44"/>
                <a:gd name="T30" fmla="*/ 0 w 41"/>
                <a:gd name="T31" fmla="*/ 1 h 44"/>
                <a:gd name="T32" fmla="*/ 0 w 41"/>
                <a:gd name="T33" fmla="*/ 1 h 44"/>
                <a:gd name="T34" fmla="*/ 0 w 41"/>
                <a:gd name="T35" fmla="*/ 1 h 44"/>
                <a:gd name="T36" fmla="*/ 0 w 41"/>
                <a:gd name="T37" fmla="*/ 1 h 44"/>
                <a:gd name="T38" fmla="*/ 0 w 41"/>
                <a:gd name="T39" fmla="*/ 1 h 44"/>
                <a:gd name="T40" fmla="*/ 0 w 41"/>
                <a:gd name="T41" fmla="*/ 1 h 44"/>
                <a:gd name="T42" fmla="*/ 0 w 41"/>
                <a:gd name="T43" fmla="*/ 1 h 44"/>
                <a:gd name="T44" fmla="*/ 0 w 41"/>
                <a:gd name="T45" fmla="*/ 1 h 44"/>
                <a:gd name="T46" fmla="*/ 0 w 41"/>
                <a:gd name="T47" fmla="*/ 1 h 44"/>
                <a:gd name="T48" fmla="*/ 0 w 41"/>
                <a:gd name="T49" fmla="*/ 1 h 44"/>
                <a:gd name="T50" fmla="*/ 0 w 41"/>
                <a:gd name="T51" fmla="*/ 1 h 44"/>
                <a:gd name="T52" fmla="*/ 0 w 41"/>
                <a:gd name="T53" fmla="*/ 1 h 44"/>
                <a:gd name="T54" fmla="*/ 0 w 41"/>
                <a:gd name="T55" fmla="*/ 1 h 44"/>
                <a:gd name="T56" fmla="*/ 0 w 41"/>
                <a:gd name="T57" fmla="*/ 1 h 44"/>
                <a:gd name="T58" fmla="*/ 0 w 41"/>
                <a:gd name="T59" fmla="*/ 1 h 44"/>
                <a:gd name="T60" fmla="*/ 0 w 41"/>
                <a:gd name="T61" fmla="*/ 1 h 44"/>
                <a:gd name="T62" fmla="*/ 0 w 41"/>
                <a:gd name="T63" fmla="*/ 1 h 44"/>
                <a:gd name="T64" fmla="*/ 0 w 41"/>
                <a:gd name="T65" fmla="*/ 1 h 44"/>
                <a:gd name="T66" fmla="*/ 0 w 41"/>
                <a:gd name="T67" fmla="*/ 1 h 44"/>
                <a:gd name="T68" fmla="*/ 0 w 41"/>
                <a:gd name="T69" fmla="*/ 1 h 44"/>
                <a:gd name="T70" fmla="*/ 0 w 41"/>
                <a:gd name="T71" fmla="*/ 0 h 44"/>
                <a:gd name="T72" fmla="*/ 0 w 41"/>
                <a:gd name="T73" fmla="*/ 0 h 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1"/>
                <a:gd name="T112" fmla="*/ 0 h 44"/>
                <a:gd name="T113" fmla="*/ 41 w 41"/>
                <a:gd name="T114" fmla="*/ 44 h 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1" h="44">
                  <a:moveTo>
                    <a:pt x="16" y="0"/>
                  </a:moveTo>
                  <a:lnTo>
                    <a:pt x="17" y="0"/>
                  </a:lnTo>
                  <a:lnTo>
                    <a:pt x="19" y="2"/>
                  </a:lnTo>
                  <a:lnTo>
                    <a:pt x="21" y="2"/>
                  </a:lnTo>
                  <a:lnTo>
                    <a:pt x="22" y="5"/>
                  </a:lnTo>
                  <a:lnTo>
                    <a:pt x="16" y="5"/>
                  </a:lnTo>
                  <a:lnTo>
                    <a:pt x="12" y="7"/>
                  </a:lnTo>
                  <a:lnTo>
                    <a:pt x="7" y="14"/>
                  </a:lnTo>
                  <a:lnTo>
                    <a:pt x="5" y="19"/>
                  </a:lnTo>
                  <a:lnTo>
                    <a:pt x="5" y="26"/>
                  </a:lnTo>
                  <a:lnTo>
                    <a:pt x="9" y="31"/>
                  </a:lnTo>
                  <a:lnTo>
                    <a:pt x="12" y="36"/>
                  </a:lnTo>
                  <a:lnTo>
                    <a:pt x="19" y="38"/>
                  </a:lnTo>
                  <a:lnTo>
                    <a:pt x="26" y="38"/>
                  </a:lnTo>
                  <a:lnTo>
                    <a:pt x="31" y="36"/>
                  </a:lnTo>
                  <a:lnTo>
                    <a:pt x="34" y="31"/>
                  </a:lnTo>
                  <a:lnTo>
                    <a:pt x="38" y="26"/>
                  </a:lnTo>
                  <a:lnTo>
                    <a:pt x="39" y="26"/>
                  </a:lnTo>
                  <a:lnTo>
                    <a:pt x="39" y="27"/>
                  </a:lnTo>
                  <a:lnTo>
                    <a:pt x="41" y="29"/>
                  </a:lnTo>
                  <a:lnTo>
                    <a:pt x="41" y="31"/>
                  </a:lnTo>
                  <a:lnTo>
                    <a:pt x="36" y="38"/>
                  </a:lnTo>
                  <a:lnTo>
                    <a:pt x="31" y="41"/>
                  </a:lnTo>
                  <a:lnTo>
                    <a:pt x="24" y="44"/>
                  </a:lnTo>
                  <a:lnTo>
                    <a:pt x="17" y="43"/>
                  </a:lnTo>
                  <a:lnTo>
                    <a:pt x="11" y="39"/>
                  </a:lnTo>
                  <a:lnTo>
                    <a:pt x="5" y="36"/>
                  </a:lnTo>
                  <a:lnTo>
                    <a:pt x="2" y="29"/>
                  </a:lnTo>
                  <a:lnTo>
                    <a:pt x="0" y="21"/>
                  </a:lnTo>
                  <a:lnTo>
                    <a:pt x="0" y="17"/>
                  </a:lnTo>
                  <a:lnTo>
                    <a:pt x="2" y="14"/>
                  </a:lnTo>
                  <a:lnTo>
                    <a:pt x="2" y="10"/>
                  </a:lnTo>
                  <a:lnTo>
                    <a:pt x="5" y="5"/>
                  </a:lnTo>
                  <a:lnTo>
                    <a:pt x="7" y="5"/>
                  </a:lnTo>
                  <a:lnTo>
                    <a:pt x="11" y="2"/>
                  </a:lnTo>
                  <a:lnTo>
                    <a:pt x="12" y="0"/>
                  </a:lnTo>
                  <a:lnTo>
                    <a:pt x="16" y="0"/>
                  </a:lnTo>
                  <a:close/>
                </a:path>
              </a:pathLst>
            </a:custGeom>
            <a:solidFill>
              <a:srgbClr val="80803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06" name="Freeform 2472"/>
            <p:cNvSpPr>
              <a:spLocks noChangeAspect="1"/>
            </p:cNvSpPr>
            <p:nvPr/>
          </p:nvSpPr>
          <p:spPr bwMode="auto">
            <a:xfrm>
              <a:off x="1020" y="3012"/>
              <a:ext cx="17" cy="14"/>
            </a:xfrm>
            <a:custGeom>
              <a:avLst/>
              <a:gdLst>
                <a:gd name="T0" fmla="*/ 1 w 34"/>
                <a:gd name="T1" fmla="*/ 0 h 27"/>
                <a:gd name="T2" fmla="*/ 1 w 34"/>
                <a:gd name="T3" fmla="*/ 0 h 27"/>
                <a:gd name="T4" fmla="*/ 1 w 34"/>
                <a:gd name="T5" fmla="*/ 1 h 27"/>
                <a:gd name="T6" fmla="*/ 1 w 34"/>
                <a:gd name="T7" fmla="*/ 1 h 27"/>
                <a:gd name="T8" fmla="*/ 1 w 34"/>
                <a:gd name="T9" fmla="*/ 1 h 27"/>
                <a:gd name="T10" fmla="*/ 1 w 34"/>
                <a:gd name="T11" fmla="*/ 1 h 27"/>
                <a:gd name="T12" fmla="*/ 1 w 34"/>
                <a:gd name="T13" fmla="*/ 1 h 27"/>
                <a:gd name="T14" fmla="*/ 1 w 34"/>
                <a:gd name="T15" fmla="*/ 1 h 27"/>
                <a:gd name="T16" fmla="*/ 1 w 34"/>
                <a:gd name="T17" fmla="*/ 1 h 27"/>
                <a:gd name="T18" fmla="*/ 1 w 34"/>
                <a:gd name="T19" fmla="*/ 1 h 27"/>
                <a:gd name="T20" fmla="*/ 1 w 34"/>
                <a:gd name="T21" fmla="*/ 1 h 27"/>
                <a:gd name="T22" fmla="*/ 1 w 34"/>
                <a:gd name="T23" fmla="*/ 1 h 27"/>
                <a:gd name="T24" fmla="*/ 1 w 34"/>
                <a:gd name="T25" fmla="*/ 1 h 27"/>
                <a:gd name="T26" fmla="*/ 1 w 34"/>
                <a:gd name="T27" fmla="*/ 1 h 27"/>
                <a:gd name="T28" fmla="*/ 1 w 34"/>
                <a:gd name="T29" fmla="*/ 1 h 27"/>
                <a:gd name="T30" fmla="*/ 1 w 34"/>
                <a:gd name="T31" fmla="*/ 1 h 27"/>
                <a:gd name="T32" fmla="*/ 1 w 34"/>
                <a:gd name="T33" fmla="*/ 1 h 27"/>
                <a:gd name="T34" fmla="*/ 1 w 34"/>
                <a:gd name="T35" fmla="*/ 1 h 27"/>
                <a:gd name="T36" fmla="*/ 1 w 34"/>
                <a:gd name="T37" fmla="*/ 1 h 27"/>
                <a:gd name="T38" fmla="*/ 1 w 34"/>
                <a:gd name="T39" fmla="*/ 1 h 27"/>
                <a:gd name="T40" fmla="*/ 1 w 34"/>
                <a:gd name="T41" fmla="*/ 1 h 27"/>
                <a:gd name="T42" fmla="*/ 1 w 34"/>
                <a:gd name="T43" fmla="*/ 1 h 27"/>
                <a:gd name="T44" fmla="*/ 1 w 34"/>
                <a:gd name="T45" fmla="*/ 1 h 27"/>
                <a:gd name="T46" fmla="*/ 1 w 34"/>
                <a:gd name="T47" fmla="*/ 1 h 27"/>
                <a:gd name="T48" fmla="*/ 1 w 34"/>
                <a:gd name="T49" fmla="*/ 1 h 27"/>
                <a:gd name="T50" fmla="*/ 1 w 34"/>
                <a:gd name="T51" fmla="*/ 1 h 27"/>
                <a:gd name="T52" fmla="*/ 1 w 34"/>
                <a:gd name="T53" fmla="*/ 1 h 27"/>
                <a:gd name="T54" fmla="*/ 1 w 34"/>
                <a:gd name="T55" fmla="*/ 1 h 27"/>
                <a:gd name="T56" fmla="*/ 1 w 34"/>
                <a:gd name="T57" fmla="*/ 1 h 27"/>
                <a:gd name="T58" fmla="*/ 1 w 34"/>
                <a:gd name="T59" fmla="*/ 1 h 27"/>
                <a:gd name="T60" fmla="*/ 1 w 34"/>
                <a:gd name="T61" fmla="*/ 1 h 27"/>
                <a:gd name="T62" fmla="*/ 1 w 34"/>
                <a:gd name="T63" fmla="*/ 1 h 27"/>
                <a:gd name="T64" fmla="*/ 0 w 34"/>
                <a:gd name="T65" fmla="*/ 1 h 27"/>
                <a:gd name="T66" fmla="*/ 0 w 34"/>
                <a:gd name="T67" fmla="*/ 1 h 27"/>
                <a:gd name="T68" fmla="*/ 1 w 34"/>
                <a:gd name="T69" fmla="*/ 1 h 27"/>
                <a:gd name="T70" fmla="*/ 1 w 34"/>
                <a:gd name="T71" fmla="*/ 1 h 27"/>
                <a:gd name="T72" fmla="*/ 1 w 34"/>
                <a:gd name="T73" fmla="*/ 0 h 27"/>
                <a:gd name="T74" fmla="*/ 1 w 34"/>
                <a:gd name="T75" fmla="*/ 0 h 2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4"/>
                <a:gd name="T115" fmla="*/ 0 h 27"/>
                <a:gd name="T116" fmla="*/ 34 w 34"/>
                <a:gd name="T117" fmla="*/ 27 h 2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4" h="27">
                  <a:moveTo>
                    <a:pt x="17" y="0"/>
                  </a:moveTo>
                  <a:lnTo>
                    <a:pt x="19" y="0"/>
                  </a:lnTo>
                  <a:lnTo>
                    <a:pt x="21" y="1"/>
                  </a:lnTo>
                  <a:lnTo>
                    <a:pt x="22" y="5"/>
                  </a:lnTo>
                  <a:lnTo>
                    <a:pt x="24" y="7"/>
                  </a:lnTo>
                  <a:lnTo>
                    <a:pt x="26" y="7"/>
                  </a:lnTo>
                  <a:lnTo>
                    <a:pt x="22" y="3"/>
                  </a:lnTo>
                  <a:lnTo>
                    <a:pt x="19" y="3"/>
                  </a:lnTo>
                  <a:lnTo>
                    <a:pt x="14" y="3"/>
                  </a:lnTo>
                  <a:lnTo>
                    <a:pt x="9" y="5"/>
                  </a:lnTo>
                  <a:lnTo>
                    <a:pt x="7" y="7"/>
                  </a:lnTo>
                  <a:lnTo>
                    <a:pt x="6" y="10"/>
                  </a:lnTo>
                  <a:lnTo>
                    <a:pt x="6" y="13"/>
                  </a:lnTo>
                  <a:lnTo>
                    <a:pt x="9" y="18"/>
                  </a:lnTo>
                  <a:lnTo>
                    <a:pt x="12" y="20"/>
                  </a:lnTo>
                  <a:lnTo>
                    <a:pt x="16" y="22"/>
                  </a:lnTo>
                  <a:lnTo>
                    <a:pt x="19" y="22"/>
                  </a:lnTo>
                  <a:lnTo>
                    <a:pt x="22" y="22"/>
                  </a:lnTo>
                  <a:lnTo>
                    <a:pt x="28" y="18"/>
                  </a:lnTo>
                  <a:lnTo>
                    <a:pt x="29" y="17"/>
                  </a:lnTo>
                  <a:lnTo>
                    <a:pt x="29" y="13"/>
                  </a:lnTo>
                  <a:lnTo>
                    <a:pt x="29" y="8"/>
                  </a:lnTo>
                  <a:lnTo>
                    <a:pt x="31" y="12"/>
                  </a:lnTo>
                  <a:lnTo>
                    <a:pt x="31" y="13"/>
                  </a:lnTo>
                  <a:lnTo>
                    <a:pt x="33" y="15"/>
                  </a:lnTo>
                  <a:lnTo>
                    <a:pt x="34" y="17"/>
                  </a:lnTo>
                  <a:lnTo>
                    <a:pt x="31" y="22"/>
                  </a:lnTo>
                  <a:lnTo>
                    <a:pt x="28" y="27"/>
                  </a:lnTo>
                  <a:lnTo>
                    <a:pt x="21" y="27"/>
                  </a:lnTo>
                  <a:lnTo>
                    <a:pt x="14" y="27"/>
                  </a:lnTo>
                  <a:lnTo>
                    <a:pt x="9" y="25"/>
                  </a:lnTo>
                  <a:lnTo>
                    <a:pt x="4" y="20"/>
                  </a:lnTo>
                  <a:lnTo>
                    <a:pt x="0" y="17"/>
                  </a:lnTo>
                  <a:lnTo>
                    <a:pt x="0" y="10"/>
                  </a:lnTo>
                  <a:lnTo>
                    <a:pt x="2" y="7"/>
                  </a:lnTo>
                  <a:lnTo>
                    <a:pt x="7" y="1"/>
                  </a:lnTo>
                  <a:lnTo>
                    <a:pt x="11" y="0"/>
                  </a:lnTo>
                  <a:lnTo>
                    <a:pt x="17" y="0"/>
                  </a:lnTo>
                  <a:close/>
                </a:path>
              </a:pathLst>
            </a:custGeom>
            <a:solidFill>
              <a:srgbClr val="80803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07" name="Freeform 2473"/>
            <p:cNvSpPr>
              <a:spLocks noChangeAspect="1"/>
            </p:cNvSpPr>
            <p:nvPr/>
          </p:nvSpPr>
          <p:spPr bwMode="auto">
            <a:xfrm>
              <a:off x="1021" y="3012"/>
              <a:ext cx="15" cy="14"/>
            </a:xfrm>
            <a:custGeom>
              <a:avLst/>
              <a:gdLst>
                <a:gd name="T0" fmla="*/ 0 w 31"/>
                <a:gd name="T1" fmla="*/ 1 h 27"/>
                <a:gd name="T2" fmla="*/ 0 w 31"/>
                <a:gd name="T3" fmla="*/ 1 h 27"/>
                <a:gd name="T4" fmla="*/ 0 w 31"/>
                <a:gd name="T5" fmla="*/ 1 h 27"/>
                <a:gd name="T6" fmla="*/ 0 w 31"/>
                <a:gd name="T7" fmla="*/ 1 h 27"/>
                <a:gd name="T8" fmla="*/ 0 w 31"/>
                <a:gd name="T9" fmla="*/ 1 h 27"/>
                <a:gd name="T10" fmla="*/ 0 w 31"/>
                <a:gd name="T11" fmla="*/ 1 h 27"/>
                <a:gd name="T12" fmla="*/ 0 w 31"/>
                <a:gd name="T13" fmla="*/ 1 h 27"/>
                <a:gd name="T14" fmla="*/ 0 w 31"/>
                <a:gd name="T15" fmla="*/ 1 h 27"/>
                <a:gd name="T16" fmla="*/ 0 w 31"/>
                <a:gd name="T17" fmla="*/ 1 h 27"/>
                <a:gd name="T18" fmla="*/ 0 w 31"/>
                <a:gd name="T19" fmla="*/ 1 h 27"/>
                <a:gd name="T20" fmla="*/ 0 w 31"/>
                <a:gd name="T21" fmla="*/ 1 h 27"/>
                <a:gd name="T22" fmla="*/ 0 w 31"/>
                <a:gd name="T23" fmla="*/ 1 h 27"/>
                <a:gd name="T24" fmla="*/ 0 w 31"/>
                <a:gd name="T25" fmla="*/ 1 h 27"/>
                <a:gd name="T26" fmla="*/ 0 w 31"/>
                <a:gd name="T27" fmla="*/ 1 h 27"/>
                <a:gd name="T28" fmla="*/ 0 w 31"/>
                <a:gd name="T29" fmla="*/ 1 h 27"/>
                <a:gd name="T30" fmla="*/ 0 w 31"/>
                <a:gd name="T31" fmla="*/ 1 h 27"/>
                <a:gd name="T32" fmla="*/ 0 w 31"/>
                <a:gd name="T33" fmla="*/ 1 h 27"/>
                <a:gd name="T34" fmla="*/ 0 w 31"/>
                <a:gd name="T35" fmla="*/ 1 h 27"/>
                <a:gd name="T36" fmla="*/ 0 w 31"/>
                <a:gd name="T37" fmla="*/ 1 h 27"/>
                <a:gd name="T38" fmla="*/ 0 w 31"/>
                <a:gd name="T39" fmla="*/ 1 h 27"/>
                <a:gd name="T40" fmla="*/ 0 w 31"/>
                <a:gd name="T41" fmla="*/ 0 h 27"/>
                <a:gd name="T42" fmla="*/ 0 w 31"/>
                <a:gd name="T43" fmla="*/ 0 h 27"/>
                <a:gd name="T44" fmla="*/ 0 w 31"/>
                <a:gd name="T45" fmla="*/ 0 h 27"/>
                <a:gd name="T46" fmla="*/ 0 w 31"/>
                <a:gd name="T47" fmla="*/ 0 h 27"/>
                <a:gd name="T48" fmla="*/ 0 w 31"/>
                <a:gd name="T49" fmla="*/ 1 h 27"/>
                <a:gd name="T50" fmla="*/ 0 w 31"/>
                <a:gd name="T51" fmla="*/ 1 h 27"/>
                <a:gd name="T52" fmla="*/ 0 w 31"/>
                <a:gd name="T53" fmla="*/ 1 h 27"/>
                <a:gd name="T54" fmla="*/ 0 w 31"/>
                <a:gd name="T55" fmla="*/ 1 h 27"/>
                <a:gd name="T56" fmla="*/ 0 w 31"/>
                <a:gd name="T57" fmla="*/ 1 h 27"/>
                <a:gd name="T58" fmla="*/ 0 w 31"/>
                <a:gd name="T59" fmla="*/ 1 h 27"/>
                <a:gd name="T60" fmla="*/ 0 w 31"/>
                <a:gd name="T61" fmla="*/ 1 h 27"/>
                <a:gd name="T62" fmla="*/ 0 w 31"/>
                <a:gd name="T63" fmla="*/ 1 h 27"/>
                <a:gd name="T64" fmla="*/ 0 w 31"/>
                <a:gd name="T65" fmla="*/ 1 h 27"/>
                <a:gd name="T66" fmla="*/ 0 w 31"/>
                <a:gd name="T67" fmla="*/ 1 h 27"/>
                <a:gd name="T68" fmla="*/ 0 w 31"/>
                <a:gd name="T69" fmla="*/ 1 h 27"/>
                <a:gd name="T70" fmla="*/ 0 w 31"/>
                <a:gd name="T71" fmla="*/ 1 h 27"/>
                <a:gd name="T72" fmla="*/ 0 w 31"/>
                <a:gd name="T73" fmla="*/ 1 h 2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1"/>
                <a:gd name="T112" fmla="*/ 0 h 27"/>
                <a:gd name="T113" fmla="*/ 31 w 31"/>
                <a:gd name="T114" fmla="*/ 27 h 2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1" h="27">
                  <a:moveTo>
                    <a:pt x="22" y="15"/>
                  </a:moveTo>
                  <a:lnTo>
                    <a:pt x="22" y="12"/>
                  </a:lnTo>
                  <a:lnTo>
                    <a:pt x="20" y="8"/>
                  </a:lnTo>
                  <a:lnTo>
                    <a:pt x="19" y="8"/>
                  </a:lnTo>
                  <a:lnTo>
                    <a:pt x="17" y="7"/>
                  </a:lnTo>
                  <a:lnTo>
                    <a:pt x="14" y="8"/>
                  </a:lnTo>
                  <a:lnTo>
                    <a:pt x="12" y="7"/>
                  </a:lnTo>
                  <a:lnTo>
                    <a:pt x="10" y="8"/>
                  </a:lnTo>
                  <a:lnTo>
                    <a:pt x="9" y="12"/>
                  </a:lnTo>
                  <a:lnTo>
                    <a:pt x="9" y="13"/>
                  </a:lnTo>
                  <a:lnTo>
                    <a:pt x="10" y="15"/>
                  </a:lnTo>
                  <a:lnTo>
                    <a:pt x="10" y="18"/>
                  </a:lnTo>
                  <a:lnTo>
                    <a:pt x="14" y="20"/>
                  </a:lnTo>
                  <a:lnTo>
                    <a:pt x="15" y="20"/>
                  </a:lnTo>
                  <a:lnTo>
                    <a:pt x="19" y="17"/>
                  </a:lnTo>
                  <a:lnTo>
                    <a:pt x="22" y="17"/>
                  </a:lnTo>
                  <a:lnTo>
                    <a:pt x="22" y="15"/>
                  </a:lnTo>
                  <a:lnTo>
                    <a:pt x="27" y="5"/>
                  </a:lnTo>
                  <a:lnTo>
                    <a:pt x="26" y="5"/>
                  </a:lnTo>
                  <a:lnTo>
                    <a:pt x="27" y="3"/>
                  </a:lnTo>
                  <a:lnTo>
                    <a:pt x="20" y="0"/>
                  </a:lnTo>
                  <a:lnTo>
                    <a:pt x="15" y="0"/>
                  </a:lnTo>
                  <a:lnTo>
                    <a:pt x="12" y="0"/>
                  </a:lnTo>
                  <a:lnTo>
                    <a:pt x="7" y="0"/>
                  </a:lnTo>
                  <a:lnTo>
                    <a:pt x="4" y="5"/>
                  </a:lnTo>
                  <a:lnTo>
                    <a:pt x="2" y="12"/>
                  </a:lnTo>
                  <a:lnTo>
                    <a:pt x="0" y="17"/>
                  </a:lnTo>
                  <a:lnTo>
                    <a:pt x="4" y="20"/>
                  </a:lnTo>
                  <a:lnTo>
                    <a:pt x="7" y="25"/>
                  </a:lnTo>
                  <a:lnTo>
                    <a:pt x="12" y="27"/>
                  </a:lnTo>
                  <a:lnTo>
                    <a:pt x="15" y="27"/>
                  </a:lnTo>
                  <a:lnTo>
                    <a:pt x="22" y="25"/>
                  </a:lnTo>
                  <a:lnTo>
                    <a:pt x="27" y="23"/>
                  </a:lnTo>
                  <a:lnTo>
                    <a:pt x="29" y="18"/>
                  </a:lnTo>
                  <a:lnTo>
                    <a:pt x="31" y="12"/>
                  </a:lnTo>
                  <a:lnTo>
                    <a:pt x="27" y="5"/>
                  </a:lnTo>
                  <a:lnTo>
                    <a:pt x="22" y="15"/>
                  </a:lnTo>
                  <a:close/>
                </a:path>
              </a:pathLst>
            </a:custGeom>
            <a:solidFill>
              <a:srgbClr val="90803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08" name="Freeform 2474"/>
            <p:cNvSpPr>
              <a:spLocks noChangeAspect="1"/>
            </p:cNvSpPr>
            <p:nvPr/>
          </p:nvSpPr>
          <p:spPr bwMode="auto">
            <a:xfrm>
              <a:off x="1024" y="3016"/>
              <a:ext cx="14" cy="13"/>
            </a:xfrm>
            <a:custGeom>
              <a:avLst/>
              <a:gdLst>
                <a:gd name="T0" fmla="*/ 1 w 27"/>
                <a:gd name="T1" fmla="*/ 0 h 27"/>
                <a:gd name="T2" fmla="*/ 1 w 27"/>
                <a:gd name="T3" fmla="*/ 0 h 27"/>
                <a:gd name="T4" fmla="*/ 1 w 27"/>
                <a:gd name="T5" fmla="*/ 0 h 27"/>
                <a:gd name="T6" fmla="*/ 1 w 27"/>
                <a:gd name="T7" fmla="*/ 0 h 27"/>
                <a:gd name="T8" fmla="*/ 1 w 27"/>
                <a:gd name="T9" fmla="*/ 0 h 27"/>
                <a:gd name="T10" fmla="*/ 1 w 27"/>
                <a:gd name="T11" fmla="*/ 0 h 27"/>
                <a:gd name="T12" fmla="*/ 1 w 27"/>
                <a:gd name="T13" fmla="*/ 0 h 27"/>
                <a:gd name="T14" fmla="*/ 1 w 27"/>
                <a:gd name="T15" fmla="*/ 0 h 27"/>
                <a:gd name="T16" fmla="*/ 0 w 27"/>
                <a:gd name="T17" fmla="*/ 0 h 27"/>
                <a:gd name="T18" fmla="*/ 0 w 27"/>
                <a:gd name="T19" fmla="*/ 0 h 27"/>
                <a:gd name="T20" fmla="*/ 1 w 27"/>
                <a:gd name="T21" fmla="*/ 0 h 27"/>
                <a:gd name="T22" fmla="*/ 1 w 27"/>
                <a:gd name="T23" fmla="*/ 0 h 27"/>
                <a:gd name="T24" fmla="*/ 1 w 27"/>
                <a:gd name="T25" fmla="*/ 0 h 27"/>
                <a:gd name="T26" fmla="*/ 1 w 27"/>
                <a:gd name="T27" fmla="*/ 0 h 27"/>
                <a:gd name="T28" fmla="*/ 1 w 27"/>
                <a:gd name="T29" fmla="*/ 0 h 27"/>
                <a:gd name="T30" fmla="*/ 1 w 27"/>
                <a:gd name="T31" fmla="*/ 0 h 27"/>
                <a:gd name="T32" fmla="*/ 1 w 27"/>
                <a:gd name="T33" fmla="*/ 0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
                <a:gd name="T52" fmla="*/ 0 h 27"/>
                <a:gd name="T53" fmla="*/ 27 w 27"/>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 h="27">
                  <a:moveTo>
                    <a:pt x="27" y="16"/>
                  </a:moveTo>
                  <a:lnTo>
                    <a:pt x="27" y="13"/>
                  </a:lnTo>
                  <a:lnTo>
                    <a:pt x="25" y="5"/>
                  </a:lnTo>
                  <a:lnTo>
                    <a:pt x="19" y="5"/>
                  </a:lnTo>
                  <a:lnTo>
                    <a:pt x="17" y="0"/>
                  </a:lnTo>
                  <a:lnTo>
                    <a:pt x="13" y="3"/>
                  </a:lnTo>
                  <a:lnTo>
                    <a:pt x="7" y="1"/>
                  </a:lnTo>
                  <a:lnTo>
                    <a:pt x="2" y="6"/>
                  </a:lnTo>
                  <a:lnTo>
                    <a:pt x="0" y="10"/>
                  </a:lnTo>
                  <a:lnTo>
                    <a:pt x="0" y="13"/>
                  </a:lnTo>
                  <a:lnTo>
                    <a:pt x="2" y="20"/>
                  </a:lnTo>
                  <a:lnTo>
                    <a:pt x="7" y="25"/>
                  </a:lnTo>
                  <a:lnTo>
                    <a:pt x="10" y="27"/>
                  </a:lnTo>
                  <a:lnTo>
                    <a:pt x="13" y="27"/>
                  </a:lnTo>
                  <a:lnTo>
                    <a:pt x="22" y="25"/>
                  </a:lnTo>
                  <a:lnTo>
                    <a:pt x="25" y="20"/>
                  </a:lnTo>
                  <a:lnTo>
                    <a:pt x="27" y="16"/>
                  </a:lnTo>
                  <a:close/>
                </a:path>
              </a:pathLst>
            </a:custGeom>
            <a:solidFill>
              <a:srgbClr val="A0A03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09" name="Line 2475"/>
            <p:cNvSpPr>
              <a:spLocks noChangeAspect="1" noChangeShapeType="1"/>
            </p:cNvSpPr>
            <p:nvPr/>
          </p:nvSpPr>
          <p:spPr bwMode="auto">
            <a:xfrm flipH="1">
              <a:off x="1024" y="2989"/>
              <a:ext cx="29" cy="5"/>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10" name="Freeform 2476"/>
            <p:cNvSpPr>
              <a:spLocks noChangeAspect="1"/>
            </p:cNvSpPr>
            <p:nvPr/>
          </p:nvSpPr>
          <p:spPr bwMode="auto">
            <a:xfrm>
              <a:off x="1043" y="2934"/>
              <a:ext cx="12" cy="15"/>
            </a:xfrm>
            <a:custGeom>
              <a:avLst/>
              <a:gdLst>
                <a:gd name="T0" fmla="*/ 1 w 24"/>
                <a:gd name="T1" fmla="*/ 0 h 31"/>
                <a:gd name="T2" fmla="*/ 0 w 24"/>
                <a:gd name="T3" fmla="*/ 0 h 31"/>
                <a:gd name="T4" fmla="*/ 0 w 24"/>
                <a:gd name="T5" fmla="*/ 0 h 31"/>
                <a:gd name="T6" fmla="*/ 0 w 24"/>
                <a:gd name="T7" fmla="*/ 0 h 31"/>
                <a:gd name="T8" fmla="*/ 1 w 24"/>
                <a:gd name="T9" fmla="*/ 0 h 31"/>
                <a:gd name="T10" fmla="*/ 1 w 24"/>
                <a:gd name="T11" fmla="*/ 0 h 31"/>
                <a:gd name="T12" fmla="*/ 1 w 24"/>
                <a:gd name="T13" fmla="*/ 0 h 31"/>
                <a:gd name="T14" fmla="*/ 1 w 24"/>
                <a:gd name="T15" fmla="*/ 0 h 31"/>
                <a:gd name="T16" fmla="*/ 1 w 24"/>
                <a:gd name="T17" fmla="*/ 0 h 31"/>
                <a:gd name="T18" fmla="*/ 1 w 24"/>
                <a:gd name="T19" fmla="*/ 0 h 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
                <a:gd name="T31" fmla="*/ 0 h 31"/>
                <a:gd name="T32" fmla="*/ 24 w 24"/>
                <a:gd name="T33" fmla="*/ 31 h 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 h="31">
                  <a:moveTo>
                    <a:pt x="4" y="0"/>
                  </a:moveTo>
                  <a:lnTo>
                    <a:pt x="0" y="7"/>
                  </a:lnTo>
                  <a:lnTo>
                    <a:pt x="0" y="12"/>
                  </a:lnTo>
                  <a:lnTo>
                    <a:pt x="0" y="19"/>
                  </a:lnTo>
                  <a:lnTo>
                    <a:pt x="2" y="25"/>
                  </a:lnTo>
                  <a:lnTo>
                    <a:pt x="5" y="29"/>
                  </a:lnTo>
                  <a:lnTo>
                    <a:pt x="14" y="31"/>
                  </a:lnTo>
                  <a:lnTo>
                    <a:pt x="21" y="29"/>
                  </a:lnTo>
                  <a:lnTo>
                    <a:pt x="24" y="25"/>
                  </a:lnTo>
                  <a:lnTo>
                    <a:pt x="4" y="0"/>
                  </a:lnTo>
                  <a:close/>
                </a:path>
              </a:pathLst>
            </a:custGeom>
            <a:solidFill>
              <a:srgbClr val="603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11" name="Freeform 2477"/>
            <p:cNvSpPr>
              <a:spLocks noChangeAspect="1"/>
            </p:cNvSpPr>
            <p:nvPr/>
          </p:nvSpPr>
          <p:spPr bwMode="auto">
            <a:xfrm>
              <a:off x="1124" y="2989"/>
              <a:ext cx="12" cy="15"/>
            </a:xfrm>
            <a:custGeom>
              <a:avLst/>
              <a:gdLst>
                <a:gd name="T0" fmla="*/ 0 w 24"/>
                <a:gd name="T1" fmla="*/ 0 h 31"/>
                <a:gd name="T2" fmla="*/ 1 w 24"/>
                <a:gd name="T3" fmla="*/ 0 h 31"/>
                <a:gd name="T4" fmla="*/ 1 w 24"/>
                <a:gd name="T5" fmla="*/ 0 h 31"/>
                <a:gd name="T6" fmla="*/ 1 w 24"/>
                <a:gd name="T7" fmla="*/ 0 h 31"/>
                <a:gd name="T8" fmla="*/ 1 w 24"/>
                <a:gd name="T9" fmla="*/ 0 h 31"/>
                <a:gd name="T10" fmla="*/ 1 w 24"/>
                <a:gd name="T11" fmla="*/ 0 h 31"/>
                <a:gd name="T12" fmla="*/ 1 w 24"/>
                <a:gd name="T13" fmla="*/ 0 h 31"/>
                <a:gd name="T14" fmla="*/ 1 w 24"/>
                <a:gd name="T15" fmla="*/ 0 h 31"/>
                <a:gd name="T16" fmla="*/ 1 w 24"/>
                <a:gd name="T17" fmla="*/ 0 h 31"/>
                <a:gd name="T18" fmla="*/ 0 w 24"/>
                <a:gd name="T19" fmla="*/ 0 h 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
                <a:gd name="T31" fmla="*/ 0 h 31"/>
                <a:gd name="T32" fmla="*/ 24 w 24"/>
                <a:gd name="T33" fmla="*/ 31 h 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 h="31">
                  <a:moveTo>
                    <a:pt x="0" y="2"/>
                  </a:moveTo>
                  <a:lnTo>
                    <a:pt x="7" y="0"/>
                  </a:lnTo>
                  <a:lnTo>
                    <a:pt x="14" y="2"/>
                  </a:lnTo>
                  <a:lnTo>
                    <a:pt x="19" y="7"/>
                  </a:lnTo>
                  <a:lnTo>
                    <a:pt x="22" y="9"/>
                  </a:lnTo>
                  <a:lnTo>
                    <a:pt x="24" y="16"/>
                  </a:lnTo>
                  <a:lnTo>
                    <a:pt x="22" y="22"/>
                  </a:lnTo>
                  <a:lnTo>
                    <a:pt x="22" y="27"/>
                  </a:lnTo>
                  <a:lnTo>
                    <a:pt x="14" y="31"/>
                  </a:lnTo>
                  <a:lnTo>
                    <a:pt x="0" y="2"/>
                  </a:lnTo>
                  <a:close/>
                </a:path>
              </a:pathLst>
            </a:custGeom>
            <a:solidFill>
              <a:srgbClr val="603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12" name="Freeform 2478"/>
            <p:cNvSpPr>
              <a:spLocks noChangeAspect="1"/>
            </p:cNvSpPr>
            <p:nvPr/>
          </p:nvSpPr>
          <p:spPr bwMode="auto">
            <a:xfrm>
              <a:off x="1095" y="2988"/>
              <a:ext cx="34" cy="27"/>
            </a:xfrm>
            <a:custGeom>
              <a:avLst/>
              <a:gdLst>
                <a:gd name="T0" fmla="*/ 1 w 68"/>
                <a:gd name="T1" fmla="*/ 1 h 54"/>
                <a:gd name="T2" fmla="*/ 1 w 68"/>
                <a:gd name="T3" fmla="*/ 1 h 54"/>
                <a:gd name="T4" fmla="*/ 1 w 68"/>
                <a:gd name="T5" fmla="*/ 0 h 54"/>
                <a:gd name="T6" fmla="*/ 1 w 68"/>
                <a:gd name="T7" fmla="*/ 1 h 54"/>
                <a:gd name="T8" fmla="*/ 1 w 68"/>
                <a:gd name="T9" fmla="*/ 1 h 54"/>
                <a:gd name="T10" fmla="*/ 1 w 68"/>
                <a:gd name="T11" fmla="*/ 1 h 54"/>
                <a:gd name="T12" fmla="*/ 1 w 68"/>
                <a:gd name="T13" fmla="*/ 1 h 54"/>
                <a:gd name="T14" fmla="*/ 1 w 68"/>
                <a:gd name="T15" fmla="*/ 1 h 54"/>
                <a:gd name="T16" fmla="*/ 1 w 68"/>
                <a:gd name="T17" fmla="*/ 1 h 54"/>
                <a:gd name="T18" fmla="*/ 1 w 68"/>
                <a:gd name="T19" fmla="*/ 1 h 54"/>
                <a:gd name="T20" fmla="*/ 0 w 68"/>
                <a:gd name="T21" fmla="*/ 1 h 54"/>
                <a:gd name="T22" fmla="*/ 0 w 68"/>
                <a:gd name="T23" fmla="*/ 1 h 54"/>
                <a:gd name="T24" fmla="*/ 1 w 68"/>
                <a:gd name="T25" fmla="*/ 1 h 54"/>
                <a:gd name="T26" fmla="*/ 1 w 68"/>
                <a:gd name="T27" fmla="*/ 1 h 54"/>
                <a:gd name="T28" fmla="*/ 1 w 68"/>
                <a:gd name="T29" fmla="*/ 1 h 54"/>
                <a:gd name="T30" fmla="*/ 1 w 68"/>
                <a:gd name="T31" fmla="*/ 1 h 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8"/>
                <a:gd name="T49" fmla="*/ 0 h 54"/>
                <a:gd name="T50" fmla="*/ 68 w 68"/>
                <a:gd name="T51" fmla="*/ 54 h 5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8" h="54">
                  <a:moveTo>
                    <a:pt x="3" y="52"/>
                  </a:moveTo>
                  <a:lnTo>
                    <a:pt x="6" y="30"/>
                  </a:lnTo>
                  <a:lnTo>
                    <a:pt x="61" y="0"/>
                  </a:lnTo>
                  <a:lnTo>
                    <a:pt x="68" y="20"/>
                  </a:lnTo>
                  <a:lnTo>
                    <a:pt x="12" y="52"/>
                  </a:lnTo>
                  <a:lnTo>
                    <a:pt x="15" y="32"/>
                  </a:lnTo>
                  <a:lnTo>
                    <a:pt x="12" y="52"/>
                  </a:lnTo>
                  <a:lnTo>
                    <a:pt x="8" y="54"/>
                  </a:lnTo>
                  <a:lnTo>
                    <a:pt x="5" y="52"/>
                  </a:lnTo>
                  <a:lnTo>
                    <a:pt x="1" y="50"/>
                  </a:lnTo>
                  <a:lnTo>
                    <a:pt x="0" y="45"/>
                  </a:lnTo>
                  <a:lnTo>
                    <a:pt x="0" y="42"/>
                  </a:lnTo>
                  <a:lnTo>
                    <a:pt x="1" y="37"/>
                  </a:lnTo>
                  <a:lnTo>
                    <a:pt x="1" y="33"/>
                  </a:lnTo>
                  <a:lnTo>
                    <a:pt x="6" y="30"/>
                  </a:lnTo>
                  <a:lnTo>
                    <a:pt x="3" y="52"/>
                  </a:lnTo>
                  <a:close/>
                </a:path>
              </a:pathLst>
            </a:custGeom>
            <a:solidFill>
              <a:srgbClr val="603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13" name="Freeform 2479"/>
            <p:cNvSpPr>
              <a:spLocks noChangeAspect="1"/>
            </p:cNvSpPr>
            <p:nvPr/>
          </p:nvSpPr>
          <p:spPr bwMode="auto">
            <a:xfrm>
              <a:off x="1097" y="3004"/>
              <a:ext cx="51" cy="49"/>
            </a:xfrm>
            <a:custGeom>
              <a:avLst/>
              <a:gdLst>
                <a:gd name="T0" fmla="*/ 0 w 104"/>
                <a:gd name="T1" fmla="*/ 1 h 98"/>
                <a:gd name="T2" fmla="*/ 0 w 104"/>
                <a:gd name="T3" fmla="*/ 1 h 98"/>
                <a:gd name="T4" fmla="*/ 0 w 104"/>
                <a:gd name="T5" fmla="*/ 1 h 98"/>
                <a:gd name="T6" fmla="*/ 0 w 104"/>
                <a:gd name="T7" fmla="*/ 0 h 98"/>
                <a:gd name="T8" fmla="*/ 0 w 104"/>
                <a:gd name="T9" fmla="*/ 1 h 98"/>
                <a:gd name="T10" fmla="*/ 0 w 104"/>
                <a:gd name="T11" fmla="*/ 1 h 98"/>
                <a:gd name="T12" fmla="*/ 0 60000 65536"/>
                <a:gd name="T13" fmla="*/ 0 60000 65536"/>
                <a:gd name="T14" fmla="*/ 0 60000 65536"/>
                <a:gd name="T15" fmla="*/ 0 60000 65536"/>
                <a:gd name="T16" fmla="*/ 0 60000 65536"/>
                <a:gd name="T17" fmla="*/ 0 60000 65536"/>
                <a:gd name="T18" fmla="*/ 0 w 104"/>
                <a:gd name="T19" fmla="*/ 0 h 98"/>
                <a:gd name="T20" fmla="*/ 104 w 104"/>
                <a:gd name="T21" fmla="*/ 98 h 98"/>
              </a:gdLst>
              <a:ahLst/>
              <a:cxnLst>
                <a:cxn ang="T12">
                  <a:pos x="T0" y="T1"/>
                </a:cxn>
                <a:cxn ang="T13">
                  <a:pos x="T2" y="T3"/>
                </a:cxn>
                <a:cxn ang="T14">
                  <a:pos x="T4" y="T5"/>
                </a:cxn>
                <a:cxn ang="T15">
                  <a:pos x="T6" y="T7"/>
                </a:cxn>
                <a:cxn ang="T16">
                  <a:pos x="T8" y="T9"/>
                </a:cxn>
                <a:cxn ang="T17">
                  <a:pos x="T10" y="T11"/>
                </a:cxn>
              </a:cxnLst>
              <a:rect l="T18" t="T19" r="T20" b="T21"/>
              <a:pathLst>
                <a:path w="104" h="98">
                  <a:moveTo>
                    <a:pt x="98" y="90"/>
                  </a:moveTo>
                  <a:lnTo>
                    <a:pt x="93" y="98"/>
                  </a:lnTo>
                  <a:lnTo>
                    <a:pt x="0" y="18"/>
                  </a:lnTo>
                  <a:lnTo>
                    <a:pt x="10" y="0"/>
                  </a:lnTo>
                  <a:lnTo>
                    <a:pt x="104" y="83"/>
                  </a:lnTo>
                  <a:lnTo>
                    <a:pt x="98" y="90"/>
                  </a:lnTo>
                  <a:close/>
                </a:path>
              </a:pathLst>
            </a:custGeom>
            <a:solidFill>
              <a:srgbClr val="603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14" name="Freeform 2480"/>
            <p:cNvSpPr>
              <a:spLocks noChangeAspect="1"/>
            </p:cNvSpPr>
            <p:nvPr/>
          </p:nvSpPr>
          <p:spPr bwMode="auto">
            <a:xfrm>
              <a:off x="1141" y="3045"/>
              <a:ext cx="16" cy="13"/>
            </a:xfrm>
            <a:custGeom>
              <a:avLst/>
              <a:gdLst>
                <a:gd name="T0" fmla="*/ 0 w 33"/>
                <a:gd name="T1" fmla="*/ 0 h 27"/>
                <a:gd name="T2" fmla="*/ 0 w 33"/>
                <a:gd name="T3" fmla="*/ 0 h 27"/>
                <a:gd name="T4" fmla="*/ 0 w 33"/>
                <a:gd name="T5" fmla="*/ 0 h 27"/>
                <a:gd name="T6" fmla="*/ 0 w 33"/>
                <a:gd name="T7" fmla="*/ 0 h 27"/>
                <a:gd name="T8" fmla="*/ 0 w 33"/>
                <a:gd name="T9" fmla="*/ 0 h 27"/>
                <a:gd name="T10" fmla="*/ 0 w 33"/>
                <a:gd name="T11" fmla="*/ 0 h 27"/>
                <a:gd name="T12" fmla="*/ 0 w 33"/>
                <a:gd name="T13" fmla="*/ 0 h 27"/>
                <a:gd name="T14" fmla="*/ 0 w 33"/>
                <a:gd name="T15" fmla="*/ 0 h 27"/>
                <a:gd name="T16" fmla="*/ 0 w 33"/>
                <a:gd name="T17" fmla="*/ 0 h 27"/>
                <a:gd name="T18" fmla="*/ 0 w 33"/>
                <a:gd name="T19" fmla="*/ 0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
                <a:gd name="T31" fmla="*/ 0 h 27"/>
                <a:gd name="T32" fmla="*/ 33 w 33"/>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 h="27">
                  <a:moveTo>
                    <a:pt x="21" y="0"/>
                  </a:moveTo>
                  <a:lnTo>
                    <a:pt x="22" y="5"/>
                  </a:lnTo>
                  <a:lnTo>
                    <a:pt x="33" y="10"/>
                  </a:lnTo>
                  <a:lnTo>
                    <a:pt x="31" y="15"/>
                  </a:lnTo>
                  <a:lnTo>
                    <a:pt x="29" y="22"/>
                  </a:lnTo>
                  <a:lnTo>
                    <a:pt x="19" y="22"/>
                  </a:lnTo>
                  <a:lnTo>
                    <a:pt x="14" y="27"/>
                  </a:lnTo>
                  <a:lnTo>
                    <a:pt x="9" y="26"/>
                  </a:lnTo>
                  <a:lnTo>
                    <a:pt x="0" y="24"/>
                  </a:lnTo>
                  <a:lnTo>
                    <a:pt x="21" y="0"/>
                  </a:lnTo>
                  <a:close/>
                </a:path>
              </a:pathLst>
            </a:custGeom>
            <a:solidFill>
              <a:srgbClr val="603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15" name="Freeform 2481"/>
            <p:cNvSpPr>
              <a:spLocks noChangeAspect="1"/>
            </p:cNvSpPr>
            <p:nvPr/>
          </p:nvSpPr>
          <p:spPr bwMode="auto">
            <a:xfrm>
              <a:off x="1411" y="3096"/>
              <a:ext cx="16" cy="14"/>
            </a:xfrm>
            <a:custGeom>
              <a:avLst/>
              <a:gdLst>
                <a:gd name="T0" fmla="*/ 0 w 33"/>
                <a:gd name="T1" fmla="*/ 1 h 27"/>
                <a:gd name="T2" fmla="*/ 0 w 33"/>
                <a:gd name="T3" fmla="*/ 0 h 27"/>
                <a:gd name="T4" fmla="*/ 0 w 33"/>
                <a:gd name="T5" fmla="*/ 1 h 27"/>
                <a:gd name="T6" fmla="*/ 0 w 33"/>
                <a:gd name="T7" fmla="*/ 1 h 27"/>
                <a:gd name="T8" fmla="*/ 0 60000 65536"/>
                <a:gd name="T9" fmla="*/ 0 60000 65536"/>
                <a:gd name="T10" fmla="*/ 0 60000 65536"/>
                <a:gd name="T11" fmla="*/ 0 60000 65536"/>
                <a:gd name="T12" fmla="*/ 0 w 33"/>
                <a:gd name="T13" fmla="*/ 0 h 27"/>
                <a:gd name="T14" fmla="*/ 33 w 33"/>
                <a:gd name="T15" fmla="*/ 27 h 27"/>
              </a:gdLst>
              <a:ahLst/>
              <a:cxnLst>
                <a:cxn ang="T8">
                  <a:pos x="T0" y="T1"/>
                </a:cxn>
                <a:cxn ang="T9">
                  <a:pos x="T2" y="T3"/>
                </a:cxn>
                <a:cxn ang="T10">
                  <a:pos x="T4" y="T5"/>
                </a:cxn>
                <a:cxn ang="T11">
                  <a:pos x="T6" y="T7"/>
                </a:cxn>
              </a:cxnLst>
              <a:rect l="T12" t="T13" r="T14" b="T15"/>
              <a:pathLst>
                <a:path w="33" h="27">
                  <a:moveTo>
                    <a:pt x="33" y="10"/>
                  </a:moveTo>
                  <a:lnTo>
                    <a:pt x="7" y="0"/>
                  </a:lnTo>
                  <a:lnTo>
                    <a:pt x="0" y="27"/>
                  </a:lnTo>
                  <a:lnTo>
                    <a:pt x="33" y="10"/>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16" name="Freeform 2482"/>
            <p:cNvSpPr>
              <a:spLocks noChangeAspect="1"/>
            </p:cNvSpPr>
            <p:nvPr/>
          </p:nvSpPr>
          <p:spPr bwMode="auto">
            <a:xfrm>
              <a:off x="1410" y="3100"/>
              <a:ext cx="17" cy="12"/>
            </a:xfrm>
            <a:custGeom>
              <a:avLst/>
              <a:gdLst>
                <a:gd name="T0" fmla="*/ 1 w 34"/>
                <a:gd name="T1" fmla="*/ 0 h 24"/>
                <a:gd name="T2" fmla="*/ 1 w 34"/>
                <a:gd name="T3" fmla="*/ 1 h 24"/>
                <a:gd name="T4" fmla="*/ 0 w 34"/>
                <a:gd name="T5" fmla="*/ 1 h 24"/>
                <a:gd name="T6" fmla="*/ 1 w 34"/>
                <a:gd name="T7" fmla="*/ 1 h 24"/>
                <a:gd name="T8" fmla="*/ 1 w 34"/>
                <a:gd name="T9" fmla="*/ 0 h 24"/>
                <a:gd name="T10" fmla="*/ 0 60000 65536"/>
                <a:gd name="T11" fmla="*/ 0 60000 65536"/>
                <a:gd name="T12" fmla="*/ 0 60000 65536"/>
                <a:gd name="T13" fmla="*/ 0 60000 65536"/>
                <a:gd name="T14" fmla="*/ 0 60000 65536"/>
                <a:gd name="T15" fmla="*/ 0 w 34"/>
                <a:gd name="T16" fmla="*/ 0 h 24"/>
                <a:gd name="T17" fmla="*/ 34 w 34"/>
                <a:gd name="T18" fmla="*/ 24 h 24"/>
              </a:gdLst>
              <a:ahLst/>
              <a:cxnLst>
                <a:cxn ang="T10">
                  <a:pos x="T0" y="T1"/>
                </a:cxn>
                <a:cxn ang="T11">
                  <a:pos x="T2" y="T3"/>
                </a:cxn>
                <a:cxn ang="T12">
                  <a:pos x="T4" y="T5"/>
                </a:cxn>
                <a:cxn ang="T13">
                  <a:pos x="T6" y="T7"/>
                </a:cxn>
                <a:cxn ang="T14">
                  <a:pos x="T8" y="T9"/>
                </a:cxn>
              </a:cxnLst>
              <a:rect l="T15" t="T16" r="T17" b="T18"/>
              <a:pathLst>
                <a:path w="34" h="24">
                  <a:moveTo>
                    <a:pt x="34" y="0"/>
                  </a:moveTo>
                  <a:lnTo>
                    <a:pt x="34" y="4"/>
                  </a:lnTo>
                  <a:lnTo>
                    <a:pt x="0" y="24"/>
                  </a:lnTo>
                  <a:lnTo>
                    <a:pt x="20" y="6"/>
                  </a:lnTo>
                  <a:lnTo>
                    <a:pt x="34" y="0"/>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17" name="Freeform 2483"/>
            <p:cNvSpPr>
              <a:spLocks noChangeAspect="1"/>
            </p:cNvSpPr>
            <p:nvPr/>
          </p:nvSpPr>
          <p:spPr bwMode="auto">
            <a:xfrm>
              <a:off x="1410" y="3101"/>
              <a:ext cx="16" cy="11"/>
            </a:xfrm>
            <a:custGeom>
              <a:avLst/>
              <a:gdLst>
                <a:gd name="T0" fmla="*/ 0 w 34"/>
                <a:gd name="T1" fmla="*/ 0 h 24"/>
                <a:gd name="T2" fmla="*/ 0 w 34"/>
                <a:gd name="T3" fmla="*/ 0 h 24"/>
                <a:gd name="T4" fmla="*/ 0 w 34"/>
                <a:gd name="T5" fmla="*/ 0 h 24"/>
                <a:gd name="T6" fmla="*/ 0 w 34"/>
                <a:gd name="T7" fmla="*/ 0 h 24"/>
                <a:gd name="T8" fmla="*/ 0 w 34"/>
                <a:gd name="T9" fmla="*/ 0 h 24"/>
                <a:gd name="T10" fmla="*/ 0 60000 65536"/>
                <a:gd name="T11" fmla="*/ 0 60000 65536"/>
                <a:gd name="T12" fmla="*/ 0 60000 65536"/>
                <a:gd name="T13" fmla="*/ 0 60000 65536"/>
                <a:gd name="T14" fmla="*/ 0 60000 65536"/>
                <a:gd name="T15" fmla="*/ 0 w 34"/>
                <a:gd name="T16" fmla="*/ 0 h 24"/>
                <a:gd name="T17" fmla="*/ 34 w 34"/>
                <a:gd name="T18" fmla="*/ 24 h 24"/>
              </a:gdLst>
              <a:ahLst/>
              <a:cxnLst>
                <a:cxn ang="T10">
                  <a:pos x="T0" y="T1"/>
                </a:cxn>
                <a:cxn ang="T11">
                  <a:pos x="T2" y="T3"/>
                </a:cxn>
                <a:cxn ang="T12">
                  <a:pos x="T4" y="T5"/>
                </a:cxn>
                <a:cxn ang="T13">
                  <a:pos x="T6" y="T7"/>
                </a:cxn>
                <a:cxn ang="T14">
                  <a:pos x="T8" y="T9"/>
                </a:cxn>
              </a:cxnLst>
              <a:rect l="T15" t="T16" r="T17" b="T18"/>
              <a:pathLst>
                <a:path w="34" h="24">
                  <a:moveTo>
                    <a:pt x="22" y="0"/>
                  </a:moveTo>
                  <a:lnTo>
                    <a:pt x="34" y="4"/>
                  </a:lnTo>
                  <a:lnTo>
                    <a:pt x="0" y="24"/>
                  </a:lnTo>
                  <a:lnTo>
                    <a:pt x="2" y="22"/>
                  </a:lnTo>
                  <a:lnTo>
                    <a:pt x="22" y="0"/>
                  </a:lnTo>
                  <a:close/>
                </a:path>
              </a:pathLst>
            </a:custGeom>
            <a:solidFill>
              <a:srgbClr val="002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18" name="Freeform 2484"/>
            <p:cNvSpPr>
              <a:spLocks noChangeAspect="1"/>
            </p:cNvSpPr>
            <p:nvPr/>
          </p:nvSpPr>
          <p:spPr bwMode="auto">
            <a:xfrm>
              <a:off x="1410" y="3102"/>
              <a:ext cx="16" cy="11"/>
            </a:xfrm>
            <a:custGeom>
              <a:avLst/>
              <a:gdLst>
                <a:gd name="T0" fmla="*/ 1 w 32"/>
                <a:gd name="T1" fmla="*/ 0 h 22"/>
                <a:gd name="T2" fmla="*/ 1 w 32"/>
                <a:gd name="T3" fmla="*/ 1 h 22"/>
                <a:gd name="T4" fmla="*/ 1 w 32"/>
                <a:gd name="T5" fmla="*/ 1 h 22"/>
                <a:gd name="T6" fmla="*/ 0 w 32"/>
                <a:gd name="T7" fmla="*/ 1 h 22"/>
                <a:gd name="T8" fmla="*/ 1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32" y="0"/>
                  </a:moveTo>
                  <a:lnTo>
                    <a:pt x="32" y="1"/>
                  </a:lnTo>
                  <a:lnTo>
                    <a:pt x="8" y="22"/>
                  </a:lnTo>
                  <a:lnTo>
                    <a:pt x="0" y="18"/>
                  </a:lnTo>
                  <a:lnTo>
                    <a:pt x="32"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19" name="Freeform 2485"/>
            <p:cNvSpPr>
              <a:spLocks noChangeAspect="1"/>
            </p:cNvSpPr>
            <p:nvPr/>
          </p:nvSpPr>
          <p:spPr bwMode="auto">
            <a:xfrm>
              <a:off x="1410" y="3103"/>
              <a:ext cx="17" cy="11"/>
            </a:xfrm>
            <a:custGeom>
              <a:avLst/>
              <a:gdLst>
                <a:gd name="T0" fmla="*/ 1 w 34"/>
                <a:gd name="T1" fmla="*/ 0 h 22"/>
                <a:gd name="T2" fmla="*/ 1 w 34"/>
                <a:gd name="T3" fmla="*/ 1 h 22"/>
                <a:gd name="T4" fmla="*/ 0 w 34"/>
                <a:gd name="T5" fmla="*/ 1 h 22"/>
                <a:gd name="T6" fmla="*/ 1 w 34"/>
                <a:gd name="T7" fmla="*/ 1 h 22"/>
                <a:gd name="T8" fmla="*/ 1 w 34"/>
                <a:gd name="T9" fmla="*/ 0 h 22"/>
                <a:gd name="T10" fmla="*/ 0 60000 65536"/>
                <a:gd name="T11" fmla="*/ 0 60000 65536"/>
                <a:gd name="T12" fmla="*/ 0 60000 65536"/>
                <a:gd name="T13" fmla="*/ 0 60000 65536"/>
                <a:gd name="T14" fmla="*/ 0 60000 65536"/>
                <a:gd name="T15" fmla="*/ 0 w 34"/>
                <a:gd name="T16" fmla="*/ 0 h 22"/>
                <a:gd name="T17" fmla="*/ 34 w 34"/>
                <a:gd name="T18" fmla="*/ 22 h 22"/>
              </a:gdLst>
              <a:ahLst/>
              <a:cxnLst>
                <a:cxn ang="T10">
                  <a:pos x="T0" y="T1"/>
                </a:cxn>
                <a:cxn ang="T11">
                  <a:pos x="T2" y="T3"/>
                </a:cxn>
                <a:cxn ang="T12">
                  <a:pos x="T4" y="T5"/>
                </a:cxn>
                <a:cxn ang="T13">
                  <a:pos x="T6" y="T7"/>
                </a:cxn>
                <a:cxn ang="T14">
                  <a:pos x="T8" y="T9"/>
                </a:cxn>
              </a:cxnLst>
              <a:rect l="T15" t="T16" r="T17" b="T18"/>
              <a:pathLst>
                <a:path w="34" h="22">
                  <a:moveTo>
                    <a:pt x="25" y="0"/>
                  </a:moveTo>
                  <a:lnTo>
                    <a:pt x="34" y="4"/>
                  </a:lnTo>
                  <a:lnTo>
                    <a:pt x="0" y="22"/>
                  </a:lnTo>
                  <a:lnTo>
                    <a:pt x="1" y="19"/>
                  </a:lnTo>
                  <a:lnTo>
                    <a:pt x="25"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20" name="Freeform 2486"/>
            <p:cNvSpPr>
              <a:spLocks noChangeAspect="1"/>
            </p:cNvSpPr>
            <p:nvPr/>
          </p:nvSpPr>
          <p:spPr bwMode="auto">
            <a:xfrm>
              <a:off x="1411" y="3104"/>
              <a:ext cx="16" cy="12"/>
            </a:xfrm>
            <a:custGeom>
              <a:avLst/>
              <a:gdLst>
                <a:gd name="T0" fmla="*/ 0 w 33"/>
                <a:gd name="T1" fmla="*/ 0 h 24"/>
                <a:gd name="T2" fmla="*/ 0 w 33"/>
                <a:gd name="T3" fmla="*/ 1 h 24"/>
                <a:gd name="T4" fmla="*/ 0 w 33"/>
                <a:gd name="T5" fmla="*/ 1 h 24"/>
                <a:gd name="T6" fmla="*/ 0 w 33"/>
                <a:gd name="T7" fmla="*/ 1 h 24"/>
                <a:gd name="T8" fmla="*/ 0 w 33"/>
                <a:gd name="T9" fmla="*/ 0 h 24"/>
                <a:gd name="T10" fmla="*/ 0 60000 65536"/>
                <a:gd name="T11" fmla="*/ 0 60000 65536"/>
                <a:gd name="T12" fmla="*/ 0 60000 65536"/>
                <a:gd name="T13" fmla="*/ 0 60000 65536"/>
                <a:gd name="T14" fmla="*/ 0 60000 65536"/>
                <a:gd name="T15" fmla="*/ 0 w 33"/>
                <a:gd name="T16" fmla="*/ 0 h 24"/>
                <a:gd name="T17" fmla="*/ 33 w 33"/>
                <a:gd name="T18" fmla="*/ 24 h 24"/>
              </a:gdLst>
              <a:ahLst/>
              <a:cxnLst>
                <a:cxn ang="T10">
                  <a:pos x="T0" y="T1"/>
                </a:cxn>
                <a:cxn ang="T11">
                  <a:pos x="T2" y="T3"/>
                </a:cxn>
                <a:cxn ang="T12">
                  <a:pos x="T4" y="T5"/>
                </a:cxn>
                <a:cxn ang="T13">
                  <a:pos x="T6" y="T7"/>
                </a:cxn>
                <a:cxn ang="T14">
                  <a:pos x="T8" y="T9"/>
                </a:cxn>
              </a:cxnLst>
              <a:rect l="T15" t="T16" r="T17" b="T18"/>
              <a:pathLst>
                <a:path w="33" h="24">
                  <a:moveTo>
                    <a:pt x="33" y="0"/>
                  </a:moveTo>
                  <a:lnTo>
                    <a:pt x="33" y="2"/>
                  </a:lnTo>
                  <a:lnTo>
                    <a:pt x="6" y="24"/>
                  </a:lnTo>
                  <a:lnTo>
                    <a:pt x="0" y="20"/>
                  </a:lnTo>
                  <a:lnTo>
                    <a:pt x="33"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21" name="Freeform 2487"/>
            <p:cNvSpPr>
              <a:spLocks noChangeAspect="1"/>
            </p:cNvSpPr>
            <p:nvPr/>
          </p:nvSpPr>
          <p:spPr bwMode="auto">
            <a:xfrm>
              <a:off x="1413" y="3105"/>
              <a:ext cx="16" cy="13"/>
            </a:xfrm>
            <a:custGeom>
              <a:avLst/>
              <a:gdLst>
                <a:gd name="T0" fmla="*/ 1 w 32"/>
                <a:gd name="T1" fmla="*/ 0 h 27"/>
                <a:gd name="T2" fmla="*/ 1 w 32"/>
                <a:gd name="T3" fmla="*/ 0 h 27"/>
                <a:gd name="T4" fmla="*/ 1 w 32"/>
                <a:gd name="T5" fmla="*/ 0 h 27"/>
                <a:gd name="T6" fmla="*/ 0 w 32"/>
                <a:gd name="T7" fmla="*/ 0 h 27"/>
                <a:gd name="T8" fmla="*/ 1 w 32"/>
                <a:gd name="T9" fmla="*/ 0 h 27"/>
                <a:gd name="T10" fmla="*/ 0 60000 65536"/>
                <a:gd name="T11" fmla="*/ 0 60000 65536"/>
                <a:gd name="T12" fmla="*/ 0 60000 65536"/>
                <a:gd name="T13" fmla="*/ 0 60000 65536"/>
                <a:gd name="T14" fmla="*/ 0 60000 65536"/>
                <a:gd name="T15" fmla="*/ 0 w 32"/>
                <a:gd name="T16" fmla="*/ 0 h 27"/>
                <a:gd name="T17" fmla="*/ 32 w 32"/>
                <a:gd name="T18" fmla="*/ 27 h 27"/>
              </a:gdLst>
              <a:ahLst/>
              <a:cxnLst>
                <a:cxn ang="T10">
                  <a:pos x="T0" y="T1"/>
                </a:cxn>
                <a:cxn ang="T11">
                  <a:pos x="T2" y="T3"/>
                </a:cxn>
                <a:cxn ang="T12">
                  <a:pos x="T4" y="T5"/>
                </a:cxn>
                <a:cxn ang="T13">
                  <a:pos x="T6" y="T7"/>
                </a:cxn>
                <a:cxn ang="T14">
                  <a:pos x="T8" y="T9"/>
                </a:cxn>
              </a:cxnLst>
              <a:rect l="T15" t="T16" r="T17" b="T18"/>
              <a:pathLst>
                <a:path w="32" h="27">
                  <a:moveTo>
                    <a:pt x="25" y="0"/>
                  </a:moveTo>
                  <a:lnTo>
                    <a:pt x="32" y="5"/>
                  </a:lnTo>
                  <a:lnTo>
                    <a:pt x="5" y="27"/>
                  </a:lnTo>
                  <a:lnTo>
                    <a:pt x="0" y="22"/>
                  </a:lnTo>
                  <a:lnTo>
                    <a:pt x="25"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22" name="Freeform 2488"/>
            <p:cNvSpPr>
              <a:spLocks noChangeAspect="1"/>
            </p:cNvSpPr>
            <p:nvPr/>
          </p:nvSpPr>
          <p:spPr bwMode="auto">
            <a:xfrm>
              <a:off x="1414" y="3107"/>
              <a:ext cx="17" cy="11"/>
            </a:xfrm>
            <a:custGeom>
              <a:avLst/>
              <a:gdLst>
                <a:gd name="T0" fmla="*/ 1 w 33"/>
                <a:gd name="T1" fmla="*/ 0 h 24"/>
                <a:gd name="T2" fmla="*/ 1 w 33"/>
                <a:gd name="T3" fmla="*/ 0 h 24"/>
                <a:gd name="T4" fmla="*/ 0 w 33"/>
                <a:gd name="T5" fmla="*/ 0 h 24"/>
                <a:gd name="T6" fmla="*/ 0 w 33"/>
                <a:gd name="T7" fmla="*/ 0 h 24"/>
                <a:gd name="T8" fmla="*/ 1 w 33"/>
                <a:gd name="T9" fmla="*/ 0 h 24"/>
                <a:gd name="T10" fmla="*/ 0 60000 65536"/>
                <a:gd name="T11" fmla="*/ 0 60000 65536"/>
                <a:gd name="T12" fmla="*/ 0 60000 65536"/>
                <a:gd name="T13" fmla="*/ 0 60000 65536"/>
                <a:gd name="T14" fmla="*/ 0 60000 65536"/>
                <a:gd name="T15" fmla="*/ 0 w 33"/>
                <a:gd name="T16" fmla="*/ 0 h 24"/>
                <a:gd name="T17" fmla="*/ 33 w 33"/>
                <a:gd name="T18" fmla="*/ 24 h 24"/>
              </a:gdLst>
              <a:ahLst/>
              <a:cxnLst>
                <a:cxn ang="T10">
                  <a:pos x="T0" y="T1"/>
                </a:cxn>
                <a:cxn ang="T11">
                  <a:pos x="T2" y="T3"/>
                </a:cxn>
                <a:cxn ang="T12">
                  <a:pos x="T4" y="T5"/>
                </a:cxn>
                <a:cxn ang="T13">
                  <a:pos x="T6" y="T7"/>
                </a:cxn>
                <a:cxn ang="T14">
                  <a:pos x="T8" y="T9"/>
                </a:cxn>
              </a:cxnLst>
              <a:rect l="T15" t="T16" r="T17" b="T18"/>
              <a:pathLst>
                <a:path w="33" h="24">
                  <a:moveTo>
                    <a:pt x="33" y="0"/>
                  </a:moveTo>
                  <a:lnTo>
                    <a:pt x="33" y="3"/>
                  </a:lnTo>
                  <a:lnTo>
                    <a:pt x="0" y="24"/>
                  </a:lnTo>
                  <a:lnTo>
                    <a:pt x="0" y="22"/>
                  </a:lnTo>
                  <a:lnTo>
                    <a:pt x="33"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23" name="Freeform 2489"/>
            <p:cNvSpPr>
              <a:spLocks noChangeAspect="1"/>
            </p:cNvSpPr>
            <p:nvPr/>
          </p:nvSpPr>
          <p:spPr bwMode="auto">
            <a:xfrm>
              <a:off x="1413" y="3108"/>
              <a:ext cx="17" cy="12"/>
            </a:xfrm>
            <a:custGeom>
              <a:avLst/>
              <a:gdLst>
                <a:gd name="T0" fmla="*/ 1 w 34"/>
                <a:gd name="T1" fmla="*/ 0 h 24"/>
                <a:gd name="T2" fmla="*/ 1 w 34"/>
                <a:gd name="T3" fmla="*/ 1 h 24"/>
                <a:gd name="T4" fmla="*/ 0 w 34"/>
                <a:gd name="T5" fmla="*/ 1 h 24"/>
                <a:gd name="T6" fmla="*/ 1 w 34"/>
                <a:gd name="T7" fmla="*/ 1 h 24"/>
                <a:gd name="T8" fmla="*/ 1 w 34"/>
                <a:gd name="T9" fmla="*/ 0 h 24"/>
                <a:gd name="T10" fmla="*/ 0 60000 65536"/>
                <a:gd name="T11" fmla="*/ 0 60000 65536"/>
                <a:gd name="T12" fmla="*/ 0 60000 65536"/>
                <a:gd name="T13" fmla="*/ 0 60000 65536"/>
                <a:gd name="T14" fmla="*/ 0 60000 65536"/>
                <a:gd name="T15" fmla="*/ 0 w 34"/>
                <a:gd name="T16" fmla="*/ 0 h 24"/>
                <a:gd name="T17" fmla="*/ 34 w 34"/>
                <a:gd name="T18" fmla="*/ 24 h 24"/>
              </a:gdLst>
              <a:ahLst/>
              <a:cxnLst>
                <a:cxn ang="T10">
                  <a:pos x="T0" y="T1"/>
                </a:cxn>
                <a:cxn ang="T11">
                  <a:pos x="T2" y="T3"/>
                </a:cxn>
                <a:cxn ang="T12">
                  <a:pos x="T4" y="T5"/>
                </a:cxn>
                <a:cxn ang="T13">
                  <a:pos x="T6" y="T7"/>
                </a:cxn>
                <a:cxn ang="T14">
                  <a:pos x="T8" y="T9"/>
                </a:cxn>
              </a:cxnLst>
              <a:rect l="T15" t="T16" r="T17" b="T18"/>
              <a:pathLst>
                <a:path w="34" h="24">
                  <a:moveTo>
                    <a:pt x="20" y="0"/>
                  </a:moveTo>
                  <a:lnTo>
                    <a:pt x="34" y="5"/>
                  </a:lnTo>
                  <a:lnTo>
                    <a:pt x="0" y="24"/>
                  </a:lnTo>
                  <a:lnTo>
                    <a:pt x="2" y="21"/>
                  </a:lnTo>
                  <a:lnTo>
                    <a:pt x="20"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24" name="Freeform 2490"/>
            <p:cNvSpPr>
              <a:spLocks noChangeAspect="1"/>
            </p:cNvSpPr>
            <p:nvPr/>
          </p:nvSpPr>
          <p:spPr bwMode="auto">
            <a:xfrm>
              <a:off x="1414" y="3110"/>
              <a:ext cx="16" cy="12"/>
            </a:xfrm>
            <a:custGeom>
              <a:avLst/>
              <a:gdLst>
                <a:gd name="T0" fmla="*/ 1 w 32"/>
                <a:gd name="T1" fmla="*/ 0 h 24"/>
                <a:gd name="T2" fmla="*/ 1 w 32"/>
                <a:gd name="T3" fmla="*/ 1 h 24"/>
                <a:gd name="T4" fmla="*/ 1 w 32"/>
                <a:gd name="T5" fmla="*/ 1 h 24"/>
                <a:gd name="T6" fmla="*/ 0 w 32"/>
                <a:gd name="T7" fmla="*/ 1 h 24"/>
                <a:gd name="T8" fmla="*/ 1 w 32"/>
                <a:gd name="T9" fmla="*/ 0 h 24"/>
                <a:gd name="T10" fmla="*/ 0 60000 65536"/>
                <a:gd name="T11" fmla="*/ 0 60000 65536"/>
                <a:gd name="T12" fmla="*/ 0 60000 65536"/>
                <a:gd name="T13" fmla="*/ 0 60000 65536"/>
                <a:gd name="T14" fmla="*/ 0 60000 65536"/>
                <a:gd name="T15" fmla="*/ 0 w 32"/>
                <a:gd name="T16" fmla="*/ 0 h 24"/>
                <a:gd name="T17" fmla="*/ 32 w 32"/>
                <a:gd name="T18" fmla="*/ 24 h 24"/>
              </a:gdLst>
              <a:ahLst/>
              <a:cxnLst>
                <a:cxn ang="T10">
                  <a:pos x="T0" y="T1"/>
                </a:cxn>
                <a:cxn ang="T11">
                  <a:pos x="T2" y="T3"/>
                </a:cxn>
                <a:cxn ang="T12">
                  <a:pos x="T4" y="T5"/>
                </a:cxn>
                <a:cxn ang="T13">
                  <a:pos x="T6" y="T7"/>
                </a:cxn>
                <a:cxn ang="T14">
                  <a:pos x="T8" y="T9"/>
                </a:cxn>
              </a:cxnLst>
              <a:rect l="T15" t="T16" r="T17" b="T18"/>
              <a:pathLst>
                <a:path w="32" h="24">
                  <a:moveTo>
                    <a:pt x="32" y="0"/>
                  </a:moveTo>
                  <a:lnTo>
                    <a:pt x="32" y="1"/>
                  </a:lnTo>
                  <a:lnTo>
                    <a:pt x="11" y="24"/>
                  </a:lnTo>
                  <a:lnTo>
                    <a:pt x="0" y="18"/>
                  </a:lnTo>
                  <a:lnTo>
                    <a:pt x="32" y="0"/>
                  </a:lnTo>
                  <a:close/>
                </a:path>
              </a:pathLst>
            </a:custGeom>
            <a:solidFill>
              <a:srgbClr val="0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25" name="Freeform 2491"/>
            <p:cNvSpPr>
              <a:spLocks noChangeAspect="1"/>
            </p:cNvSpPr>
            <p:nvPr/>
          </p:nvSpPr>
          <p:spPr bwMode="auto">
            <a:xfrm>
              <a:off x="1413" y="3110"/>
              <a:ext cx="17" cy="11"/>
            </a:xfrm>
            <a:custGeom>
              <a:avLst/>
              <a:gdLst>
                <a:gd name="T0" fmla="*/ 1 w 34"/>
                <a:gd name="T1" fmla="*/ 0 h 22"/>
                <a:gd name="T2" fmla="*/ 1 w 34"/>
                <a:gd name="T3" fmla="*/ 1 h 22"/>
                <a:gd name="T4" fmla="*/ 0 w 34"/>
                <a:gd name="T5" fmla="*/ 1 h 22"/>
                <a:gd name="T6" fmla="*/ 1 w 34"/>
                <a:gd name="T7" fmla="*/ 1 h 22"/>
                <a:gd name="T8" fmla="*/ 1 w 34"/>
                <a:gd name="T9" fmla="*/ 0 h 22"/>
                <a:gd name="T10" fmla="*/ 0 60000 65536"/>
                <a:gd name="T11" fmla="*/ 0 60000 65536"/>
                <a:gd name="T12" fmla="*/ 0 60000 65536"/>
                <a:gd name="T13" fmla="*/ 0 60000 65536"/>
                <a:gd name="T14" fmla="*/ 0 60000 65536"/>
                <a:gd name="T15" fmla="*/ 0 w 34"/>
                <a:gd name="T16" fmla="*/ 0 h 22"/>
                <a:gd name="T17" fmla="*/ 34 w 34"/>
                <a:gd name="T18" fmla="*/ 22 h 22"/>
              </a:gdLst>
              <a:ahLst/>
              <a:cxnLst>
                <a:cxn ang="T10">
                  <a:pos x="T0" y="T1"/>
                </a:cxn>
                <a:cxn ang="T11">
                  <a:pos x="T2" y="T3"/>
                </a:cxn>
                <a:cxn ang="T12">
                  <a:pos x="T4" y="T5"/>
                </a:cxn>
                <a:cxn ang="T13">
                  <a:pos x="T6" y="T7"/>
                </a:cxn>
                <a:cxn ang="T14">
                  <a:pos x="T8" y="T9"/>
                </a:cxn>
              </a:cxnLst>
              <a:rect l="T15" t="T16" r="T17" b="T18"/>
              <a:pathLst>
                <a:path w="34" h="22">
                  <a:moveTo>
                    <a:pt x="34" y="0"/>
                  </a:moveTo>
                  <a:lnTo>
                    <a:pt x="32" y="3"/>
                  </a:lnTo>
                  <a:lnTo>
                    <a:pt x="0" y="22"/>
                  </a:lnTo>
                  <a:lnTo>
                    <a:pt x="2" y="18"/>
                  </a:lnTo>
                  <a:lnTo>
                    <a:pt x="34"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26" name="Freeform 2492"/>
            <p:cNvSpPr>
              <a:spLocks noChangeAspect="1"/>
            </p:cNvSpPr>
            <p:nvPr/>
          </p:nvSpPr>
          <p:spPr bwMode="auto">
            <a:xfrm>
              <a:off x="1414" y="3112"/>
              <a:ext cx="15" cy="12"/>
            </a:xfrm>
            <a:custGeom>
              <a:avLst/>
              <a:gdLst>
                <a:gd name="T0" fmla="*/ 1 w 30"/>
                <a:gd name="T1" fmla="*/ 0 h 26"/>
                <a:gd name="T2" fmla="*/ 1 w 30"/>
                <a:gd name="T3" fmla="*/ 0 h 26"/>
                <a:gd name="T4" fmla="*/ 1 w 30"/>
                <a:gd name="T5" fmla="*/ 0 h 26"/>
                <a:gd name="T6" fmla="*/ 0 w 30"/>
                <a:gd name="T7" fmla="*/ 0 h 26"/>
                <a:gd name="T8" fmla="*/ 1 w 30"/>
                <a:gd name="T9" fmla="*/ 0 h 26"/>
                <a:gd name="T10" fmla="*/ 0 60000 65536"/>
                <a:gd name="T11" fmla="*/ 0 60000 65536"/>
                <a:gd name="T12" fmla="*/ 0 60000 65536"/>
                <a:gd name="T13" fmla="*/ 0 60000 65536"/>
                <a:gd name="T14" fmla="*/ 0 60000 65536"/>
                <a:gd name="T15" fmla="*/ 0 w 30"/>
                <a:gd name="T16" fmla="*/ 0 h 26"/>
                <a:gd name="T17" fmla="*/ 30 w 30"/>
                <a:gd name="T18" fmla="*/ 26 h 26"/>
              </a:gdLst>
              <a:ahLst/>
              <a:cxnLst>
                <a:cxn ang="T10">
                  <a:pos x="T0" y="T1"/>
                </a:cxn>
                <a:cxn ang="T11">
                  <a:pos x="T2" y="T3"/>
                </a:cxn>
                <a:cxn ang="T12">
                  <a:pos x="T4" y="T5"/>
                </a:cxn>
                <a:cxn ang="T13">
                  <a:pos x="T6" y="T7"/>
                </a:cxn>
                <a:cxn ang="T14">
                  <a:pos x="T8" y="T9"/>
                </a:cxn>
              </a:cxnLst>
              <a:rect l="T15" t="T16" r="T17" b="T18"/>
              <a:pathLst>
                <a:path w="30" h="26">
                  <a:moveTo>
                    <a:pt x="22" y="0"/>
                  </a:moveTo>
                  <a:lnTo>
                    <a:pt x="30" y="5"/>
                  </a:lnTo>
                  <a:lnTo>
                    <a:pt x="6" y="26"/>
                  </a:lnTo>
                  <a:lnTo>
                    <a:pt x="0" y="22"/>
                  </a:lnTo>
                  <a:lnTo>
                    <a:pt x="22"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27" name="Freeform 2493"/>
            <p:cNvSpPr>
              <a:spLocks noChangeAspect="1"/>
            </p:cNvSpPr>
            <p:nvPr/>
          </p:nvSpPr>
          <p:spPr bwMode="auto">
            <a:xfrm>
              <a:off x="1413" y="3113"/>
              <a:ext cx="17" cy="12"/>
            </a:xfrm>
            <a:custGeom>
              <a:avLst/>
              <a:gdLst>
                <a:gd name="T0" fmla="*/ 1 w 34"/>
                <a:gd name="T1" fmla="*/ 0 h 23"/>
                <a:gd name="T2" fmla="*/ 1 w 34"/>
                <a:gd name="T3" fmla="*/ 1 h 23"/>
                <a:gd name="T4" fmla="*/ 0 w 34"/>
                <a:gd name="T5" fmla="*/ 1 h 23"/>
                <a:gd name="T6" fmla="*/ 1 w 34"/>
                <a:gd name="T7" fmla="*/ 1 h 23"/>
                <a:gd name="T8" fmla="*/ 1 w 34"/>
                <a:gd name="T9" fmla="*/ 0 h 23"/>
                <a:gd name="T10" fmla="*/ 0 60000 65536"/>
                <a:gd name="T11" fmla="*/ 0 60000 65536"/>
                <a:gd name="T12" fmla="*/ 0 60000 65536"/>
                <a:gd name="T13" fmla="*/ 0 60000 65536"/>
                <a:gd name="T14" fmla="*/ 0 60000 65536"/>
                <a:gd name="T15" fmla="*/ 0 w 34"/>
                <a:gd name="T16" fmla="*/ 0 h 23"/>
                <a:gd name="T17" fmla="*/ 34 w 34"/>
                <a:gd name="T18" fmla="*/ 23 h 23"/>
              </a:gdLst>
              <a:ahLst/>
              <a:cxnLst>
                <a:cxn ang="T10">
                  <a:pos x="T0" y="T1"/>
                </a:cxn>
                <a:cxn ang="T11">
                  <a:pos x="T2" y="T3"/>
                </a:cxn>
                <a:cxn ang="T12">
                  <a:pos x="T4" y="T5"/>
                </a:cxn>
                <a:cxn ang="T13">
                  <a:pos x="T6" y="T7"/>
                </a:cxn>
                <a:cxn ang="T14">
                  <a:pos x="T8" y="T9"/>
                </a:cxn>
              </a:cxnLst>
              <a:rect l="T15" t="T16" r="T17" b="T18"/>
              <a:pathLst>
                <a:path w="34" h="23">
                  <a:moveTo>
                    <a:pt x="22" y="0"/>
                  </a:moveTo>
                  <a:lnTo>
                    <a:pt x="34" y="3"/>
                  </a:lnTo>
                  <a:lnTo>
                    <a:pt x="0" y="23"/>
                  </a:lnTo>
                  <a:lnTo>
                    <a:pt x="2" y="20"/>
                  </a:lnTo>
                  <a:lnTo>
                    <a:pt x="22"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28" name="Freeform 2494"/>
            <p:cNvSpPr>
              <a:spLocks noChangeAspect="1"/>
            </p:cNvSpPr>
            <p:nvPr/>
          </p:nvSpPr>
          <p:spPr bwMode="auto">
            <a:xfrm>
              <a:off x="1414" y="3115"/>
              <a:ext cx="16" cy="11"/>
            </a:xfrm>
            <a:custGeom>
              <a:avLst/>
              <a:gdLst>
                <a:gd name="T0" fmla="*/ 1 w 32"/>
                <a:gd name="T1" fmla="*/ 0 h 22"/>
                <a:gd name="T2" fmla="*/ 1 w 32"/>
                <a:gd name="T3" fmla="*/ 1 h 22"/>
                <a:gd name="T4" fmla="*/ 1 w 32"/>
                <a:gd name="T5" fmla="*/ 1 h 22"/>
                <a:gd name="T6" fmla="*/ 0 w 32"/>
                <a:gd name="T7" fmla="*/ 1 h 22"/>
                <a:gd name="T8" fmla="*/ 1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32" y="0"/>
                  </a:moveTo>
                  <a:lnTo>
                    <a:pt x="30" y="3"/>
                  </a:lnTo>
                  <a:lnTo>
                    <a:pt x="8" y="22"/>
                  </a:lnTo>
                  <a:lnTo>
                    <a:pt x="0" y="17"/>
                  </a:lnTo>
                  <a:lnTo>
                    <a:pt x="32"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29" name="Freeform 2495"/>
            <p:cNvSpPr>
              <a:spLocks noChangeAspect="1"/>
            </p:cNvSpPr>
            <p:nvPr/>
          </p:nvSpPr>
          <p:spPr bwMode="auto">
            <a:xfrm>
              <a:off x="1413" y="3114"/>
              <a:ext cx="16" cy="12"/>
            </a:xfrm>
            <a:custGeom>
              <a:avLst/>
              <a:gdLst>
                <a:gd name="T0" fmla="*/ 1 w 32"/>
                <a:gd name="T1" fmla="*/ 0 h 24"/>
                <a:gd name="T2" fmla="*/ 1 w 32"/>
                <a:gd name="T3" fmla="*/ 1 h 24"/>
                <a:gd name="T4" fmla="*/ 0 w 32"/>
                <a:gd name="T5" fmla="*/ 1 h 24"/>
                <a:gd name="T6" fmla="*/ 1 w 32"/>
                <a:gd name="T7" fmla="*/ 1 h 24"/>
                <a:gd name="T8" fmla="*/ 1 w 32"/>
                <a:gd name="T9" fmla="*/ 0 h 24"/>
                <a:gd name="T10" fmla="*/ 0 60000 65536"/>
                <a:gd name="T11" fmla="*/ 0 60000 65536"/>
                <a:gd name="T12" fmla="*/ 0 60000 65536"/>
                <a:gd name="T13" fmla="*/ 0 60000 65536"/>
                <a:gd name="T14" fmla="*/ 0 60000 65536"/>
                <a:gd name="T15" fmla="*/ 0 w 32"/>
                <a:gd name="T16" fmla="*/ 0 h 24"/>
                <a:gd name="T17" fmla="*/ 32 w 32"/>
                <a:gd name="T18" fmla="*/ 24 h 24"/>
              </a:gdLst>
              <a:ahLst/>
              <a:cxnLst>
                <a:cxn ang="T10">
                  <a:pos x="T0" y="T1"/>
                </a:cxn>
                <a:cxn ang="T11">
                  <a:pos x="T2" y="T3"/>
                </a:cxn>
                <a:cxn ang="T12">
                  <a:pos x="T4" y="T5"/>
                </a:cxn>
                <a:cxn ang="T13">
                  <a:pos x="T6" y="T7"/>
                </a:cxn>
                <a:cxn ang="T14">
                  <a:pos x="T8" y="T9"/>
                </a:cxn>
              </a:cxnLst>
              <a:rect l="T15" t="T16" r="T17" b="T18"/>
              <a:pathLst>
                <a:path w="32" h="24">
                  <a:moveTo>
                    <a:pt x="25" y="0"/>
                  </a:moveTo>
                  <a:lnTo>
                    <a:pt x="32" y="5"/>
                  </a:lnTo>
                  <a:lnTo>
                    <a:pt x="0" y="24"/>
                  </a:lnTo>
                  <a:lnTo>
                    <a:pt x="2" y="21"/>
                  </a:lnTo>
                  <a:lnTo>
                    <a:pt x="25"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30" name="Freeform 2496"/>
            <p:cNvSpPr>
              <a:spLocks noChangeAspect="1"/>
            </p:cNvSpPr>
            <p:nvPr/>
          </p:nvSpPr>
          <p:spPr bwMode="auto">
            <a:xfrm>
              <a:off x="1413" y="3117"/>
              <a:ext cx="16" cy="11"/>
            </a:xfrm>
            <a:custGeom>
              <a:avLst/>
              <a:gdLst>
                <a:gd name="T0" fmla="*/ 1 w 32"/>
                <a:gd name="T1" fmla="*/ 0 h 22"/>
                <a:gd name="T2" fmla="*/ 1 w 32"/>
                <a:gd name="T3" fmla="*/ 1 h 22"/>
                <a:gd name="T4" fmla="*/ 1 w 32"/>
                <a:gd name="T5" fmla="*/ 1 h 22"/>
                <a:gd name="T6" fmla="*/ 0 w 32"/>
                <a:gd name="T7" fmla="*/ 1 h 22"/>
                <a:gd name="T8" fmla="*/ 1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32" y="0"/>
                  </a:moveTo>
                  <a:lnTo>
                    <a:pt x="32" y="2"/>
                  </a:lnTo>
                  <a:lnTo>
                    <a:pt x="5" y="22"/>
                  </a:lnTo>
                  <a:lnTo>
                    <a:pt x="0" y="17"/>
                  </a:lnTo>
                  <a:lnTo>
                    <a:pt x="32"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31" name="Freeform 2497"/>
            <p:cNvSpPr>
              <a:spLocks noChangeAspect="1"/>
            </p:cNvSpPr>
            <p:nvPr/>
          </p:nvSpPr>
          <p:spPr bwMode="auto">
            <a:xfrm>
              <a:off x="1412" y="3117"/>
              <a:ext cx="17" cy="11"/>
            </a:xfrm>
            <a:custGeom>
              <a:avLst/>
              <a:gdLst>
                <a:gd name="T0" fmla="*/ 1 w 34"/>
                <a:gd name="T1" fmla="*/ 0 h 22"/>
                <a:gd name="T2" fmla="*/ 1 w 34"/>
                <a:gd name="T3" fmla="*/ 1 h 22"/>
                <a:gd name="T4" fmla="*/ 0 w 34"/>
                <a:gd name="T5" fmla="*/ 1 h 22"/>
                <a:gd name="T6" fmla="*/ 1 w 34"/>
                <a:gd name="T7" fmla="*/ 1 h 22"/>
                <a:gd name="T8" fmla="*/ 1 w 34"/>
                <a:gd name="T9" fmla="*/ 0 h 22"/>
                <a:gd name="T10" fmla="*/ 0 60000 65536"/>
                <a:gd name="T11" fmla="*/ 0 60000 65536"/>
                <a:gd name="T12" fmla="*/ 0 60000 65536"/>
                <a:gd name="T13" fmla="*/ 0 60000 65536"/>
                <a:gd name="T14" fmla="*/ 0 60000 65536"/>
                <a:gd name="T15" fmla="*/ 0 w 34"/>
                <a:gd name="T16" fmla="*/ 0 h 22"/>
                <a:gd name="T17" fmla="*/ 34 w 34"/>
                <a:gd name="T18" fmla="*/ 22 h 22"/>
              </a:gdLst>
              <a:ahLst/>
              <a:cxnLst>
                <a:cxn ang="T10">
                  <a:pos x="T0" y="T1"/>
                </a:cxn>
                <a:cxn ang="T11">
                  <a:pos x="T2" y="T3"/>
                </a:cxn>
                <a:cxn ang="T12">
                  <a:pos x="T4" y="T5"/>
                </a:cxn>
                <a:cxn ang="T13">
                  <a:pos x="T6" y="T7"/>
                </a:cxn>
                <a:cxn ang="T14">
                  <a:pos x="T8" y="T9"/>
                </a:cxn>
              </a:cxnLst>
              <a:rect l="T15" t="T16" r="T17" b="T18"/>
              <a:pathLst>
                <a:path w="34" h="22">
                  <a:moveTo>
                    <a:pt x="34" y="0"/>
                  </a:moveTo>
                  <a:lnTo>
                    <a:pt x="32" y="4"/>
                  </a:lnTo>
                  <a:lnTo>
                    <a:pt x="0" y="22"/>
                  </a:lnTo>
                  <a:lnTo>
                    <a:pt x="2" y="21"/>
                  </a:lnTo>
                  <a:lnTo>
                    <a:pt x="34"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32" name="Freeform 2498"/>
            <p:cNvSpPr>
              <a:spLocks noChangeAspect="1"/>
            </p:cNvSpPr>
            <p:nvPr/>
          </p:nvSpPr>
          <p:spPr bwMode="auto">
            <a:xfrm>
              <a:off x="1413" y="3119"/>
              <a:ext cx="16" cy="12"/>
            </a:xfrm>
            <a:custGeom>
              <a:avLst/>
              <a:gdLst>
                <a:gd name="T0" fmla="*/ 1 w 32"/>
                <a:gd name="T1" fmla="*/ 0 h 24"/>
                <a:gd name="T2" fmla="*/ 1 w 32"/>
                <a:gd name="T3" fmla="*/ 1 h 24"/>
                <a:gd name="T4" fmla="*/ 1 w 32"/>
                <a:gd name="T5" fmla="*/ 1 h 24"/>
                <a:gd name="T6" fmla="*/ 0 w 32"/>
                <a:gd name="T7" fmla="*/ 1 h 24"/>
                <a:gd name="T8" fmla="*/ 1 w 32"/>
                <a:gd name="T9" fmla="*/ 0 h 24"/>
                <a:gd name="T10" fmla="*/ 0 60000 65536"/>
                <a:gd name="T11" fmla="*/ 0 60000 65536"/>
                <a:gd name="T12" fmla="*/ 0 60000 65536"/>
                <a:gd name="T13" fmla="*/ 0 60000 65536"/>
                <a:gd name="T14" fmla="*/ 0 60000 65536"/>
                <a:gd name="T15" fmla="*/ 0 w 32"/>
                <a:gd name="T16" fmla="*/ 0 h 24"/>
                <a:gd name="T17" fmla="*/ 32 w 32"/>
                <a:gd name="T18" fmla="*/ 24 h 24"/>
              </a:gdLst>
              <a:ahLst/>
              <a:cxnLst>
                <a:cxn ang="T10">
                  <a:pos x="T0" y="T1"/>
                </a:cxn>
                <a:cxn ang="T11">
                  <a:pos x="T2" y="T3"/>
                </a:cxn>
                <a:cxn ang="T12">
                  <a:pos x="T4" y="T5"/>
                </a:cxn>
                <a:cxn ang="T13">
                  <a:pos x="T6" y="T7"/>
                </a:cxn>
                <a:cxn ang="T14">
                  <a:pos x="T8" y="T9"/>
                </a:cxn>
              </a:cxnLst>
              <a:rect l="T15" t="T16" r="T17" b="T18"/>
              <a:pathLst>
                <a:path w="32" h="24">
                  <a:moveTo>
                    <a:pt x="24" y="0"/>
                  </a:moveTo>
                  <a:lnTo>
                    <a:pt x="32" y="4"/>
                  </a:lnTo>
                  <a:lnTo>
                    <a:pt x="5" y="24"/>
                  </a:lnTo>
                  <a:lnTo>
                    <a:pt x="0" y="17"/>
                  </a:lnTo>
                  <a:lnTo>
                    <a:pt x="24"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33" name="Freeform 2499"/>
            <p:cNvSpPr>
              <a:spLocks noChangeAspect="1"/>
            </p:cNvSpPr>
            <p:nvPr/>
          </p:nvSpPr>
          <p:spPr bwMode="auto">
            <a:xfrm>
              <a:off x="1414" y="3119"/>
              <a:ext cx="15" cy="13"/>
            </a:xfrm>
            <a:custGeom>
              <a:avLst/>
              <a:gdLst>
                <a:gd name="T0" fmla="*/ 1 w 30"/>
                <a:gd name="T1" fmla="*/ 0 h 26"/>
                <a:gd name="T2" fmla="*/ 1 w 30"/>
                <a:gd name="T3" fmla="*/ 1 h 26"/>
                <a:gd name="T4" fmla="*/ 1 w 30"/>
                <a:gd name="T5" fmla="*/ 1 h 26"/>
                <a:gd name="T6" fmla="*/ 0 w 30"/>
                <a:gd name="T7" fmla="*/ 1 h 26"/>
                <a:gd name="T8" fmla="*/ 1 w 30"/>
                <a:gd name="T9" fmla="*/ 0 h 26"/>
                <a:gd name="T10" fmla="*/ 0 60000 65536"/>
                <a:gd name="T11" fmla="*/ 0 60000 65536"/>
                <a:gd name="T12" fmla="*/ 0 60000 65536"/>
                <a:gd name="T13" fmla="*/ 0 60000 65536"/>
                <a:gd name="T14" fmla="*/ 0 60000 65536"/>
                <a:gd name="T15" fmla="*/ 0 w 30"/>
                <a:gd name="T16" fmla="*/ 0 h 26"/>
                <a:gd name="T17" fmla="*/ 30 w 30"/>
                <a:gd name="T18" fmla="*/ 26 h 26"/>
              </a:gdLst>
              <a:ahLst/>
              <a:cxnLst>
                <a:cxn ang="T10">
                  <a:pos x="T0" y="T1"/>
                </a:cxn>
                <a:cxn ang="T11">
                  <a:pos x="T2" y="T3"/>
                </a:cxn>
                <a:cxn ang="T12">
                  <a:pos x="T4" y="T5"/>
                </a:cxn>
                <a:cxn ang="T13">
                  <a:pos x="T6" y="T7"/>
                </a:cxn>
                <a:cxn ang="T14">
                  <a:pos x="T8" y="T9"/>
                </a:cxn>
              </a:cxnLst>
              <a:rect l="T15" t="T16" r="T17" b="T18"/>
              <a:pathLst>
                <a:path w="30" h="26">
                  <a:moveTo>
                    <a:pt x="22" y="0"/>
                  </a:moveTo>
                  <a:lnTo>
                    <a:pt x="30" y="6"/>
                  </a:lnTo>
                  <a:lnTo>
                    <a:pt x="6" y="26"/>
                  </a:lnTo>
                  <a:lnTo>
                    <a:pt x="0" y="21"/>
                  </a:lnTo>
                  <a:lnTo>
                    <a:pt x="22"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34" name="Freeform 2500"/>
            <p:cNvSpPr>
              <a:spLocks noChangeAspect="1"/>
            </p:cNvSpPr>
            <p:nvPr/>
          </p:nvSpPr>
          <p:spPr bwMode="auto">
            <a:xfrm>
              <a:off x="1413" y="3122"/>
              <a:ext cx="17" cy="10"/>
            </a:xfrm>
            <a:custGeom>
              <a:avLst/>
              <a:gdLst>
                <a:gd name="T0" fmla="*/ 1 w 34"/>
                <a:gd name="T1" fmla="*/ 0 h 20"/>
                <a:gd name="T2" fmla="*/ 1 w 34"/>
                <a:gd name="T3" fmla="*/ 1 h 20"/>
                <a:gd name="T4" fmla="*/ 0 w 34"/>
                <a:gd name="T5" fmla="*/ 1 h 20"/>
                <a:gd name="T6" fmla="*/ 1 w 34"/>
                <a:gd name="T7" fmla="*/ 1 h 20"/>
                <a:gd name="T8" fmla="*/ 1 w 34"/>
                <a:gd name="T9" fmla="*/ 0 h 20"/>
                <a:gd name="T10" fmla="*/ 0 60000 65536"/>
                <a:gd name="T11" fmla="*/ 0 60000 65536"/>
                <a:gd name="T12" fmla="*/ 0 60000 65536"/>
                <a:gd name="T13" fmla="*/ 0 60000 65536"/>
                <a:gd name="T14" fmla="*/ 0 60000 65536"/>
                <a:gd name="T15" fmla="*/ 0 w 34"/>
                <a:gd name="T16" fmla="*/ 0 h 20"/>
                <a:gd name="T17" fmla="*/ 34 w 34"/>
                <a:gd name="T18" fmla="*/ 20 h 20"/>
              </a:gdLst>
              <a:ahLst/>
              <a:cxnLst>
                <a:cxn ang="T10">
                  <a:pos x="T0" y="T1"/>
                </a:cxn>
                <a:cxn ang="T11">
                  <a:pos x="T2" y="T3"/>
                </a:cxn>
                <a:cxn ang="T12">
                  <a:pos x="T4" y="T5"/>
                </a:cxn>
                <a:cxn ang="T13">
                  <a:pos x="T6" y="T7"/>
                </a:cxn>
                <a:cxn ang="T14">
                  <a:pos x="T8" y="T9"/>
                </a:cxn>
              </a:cxnLst>
              <a:rect l="T15" t="T16" r="T17" b="T18"/>
              <a:pathLst>
                <a:path w="34" h="20">
                  <a:moveTo>
                    <a:pt x="34" y="0"/>
                  </a:moveTo>
                  <a:lnTo>
                    <a:pt x="34" y="1"/>
                  </a:lnTo>
                  <a:lnTo>
                    <a:pt x="0" y="20"/>
                  </a:lnTo>
                  <a:lnTo>
                    <a:pt x="2" y="16"/>
                  </a:lnTo>
                  <a:lnTo>
                    <a:pt x="34"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35" name="Freeform 2501"/>
            <p:cNvSpPr>
              <a:spLocks noChangeAspect="1"/>
            </p:cNvSpPr>
            <p:nvPr/>
          </p:nvSpPr>
          <p:spPr bwMode="auto">
            <a:xfrm>
              <a:off x="1413" y="3122"/>
              <a:ext cx="16" cy="11"/>
            </a:xfrm>
            <a:custGeom>
              <a:avLst/>
              <a:gdLst>
                <a:gd name="T0" fmla="*/ 1 w 32"/>
                <a:gd name="T1" fmla="*/ 0 h 22"/>
                <a:gd name="T2" fmla="*/ 1 w 32"/>
                <a:gd name="T3" fmla="*/ 1 h 22"/>
                <a:gd name="T4" fmla="*/ 0 w 32"/>
                <a:gd name="T5" fmla="*/ 1 h 22"/>
                <a:gd name="T6" fmla="*/ 1 w 32"/>
                <a:gd name="T7" fmla="*/ 1 h 22"/>
                <a:gd name="T8" fmla="*/ 1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24" y="0"/>
                  </a:moveTo>
                  <a:lnTo>
                    <a:pt x="32" y="5"/>
                  </a:lnTo>
                  <a:lnTo>
                    <a:pt x="0" y="22"/>
                  </a:lnTo>
                  <a:lnTo>
                    <a:pt x="2" y="20"/>
                  </a:lnTo>
                  <a:lnTo>
                    <a:pt x="24"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36" name="Freeform 2502"/>
            <p:cNvSpPr>
              <a:spLocks noChangeAspect="1"/>
            </p:cNvSpPr>
            <p:nvPr/>
          </p:nvSpPr>
          <p:spPr bwMode="auto">
            <a:xfrm>
              <a:off x="1414" y="3122"/>
              <a:ext cx="16" cy="12"/>
            </a:xfrm>
            <a:custGeom>
              <a:avLst/>
              <a:gdLst>
                <a:gd name="T0" fmla="*/ 1 w 32"/>
                <a:gd name="T1" fmla="*/ 0 h 23"/>
                <a:gd name="T2" fmla="*/ 1 w 32"/>
                <a:gd name="T3" fmla="*/ 1 h 23"/>
                <a:gd name="T4" fmla="*/ 1 w 32"/>
                <a:gd name="T5" fmla="*/ 1 h 23"/>
                <a:gd name="T6" fmla="*/ 0 w 32"/>
                <a:gd name="T7" fmla="*/ 1 h 23"/>
                <a:gd name="T8" fmla="*/ 1 w 32"/>
                <a:gd name="T9" fmla="*/ 0 h 23"/>
                <a:gd name="T10" fmla="*/ 0 60000 65536"/>
                <a:gd name="T11" fmla="*/ 0 60000 65536"/>
                <a:gd name="T12" fmla="*/ 0 60000 65536"/>
                <a:gd name="T13" fmla="*/ 0 60000 65536"/>
                <a:gd name="T14" fmla="*/ 0 60000 65536"/>
                <a:gd name="T15" fmla="*/ 0 w 32"/>
                <a:gd name="T16" fmla="*/ 0 h 23"/>
                <a:gd name="T17" fmla="*/ 32 w 32"/>
                <a:gd name="T18" fmla="*/ 23 h 23"/>
              </a:gdLst>
              <a:ahLst/>
              <a:cxnLst>
                <a:cxn ang="T10">
                  <a:pos x="T0" y="T1"/>
                </a:cxn>
                <a:cxn ang="T11">
                  <a:pos x="T2" y="T3"/>
                </a:cxn>
                <a:cxn ang="T12">
                  <a:pos x="T4" y="T5"/>
                </a:cxn>
                <a:cxn ang="T13">
                  <a:pos x="T6" y="T7"/>
                </a:cxn>
                <a:cxn ang="T14">
                  <a:pos x="T8" y="T9"/>
                </a:cxn>
              </a:cxnLst>
              <a:rect l="T15" t="T16" r="T17" b="T18"/>
              <a:pathLst>
                <a:path w="32" h="23">
                  <a:moveTo>
                    <a:pt x="27" y="0"/>
                  </a:moveTo>
                  <a:lnTo>
                    <a:pt x="32" y="3"/>
                  </a:lnTo>
                  <a:lnTo>
                    <a:pt x="6" y="23"/>
                  </a:lnTo>
                  <a:lnTo>
                    <a:pt x="0" y="18"/>
                  </a:lnTo>
                  <a:lnTo>
                    <a:pt x="27"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37" name="Freeform 2503"/>
            <p:cNvSpPr>
              <a:spLocks noChangeAspect="1"/>
            </p:cNvSpPr>
            <p:nvPr/>
          </p:nvSpPr>
          <p:spPr bwMode="auto">
            <a:xfrm>
              <a:off x="1412" y="3124"/>
              <a:ext cx="17" cy="10"/>
            </a:xfrm>
            <a:custGeom>
              <a:avLst/>
              <a:gdLst>
                <a:gd name="T0" fmla="*/ 1 w 34"/>
                <a:gd name="T1" fmla="*/ 0 h 20"/>
                <a:gd name="T2" fmla="*/ 1 w 34"/>
                <a:gd name="T3" fmla="*/ 1 h 20"/>
                <a:gd name="T4" fmla="*/ 0 w 34"/>
                <a:gd name="T5" fmla="*/ 1 h 20"/>
                <a:gd name="T6" fmla="*/ 1 w 34"/>
                <a:gd name="T7" fmla="*/ 1 h 20"/>
                <a:gd name="T8" fmla="*/ 1 w 34"/>
                <a:gd name="T9" fmla="*/ 0 h 20"/>
                <a:gd name="T10" fmla="*/ 0 60000 65536"/>
                <a:gd name="T11" fmla="*/ 0 60000 65536"/>
                <a:gd name="T12" fmla="*/ 0 60000 65536"/>
                <a:gd name="T13" fmla="*/ 0 60000 65536"/>
                <a:gd name="T14" fmla="*/ 0 60000 65536"/>
                <a:gd name="T15" fmla="*/ 0 w 34"/>
                <a:gd name="T16" fmla="*/ 0 h 20"/>
                <a:gd name="T17" fmla="*/ 34 w 34"/>
                <a:gd name="T18" fmla="*/ 20 h 20"/>
              </a:gdLst>
              <a:ahLst/>
              <a:cxnLst>
                <a:cxn ang="T10">
                  <a:pos x="T0" y="T1"/>
                </a:cxn>
                <a:cxn ang="T11">
                  <a:pos x="T2" y="T3"/>
                </a:cxn>
                <a:cxn ang="T12">
                  <a:pos x="T4" y="T5"/>
                </a:cxn>
                <a:cxn ang="T13">
                  <a:pos x="T6" y="T7"/>
                </a:cxn>
                <a:cxn ang="T14">
                  <a:pos x="T8" y="T9"/>
                </a:cxn>
              </a:cxnLst>
              <a:rect l="T15" t="T16" r="T17" b="T18"/>
              <a:pathLst>
                <a:path w="34" h="20">
                  <a:moveTo>
                    <a:pt x="34" y="0"/>
                  </a:moveTo>
                  <a:lnTo>
                    <a:pt x="34" y="1"/>
                  </a:lnTo>
                  <a:lnTo>
                    <a:pt x="0" y="20"/>
                  </a:lnTo>
                  <a:lnTo>
                    <a:pt x="2" y="18"/>
                  </a:lnTo>
                  <a:lnTo>
                    <a:pt x="34"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38" name="Freeform 2504"/>
            <p:cNvSpPr>
              <a:spLocks noChangeAspect="1"/>
            </p:cNvSpPr>
            <p:nvPr/>
          </p:nvSpPr>
          <p:spPr bwMode="auto">
            <a:xfrm>
              <a:off x="1412" y="3124"/>
              <a:ext cx="17" cy="13"/>
            </a:xfrm>
            <a:custGeom>
              <a:avLst/>
              <a:gdLst>
                <a:gd name="T0" fmla="*/ 1 w 34"/>
                <a:gd name="T1" fmla="*/ 0 h 25"/>
                <a:gd name="T2" fmla="*/ 1 w 34"/>
                <a:gd name="T3" fmla="*/ 1 h 25"/>
                <a:gd name="T4" fmla="*/ 1 w 34"/>
                <a:gd name="T5" fmla="*/ 1 h 25"/>
                <a:gd name="T6" fmla="*/ 0 w 34"/>
                <a:gd name="T7" fmla="*/ 1 h 25"/>
                <a:gd name="T8" fmla="*/ 1 w 34"/>
                <a:gd name="T9" fmla="*/ 0 h 25"/>
                <a:gd name="T10" fmla="*/ 0 60000 65536"/>
                <a:gd name="T11" fmla="*/ 0 60000 65536"/>
                <a:gd name="T12" fmla="*/ 0 60000 65536"/>
                <a:gd name="T13" fmla="*/ 0 60000 65536"/>
                <a:gd name="T14" fmla="*/ 0 60000 65536"/>
                <a:gd name="T15" fmla="*/ 0 w 34"/>
                <a:gd name="T16" fmla="*/ 0 h 25"/>
                <a:gd name="T17" fmla="*/ 34 w 34"/>
                <a:gd name="T18" fmla="*/ 25 h 25"/>
              </a:gdLst>
              <a:ahLst/>
              <a:cxnLst>
                <a:cxn ang="T10">
                  <a:pos x="T0" y="T1"/>
                </a:cxn>
                <a:cxn ang="T11">
                  <a:pos x="T2" y="T3"/>
                </a:cxn>
                <a:cxn ang="T12">
                  <a:pos x="T4" y="T5"/>
                </a:cxn>
                <a:cxn ang="T13">
                  <a:pos x="T6" y="T7"/>
                </a:cxn>
                <a:cxn ang="T14">
                  <a:pos x="T8" y="T9"/>
                </a:cxn>
              </a:cxnLst>
              <a:rect l="T15" t="T16" r="T17" b="T18"/>
              <a:pathLst>
                <a:path w="34" h="25">
                  <a:moveTo>
                    <a:pt x="34" y="0"/>
                  </a:moveTo>
                  <a:lnTo>
                    <a:pt x="34" y="3"/>
                  </a:lnTo>
                  <a:lnTo>
                    <a:pt x="9" y="25"/>
                  </a:lnTo>
                  <a:lnTo>
                    <a:pt x="0" y="22"/>
                  </a:lnTo>
                  <a:lnTo>
                    <a:pt x="34"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39" name="Freeform 2505"/>
            <p:cNvSpPr>
              <a:spLocks noChangeAspect="1"/>
            </p:cNvSpPr>
            <p:nvPr/>
          </p:nvSpPr>
          <p:spPr bwMode="auto">
            <a:xfrm>
              <a:off x="1415" y="3127"/>
              <a:ext cx="15" cy="13"/>
            </a:xfrm>
            <a:custGeom>
              <a:avLst/>
              <a:gdLst>
                <a:gd name="T0" fmla="*/ 0 w 31"/>
                <a:gd name="T1" fmla="*/ 0 h 25"/>
                <a:gd name="T2" fmla="*/ 0 w 31"/>
                <a:gd name="T3" fmla="*/ 1 h 25"/>
                <a:gd name="T4" fmla="*/ 0 w 31"/>
                <a:gd name="T5" fmla="*/ 1 h 25"/>
                <a:gd name="T6" fmla="*/ 0 w 31"/>
                <a:gd name="T7" fmla="*/ 1 h 25"/>
                <a:gd name="T8" fmla="*/ 0 w 31"/>
                <a:gd name="T9" fmla="*/ 0 h 25"/>
                <a:gd name="T10" fmla="*/ 0 60000 65536"/>
                <a:gd name="T11" fmla="*/ 0 60000 65536"/>
                <a:gd name="T12" fmla="*/ 0 60000 65536"/>
                <a:gd name="T13" fmla="*/ 0 60000 65536"/>
                <a:gd name="T14" fmla="*/ 0 60000 65536"/>
                <a:gd name="T15" fmla="*/ 0 w 31"/>
                <a:gd name="T16" fmla="*/ 0 h 25"/>
                <a:gd name="T17" fmla="*/ 31 w 31"/>
                <a:gd name="T18" fmla="*/ 25 h 25"/>
              </a:gdLst>
              <a:ahLst/>
              <a:cxnLst>
                <a:cxn ang="T10">
                  <a:pos x="T0" y="T1"/>
                </a:cxn>
                <a:cxn ang="T11">
                  <a:pos x="T2" y="T3"/>
                </a:cxn>
                <a:cxn ang="T12">
                  <a:pos x="T4" y="T5"/>
                </a:cxn>
                <a:cxn ang="T13">
                  <a:pos x="T6" y="T7"/>
                </a:cxn>
                <a:cxn ang="T14">
                  <a:pos x="T8" y="T9"/>
                </a:cxn>
              </a:cxnLst>
              <a:rect l="T15" t="T16" r="T17" b="T18"/>
              <a:pathLst>
                <a:path w="31" h="25">
                  <a:moveTo>
                    <a:pt x="21" y="0"/>
                  </a:moveTo>
                  <a:lnTo>
                    <a:pt x="31" y="6"/>
                  </a:lnTo>
                  <a:lnTo>
                    <a:pt x="9" y="25"/>
                  </a:lnTo>
                  <a:lnTo>
                    <a:pt x="0" y="18"/>
                  </a:lnTo>
                  <a:lnTo>
                    <a:pt x="21"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40" name="Freeform 2506"/>
            <p:cNvSpPr>
              <a:spLocks noChangeAspect="1"/>
            </p:cNvSpPr>
            <p:nvPr/>
          </p:nvSpPr>
          <p:spPr bwMode="auto">
            <a:xfrm>
              <a:off x="1414" y="3127"/>
              <a:ext cx="17" cy="13"/>
            </a:xfrm>
            <a:custGeom>
              <a:avLst/>
              <a:gdLst>
                <a:gd name="T0" fmla="*/ 1 w 33"/>
                <a:gd name="T1" fmla="*/ 0 h 25"/>
                <a:gd name="T2" fmla="*/ 1 w 33"/>
                <a:gd name="T3" fmla="*/ 1 h 25"/>
                <a:gd name="T4" fmla="*/ 0 w 33"/>
                <a:gd name="T5" fmla="*/ 1 h 25"/>
                <a:gd name="T6" fmla="*/ 1 w 33"/>
                <a:gd name="T7" fmla="*/ 1 h 25"/>
                <a:gd name="T8" fmla="*/ 1 w 33"/>
                <a:gd name="T9" fmla="*/ 0 h 25"/>
                <a:gd name="T10" fmla="*/ 0 60000 65536"/>
                <a:gd name="T11" fmla="*/ 0 60000 65536"/>
                <a:gd name="T12" fmla="*/ 0 60000 65536"/>
                <a:gd name="T13" fmla="*/ 0 60000 65536"/>
                <a:gd name="T14" fmla="*/ 0 60000 65536"/>
                <a:gd name="T15" fmla="*/ 0 w 33"/>
                <a:gd name="T16" fmla="*/ 0 h 25"/>
                <a:gd name="T17" fmla="*/ 33 w 33"/>
                <a:gd name="T18" fmla="*/ 25 h 25"/>
              </a:gdLst>
              <a:ahLst/>
              <a:cxnLst>
                <a:cxn ang="T10">
                  <a:pos x="T0" y="T1"/>
                </a:cxn>
                <a:cxn ang="T11">
                  <a:pos x="T2" y="T3"/>
                </a:cxn>
                <a:cxn ang="T12">
                  <a:pos x="T4" y="T5"/>
                </a:cxn>
                <a:cxn ang="T13">
                  <a:pos x="T6" y="T7"/>
                </a:cxn>
                <a:cxn ang="T14">
                  <a:pos x="T8" y="T9"/>
                </a:cxn>
              </a:cxnLst>
              <a:rect l="T15" t="T16" r="T17" b="T18"/>
              <a:pathLst>
                <a:path w="33" h="25">
                  <a:moveTo>
                    <a:pt x="22" y="0"/>
                  </a:moveTo>
                  <a:lnTo>
                    <a:pt x="33" y="5"/>
                  </a:lnTo>
                  <a:lnTo>
                    <a:pt x="0" y="25"/>
                  </a:lnTo>
                  <a:lnTo>
                    <a:pt x="1" y="22"/>
                  </a:lnTo>
                  <a:lnTo>
                    <a:pt x="22"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41" name="Freeform 2507"/>
            <p:cNvSpPr>
              <a:spLocks noChangeAspect="1"/>
            </p:cNvSpPr>
            <p:nvPr/>
          </p:nvSpPr>
          <p:spPr bwMode="auto">
            <a:xfrm>
              <a:off x="1415" y="3130"/>
              <a:ext cx="16" cy="11"/>
            </a:xfrm>
            <a:custGeom>
              <a:avLst/>
              <a:gdLst>
                <a:gd name="T0" fmla="*/ 1 w 32"/>
                <a:gd name="T1" fmla="*/ 0 h 23"/>
                <a:gd name="T2" fmla="*/ 1 w 32"/>
                <a:gd name="T3" fmla="*/ 0 h 23"/>
                <a:gd name="T4" fmla="*/ 1 w 32"/>
                <a:gd name="T5" fmla="*/ 0 h 23"/>
                <a:gd name="T6" fmla="*/ 0 w 32"/>
                <a:gd name="T7" fmla="*/ 0 h 23"/>
                <a:gd name="T8" fmla="*/ 1 w 32"/>
                <a:gd name="T9" fmla="*/ 0 h 23"/>
                <a:gd name="T10" fmla="*/ 0 60000 65536"/>
                <a:gd name="T11" fmla="*/ 0 60000 65536"/>
                <a:gd name="T12" fmla="*/ 0 60000 65536"/>
                <a:gd name="T13" fmla="*/ 0 60000 65536"/>
                <a:gd name="T14" fmla="*/ 0 60000 65536"/>
                <a:gd name="T15" fmla="*/ 0 w 32"/>
                <a:gd name="T16" fmla="*/ 0 h 23"/>
                <a:gd name="T17" fmla="*/ 32 w 32"/>
                <a:gd name="T18" fmla="*/ 23 h 23"/>
              </a:gdLst>
              <a:ahLst/>
              <a:cxnLst>
                <a:cxn ang="T10">
                  <a:pos x="T0" y="T1"/>
                </a:cxn>
                <a:cxn ang="T11">
                  <a:pos x="T2" y="T3"/>
                </a:cxn>
                <a:cxn ang="T12">
                  <a:pos x="T4" y="T5"/>
                </a:cxn>
                <a:cxn ang="T13">
                  <a:pos x="T6" y="T7"/>
                </a:cxn>
                <a:cxn ang="T14">
                  <a:pos x="T8" y="T9"/>
                </a:cxn>
              </a:cxnLst>
              <a:rect l="T15" t="T16" r="T17" b="T18"/>
              <a:pathLst>
                <a:path w="32" h="23">
                  <a:moveTo>
                    <a:pt x="32" y="0"/>
                  </a:moveTo>
                  <a:lnTo>
                    <a:pt x="32" y="2"/>
                  </a:lnTo>
                  <a:lnTo>
                    <a:pt x="9" y="23"/>
                  </a:lnTo>
                  <a:lnTo>
                    <a:pt x="0" y="17"/>
                  </a:lnTo>
                  <a:lnTo>
                    <a:pt x="32" y="0"/>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42" name="Freeform 2508"/>
            <p:cNvSpPr>
              <a:spLocks noChangeAspect="1"/>
            </p:cNvSpPr>
            <p:nvPr/>
          </p:nvSpPr>
          <p:spPr bwMode="auto">
            <a:xfrm>
              <a:off x="1415" y="3129"/>
              <a:ext cx="16" cy="11"/>
            </a:xfrm>
            <a:custGeom>
              <a:avLst/>
              <a:gdLst>
                <a:gd name="T0" fmla="*/ 1 w 32"/>
                <a:gd name="T1" fmla="*/ 0 h 22"/>
                <a:gd name="T2" fmla="*/ 1 w 32"/>
                <a:gd name="T3" fmla="*/ 1 h 22"/>
                <a:gd name="T4" fmla="*/ 0 w 32"/>
                <a:gd name="T5" fmla="*/ 1 h 22"/>
                <a:gd name="T6" fmla="*/ 1 w 32"/>
                <a:gd name="T7" fmla="*/ 1 h 22"/>
                <a:gd name="T8" fmla="*/ 1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27" y="0"/>
                  </a:moveTo>
                  <a:lnTo>
                    <a:pt x="32" y="5"/>
                  </a:lnTo>
                  <a:lnTo>
                    <a:pt x="0" y="22"/>
                  </a:lnTo>
                  <a:lnTo>
                    <a:pt x="2" y="18"/>
                  </a:lnTo>
                  <a:lnTo>
                    <a:pt x="27"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43" name="Freeform 2509"/>
            <p:cNvSpPr>
              <a:spLocks noChangeAspect="1"/>
            </p:cNvSpPr>
            <p:nvPr/>
          </p:nvSpPr>
          <p:spPr bwMode="auto">
            <a:xfrm>
              <a:off x="1415" y="3132"/>
              <a:ext cx="16" cy="11"/>
            </a:xfrm>
            <a:custGeom>
              <a:avLst/>
              <a:gdLst>
                <a:gd name="T0" fmla="*/ 1 w 32"/>
                <a:gd name="T1" fmla="*/ 0 h 22"/>
                <a:gd name="T2" fmla="*/ 1 w 32"/>
                <a:gd name="T3" fmla="*/ 1 h 22"/>
                <a:gd name="T4" fmla="*/ 1 w 32"/>
                <a:gd name="T5" fmla="*/ 1 h 22"/>
                <a:gd name="T6" fmla="*/ 0 w 32"/>
                <a:gd name="T7" fmla="*/ 1 h 22"/>
                <a:gd name="T8" fmla="*/ 1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32" y="0"/>
                  </a:moveTo>
                  <a:lnTo>
                    <a:pt x="31" y="3"/>
                  </a:lnTo>
                  <a:lnTo>
                    <a:pt x="5" y="22"/>
                  </a:lnTo>
                  <a:lnTo>
                    <a:pt x="0" y="17"/>
                  </a:lnTo>
                  <a:lnTo>
                    <a:pt x="32"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44" name="Freeform 2510"/>
            <p:cNvSpPr>
              <a:spLocks noChangeAspect="1"/>
            </p:cNvSpPr>
            <p:nvPr/>
          </p:nvSpPr>
          <p:spPr bwMode="auto">
            <a:xfrm>
              <a:off x="1414" y="3134"/>
              <a:ext cx="17" cy="10"/>
            </a:xfrm>
            <a:custGeom>
              <a:avLst/>
              <a:gdLst>
                <a:gd name="T0" fmla="*/ 1 w 33"/>
                <a:gd name="T1" fmla="*/ 0 h 21"/>
                <a:gd name="T2" fmla="*/ 1 w 33"/>
                <a:gd name="T3" fmla="*/ 0 h 21"/>
                <a:gd name="T4" fmla="*/ 0 w 33"/>
                <a:gd name="T5" fmla="*/ 0 h 21"/>
                <a:gd name="T6" fmla="*/ 1 w 33"/>
                <a:gd name="T7" fmla="*/ 0 h 21"/>
                <a:gd name="T8" fmla="*/ 1 w 33"/>
                <a:gd name="T9" fmla="*/ 0 h 21"/>
                <a:gd name="T10" fmla="*/ 0 60000 65536"/>
                <a:gd name="T11" fmla="*/ 0 60000 65536"/>
                <a:gd name="T12" fmla="*/ 0 60000 65536"/>
                <a:gd name="T13" fmla="*/ 0 60000 65536"/>
                <a:gd name="T14" fmla="*/ 0 60000 65536"/>
                <a:gd name="T15" fmla="*/ 0 w 33"/>
                <a:gd name="T16" fmla="*/ 0 h 21"/>
                <a:gd name="T17" fmla="*/ 33 w 33"/>
                <a:gd name="T18" fmla="*/ 21 h 21"/>
              </a:gdLst>
              <a:ahLst/>
              <a:cxnLst>
                <a:cxn ang="T10">
                  <a:pos x="T0" y="T1"/>
                </a:cxn>
                <a:cxn ang="T11">
                  <a:pos x="T2" y="T3"/>
                </a:cxn>
                <a:cxn ang="T12">
                  <a:pos x="T4" y="T5"/>
                </a:cxn>
                <a:cxn ang="T13">
                  <a:pos x="T6" y="T7"/>
                </a:cxn>
                <a:cxn ang="T14">
                  <a:pos x="T8" y="T9"/>
                </a:cxn>
              </a:cxnLst>
              <a:rect l="T15" t="T16" r="T17" b="T18"/>
              <a:pathLst>
                <a:path w="33" h="21">
                  <a:moveTo>
                    <a:pt x="33" y="0"/>
                  </a:moveTo>
                  <a:lnTo>
                    <a:pt x="33" y="2"/>
                  </a:lnTo>
                  <a:lnTo>
                    <a:pt x="0" y="21"/>
                  </a:lnTo>
                  <a:lnTo>
                    <a:pt x="1" y="17"/>
                  </a:lnTo>
                  <a:lnTo>
                    <a:pt x="33"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45" name="Freeform 2511"/>
            <p:cNvSpPr>
              <a:spLocks noChangeAspect="1"/>
            </p:cNvSpPr>
            <p:nvPr/>
          </p:nvSpPr>
          <p:spPr bwMode="auto">
            <a:xfrm>
              <a:off x="1415" y="3133"/>
              <a:ext cx="16" cy="12"/>
            </a:xfrm>
            <a:custGeom>
              <a:avLst/>
              <a:gdLst>
                <a:gd name="T0" fmla="*/ 1 w 32"/>
                <a:gd name="T1" fmla="*/ 0 h 23"/>
                <a:gd name="T2" fmla="*/ 1 w 32"/>
                <a:gd name="T3" fmla="*/ 1 h 23"/>
                <a:gd name="T4" fmla="*/ 1 w 32"/>
                <a:gd name="T5" fmla="*/ 1 h 23"/>
                <a:gd name="T6" fmla="*/ 0 w 32"/>
                <a:gd name="T7" fmla="*/ 1 h 23"/>
                <a:gd name="T8" fmla="*/ 1 w 32"/>
                <a:gd name="T9" fmla="*/ 0 h 23"/>
                <a:gd name="T10" fmla="*/ 0 60000 65536"/>
                <a:gd name="T11" fmla="*/ 0 60000 65536"/>
                <a:gd name="T12" fmla="*/ 0 60000 65536"/>
                <a:gd name="T13" fmla="*/ 0 60000 65536"/>
                <a:gd name="T14" fmla="*/ 0 60000 65536"/>
                <a:gd name="T15" fmla="*/ 0 w 32"/>
                <a:gd name="T16" fmla="*/ 0 h 23"/>
                <a:gd name="T17" fmla="*/ 32 w 32"/>
                <a:gd name="T18" fmla="*/ 23 h 23"/>
              </a:gdLst>
              <a:ahLst/>
              <a:cxnLst>
                <a:cxn ang="T10">
                  <a:pos x="T0" y="T1"/>
                </a:cxn>
                <a:cxn ang="T11">
                  <a:pos x="T2" y="T3"/>
                </a:cxn>
                <a:cxn ang="T12">
                  <a:pos x="T4" y="T5"/>
                </a:cxn>
                <a:cxn ang="T13">
                  <a:pos x="T6" y="T7"/>
                </a:cxn>
                <a:cxn ang="T14">
                  <a:pos x="T8" y="T9"/>
                </a:cxn>
              </a:cxnLst>
              <a:rect l="T15" t="T16" r="T17" b="T18"/>
              <a:pathLst>
                <a:path w="32" h="23">
                  <a:moveTo>
                    <a:pt x="24" y="0"/>
                  </a:moveTo>
                  <a:lnTo>
                    <a:pt x="32" y="3"/>
                  </a:lnTo>
                  <a:lnTo>
                    <a:pt x="5" y="23"/>
                  </a:lnTo>
                  <a:lnTo>
                    <a:pt x="0" y="17"/>
                  </a:lnTo>
                  <a:lnTo>
                    <a:pt x="24"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46" name="Freeform 2512"/>
            <p:cNvSpPr>
              <a:spLocks noChangeAspect="1"/>
            </p:cNvSpPr>
            <p:nvPr/>
          </p:nvSpPr>
          <p:spPr bwMode="auto">
            <a:xfrm>
              <a:off x="1415" y="3134"/>
              <a:ext cx="17" cy="11"/>
            </a:xfrm>
            <a:custGeom>
              <a:avLst/>
              <a:gdLst>
                <a:gd name="T0" fmla="*/ 1 w 34"/>
                <a:gd name="T1" fmla="*/ 0 h 20"/>
                <a:gd name="T2" fmla="*/ 1 w 34"/>
                <a:gd name="T3" fmla="*/ 1 h 20"/>
                <a:gd name="T4" fmla="*/ 0 w 34"/>
                <a:gd name="T5" fmla="*/ 1 h 20"/>
                <a:gd name="T6" fmla="*/ 1 w 34"/>
                <a:gd name="T7" fmla="*/ 1 h 20"/>
                <a:gd name="T8" fmla="*/ 1 w 34"/>
                <a:gd name="T9" fmla="*/ 0 h 20"/>
                <a:gd name="T10" fmla="*/ 0 60000 65536"/>
                <a:gd name="T11" fmla="*/ 0 60000 65536"/>
                <a:gd name="T12" fmla="*/ 0 60000 65536"/>
                <a:gd name="T13" fmla="*/ 0 60000 65536"/>
                <a:gd name="T14" fmla="*/ 0 60000 65536"/>
                <a:gd name="T15" fmla="*/ 0 w 34"/>
                <a:gd name="T16" fmla="*/ 0 h 20"/>
                <a:gd name="T17" fmla="*/ 34 w 34"/>
                <a:gd name="T18" fmla="*/ 20 h 20"/>
              </a:gdLst>
              <a:ahLst/>
              <a:cxnLst>
                <a:cxn ang="T10">
                  <a:pos x="T0" y="T1"/>
                </a:cxn>
                <a:cxn ang="T11">
                  <a:pos x="T2" y="T3"/>
                </a:cxn>
                <a:cxn ang="T12">
                  <a:pos x="T4" y="T5"/>
                </a:cxn>
                <a:cxn ang="T13">
                  <a:pos x="T6" y="T7"/>
                </a:cxn>
                <a:cxn ang="T14">
                  <a:pos x="T8" y="T9"/>
                </a:cxn>
              </a:cxnLst>
              <a:rect l="T15" t="T16" r="T17" b="T18"/>
              <a:pathLst>
                <a:path w="34" h="20">
                  <a:moveTo>
                    <a:pt x="34" y="0"/>
                  </a:moveTo>
                  <a:lnTo>
                    <a:pt x="32" y="3"/>
                  </a:lnTo>
                  <a:lnTo>
                    <a:pt x="0" y="20"/>
                  </a:lnTo>
                  <a:lnTo>
                    <a:pt x="2" y="19"/>
                  </a:lnTo>
                  <a:lnTo>
                    <a:pt x="34"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47" name="Freeform 2513"/>
            <p:cNvSpPr>
              <a:spLocks noChangeAspect="1"/>
            </p:cNvSpPr>
            <p:nvPr/>
          </p:nvSpPr>
          <p:spPr bwMode="auto">
            <a:xfrm>
              <a:off x="1415" y="3134"/>
              <a:ext cx="17" cy="13"/>
            </a:xfrm>
            <a:custGeom>
              <a:avLst/>
              <a:gdLst>
                <a:gd name="T0" fmla="*/ 1 w 32"/>
                <a:gd name="T1" fmla="*/ 0 h 25"/>
                <a:gd name="T2" fmla="*/ 1 w 32"/>
                <a:gd name="T3" fmla="*/ 1 h 25"/>
                <a:gd name="T4" fmla="*/ 1 w 32"/>
                <a:gd name="T5" fmla="*/ 1 h 25"/>
                <a:gd name="T6" fmla="*/ 0 w 32"/>
                <a:gd name="T7" fmla="*/ 1 h 25"/>
                <a:gd name="T8" fmla="*/ 1 w 32"/>
                <a:gd name="T9" fmla="*/ 0 h 25"/>
                <a:gd name="T10" fmla="*/ 0 60000 65536"/>
                <a:gd name="T11" fmla="*/ 0 60000 65536"/>
                <a:gd name="T12" fmla="*/ 0 60000 65536"/>
                <a:gd name="T13" fmla="*/ 0 60000 65536"/>
                <a:gd name="T14" fmla="*/ 0 60000 65536"/>
                <a:gd name="T15" fmla="*/ 0 w 32"/>
                <a:gd name="T16" fmla="*/ 0 h 25"/>
                <a:gd name="T17" fmla="*/ 32 w 32"/>
                <a:gd name="T18" fmla="*/ 25 h 25"/>
              </a:gdLst>
              <a:ahLst/>
              <a:cxnLst>
                <a:cxn ang="T10">
                  <a:pos x="T0" y="T1"/>
                </a:cxn>
                <a:cxn ang="T11">
                  <a:pos x="T2" y="T3"/>
                </a:cxn>
                <a:cxn ang="T12">
                  <a:pos x="T4" y="T5"/>
                </a:cxn>
                <a:cxn ang="T13">
                  <a:pos x="T6" y="T7"/>
                </a:cxn>
                <a:cxn ang="T14">
                  <a:pos x="T8" y="T9"/>
                </a:cxn>
              </a:cxnLst>
              <a:rect l="T15" t="T16" r="T17" b="T18"/>
              <a:pathLst>
                <a:path w="32" h="25">
                  <a:moveTo>
                    <a:pt x="20" y="0"/>
                  </a:moveTo>
                  <a:lnTo>
                    <a:pt x="32" y="5"/>
                  </a:lnTo>
                  <a:lnTo>
                    <a:pt x="8" y="25"/>
                  </a:lnTo>
                  <a:lnTo>
                    <a:pt x="0" y="22"/>
                  </a:lnTo>
                  <a:lnTo>
                    <a:pt x="20"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48" name="Freeform 2514"/>
            <p:cNvSpPr>
              <a:spLocks noChangeAspect="1"/>
            </p:cNvSpPr>
            <p:nvPr/>
          </p:nvSpPr>
          <p:spPr bwMode="auto">
            <a:xfrm>
              <a:off x="1415" y="3135"/>
              <a:ext cx="16" cy="11"/>
            </a:xfrm>
            <a:custGeom>
              <a:avLst/>
              <a:gdLst>
                <a:gd name="T0" fmla="*/ 1 w 32"/>
                <a:gd name="T1" fmla="*/ 0 h 22"/>
                <a:gd name="T2" fmla="*/ 1 w 32"/>
                <a:gd name="T3" fmla="*/ 1 h 22"/>
                <a:gd name="T4" fmla="*/ 0 w 32"/>
                <a:gd name="T5" fmla="*/ 1 h 22"/>
                <a:gd name="T6" fmla="*/ 1 w 32"/>
                <a:gd name="T7" fmla="*/ 1 h 22"/>
                <a:gd name="T8" fmla="*/ 1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24" y="0"/>
                  </a:moveTo>
                  <a:lnTo>
                    <a:pt x="32" y="5"/>
                  </a:lnTo>
                  <a:lnTo>
                    <a:pt x="0" y="22"/>
                  </a:lnTo>
                  <a:lnTo>
                    <a:pt x="2" y="20"/>
                  </a:lnTo>
                  <a:lnTo>
                    <a:pt x="24"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49" name="Freeform 2515"/>
            <p:cNvSpPr>
              <a:spLocks noChangeAspect="1"/>
            </p:cNvSpPr>
            <p:nvPr/>
          </p:nvSpPr>
          <p:spPr bwMode="auto">
            <a:xfrm>
              <a:off x="1415" y="3139"/>
              <a:ext cx="16" cy="11"/>
            </a:xfrm>
            <a:custGeom>
              <a:avLst/>
              <a:gdLst>
                <a:gd name="T0" fmla="*/ 1 w 32"/>
                <a:gd name="T1" fmla="*/ 0 h 23"/>
                <a:gd name="T2" fmla="*/ 1 w 32"/>
                <a:gd name="T3" fmla="*/ 0 h 23"/>
                <a:gd name="T4" fmla="*/ 1 w 32"/>
                <a:gd name="T5" fmla="*/ 0 h 23"/>
                <a:gd name="T6" fmla="*/ 0 w 32"/>
                <a:gd name="T7" fmla="*/ 0 h 23"/>
                <a:gd name="T8" fmla="*/ 1 w 32"/>
                <a:gd name="T9" fmla="*/ 0 h 23"/>
                <a:gd name="T10" fmla="*/ 0 60000 65536"/>
                <a:gd name="T11" fmla="*/ 0 60000 65536"/>
                <a:gd name="T12" fmla="*/ 0 60000 65536"/>
                <a:gd name="T13" fmla="*/ 0 60000 65536"/>
                <a:gd name="T14" fmla="*/ 0 60000 65536"/>
                <a:gd name="T15" fmla="*/ 0 w 32"/>
                <a:gd name="T16" fmla="*/ 0 h 23"/>
                <a:gd name="T17" fmla="*/ 32 w 32"/>
                <a:gd name="T18" fmla="*/ 23 h 23"/>
              </a:gdLst>
              <a:ahLst/>
              <a:cxnLst>
                <a:cxn ang="T10">
                  <a:pos x="T0" y="T1"/>
                </a:cxn>
                <a:cxn ang="T11">
                  <a:pos x="T2" y="T3"/>
                </a:cxn>
                <a:cxn ang="T12">
                  <a:pos x="T4" y="T5"/>
                </a:cxn>
                <a:cxn ang="T13">
                  <a:pos x="T6" y="T7"/>
                </a:cxn>
                <a:cxn ang="T14">
                  <a:pos x="T8" y="T9"/>
                </a:cxn>
              </a:cxnLst>
              <a:rect l="T15" t="T16" r="T17" b="T18"/>
              <a:pathLst>
                <a:path w="32" h="23">
                  <a:moveTo>
                    <a:pt x="32" y="0"/>
                  </a:moveTo>
                  <a:lnTo>
                    <a:pt x="32" y="2"/>
                  </a:lnTo>
                  <a:lnTo>
                    <a:pt x="7" y="23"/>
                  </a:lnTo>
                  <a:lnTo>
                    <a:pt x="0" y="17"/>
                  </a:lnTo>
                  <a:lnTo>
                    <a:pt x="32"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50" name="Freeform 2516"/>
            <p:cNvSpPr>
              <a:spLocks noChangeAspect="1"/>
            </p:cNvSpPr>
            <p:nvPr/>
          </p:nvSpPr>
          <p:spPr bwMode="auto">
            <a:xfrm>
              <a:off x="1414" y="3139"/>
              <a:ext cx="17" cy="10"/>
            </a:xfrm>
            <a:custGeom>
              <a:avLst/>
              <a:gdLst>
                <a:gd name="T0" fmla="*/ 1 w 33"/>
                <a:gd name="T1" fmla="*/ 0 h 21"/>
                <a:gd name="T2" fmla="*/ 1 w 33"/>
                <a:gd name="T3" fmla="*/ 0 h 21"/>
                <a:gd name="T4" fmla="*/ 0 w 33"/>
                <a:gd name="T5" fmla="*/ 0 h 21"/>
                <a:gd name="T6" fmla="*/ 1 w 33"/>
                <a:gd name="T7" fmla="*/ 0 h 21"/>
                <a:gd name="T8" fmla="*/ 1 w 33"/>
                <a:gd name="T9" fmla="*/ 0 h 21"/>
                <a:gd name="T10" fmla="*/ 0 60000 65536"/>
                <a:gd name="T11" fmla="*/ 0 60000 65536"/>
                <a:gd name="T12" fmla="*/ 0 60000 65536"/>
                <a:gd name="T13" fmla="*/ 0 60000 65536"/>
                <a:gd name="T14" fmla="*/ 0 60000 65536"/>
                <a:gd name="T15" fmla="*/ 0 w 33"/>
                <a:gd name="T16" fmla="*/ 0 h 21"/>
                <a:gd name="T17" fmla="*/ 33 w 33"/>
                <a:gd name="T18" fmla="*/ 21 h 21"/>
              </a:gdLst>
              <a:ahLst/>
              <a:cxnLst>
                <a:cxn ang="T10">
                  <a:pos x="T0" y="T1"/>
                </a:cxn>
                <a:cxn ang="T11">
                  <a:pos x="T2" y="T3"/>
                </a:cxn>
                <a:cxn ang="T12">
                  <a:pos x="T4" y="T5"/>
                </a:cxn>
                <a:cxn ang="T13">
                  <a:pos x="T6" y="T7"/>
                </a:cxn>
                <a:cxn ang="T14">
                  <a:pos x="T8" y="T9"/>
                </a:cxn>
              </a:cxnLst>
              <a:rect l="T15" t="T16" r="T17" b="T18"/>
              <a:pathLst>
                <a:path w="33" h="21">
                  <a:moveTo>
                    <a:pt x="33" y="0"/>
                  </a:moveTo>
                  <a:lnTo>
                    <a:pt x="32" y="4"/>
                  </a:lnTo>
                  <a:lnTo>
                    <a:pt x="0" y="21"/>
                  </a:lnTo>
                  <a:lnTo>
                    <a:pt x="1" y="19"/>
                  </a:lnTo>
                  <a:lnTo>
                    <a:pt x="33"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51" name="Freeform 2517"/>
            <p:cNvSpPr>
              <a:spLocks noChangeAspect="1"/>
            </p:cNvSpPr>
            <p:nvPr/>
          </p:nvSpPr>
          <p:spPr bwMode="auto">
            <a:xfrm>
              <a:off x="1415" y="3139"/>
              <a:ext cx="16" cy="12"/>
            </a:xfrm>
            <a:custGeom>
              <a:avLst/>
              <a:gdLst>
                <a:gd name="T0" fmla="*/ 1 w 32"/>
                <a:gd name="T1" fmla="*/ 0 h 24"/>
                <a:gd name="T2" fmla="*/ 1 w 32"/>
                <a:gd name="T3" fmla="*/ 1 h 24"/>
                <a:gd name="T4" fmla="*/ 1 w 32"/>
                <a:gd name="T5" fmla="*/ 1 h 24"/>
                <a:gd name="T6" fmla="*/ 0 w 32"/>
                <a:gd name="T7" fmla="*/ 1 h 24"/>
                <a:gd name="T8" fmla="*/ 1 w 32"/>
                <a:gd name="T9" fmla="*/ 0 h 24"/>
                <a:gd name="T10" fmla="*/ 0 60000 65536"/>
                <a:gd name="T11" fmla="*/ 0 60000 65536"/>
                <a:gd name="T12" fmla="*/ 0 60000 65536"/>
                <a:gd name="T13" fmla="*/ 0 60000 65536"/>
                <a:gd name="T14" fmla="*/ 0 60000 65536"/>
                <a:gd name="T15" fmla="*/ 0 w 32"/>
                <a:gd name="T16" fmla="*/ 0 h 24"/>
                <a:gd name="T17" fmla="*/ 32 w 32"/>
                <a:gd name="T18" fmla="*/ 24 h 24"/>
              </a:gdLst>
              <a:ahLst/>
              <a:cxnLst>
                <a:cxn ang="T10">
                  <a:pos x="T0" y="T1"/>
                </a:cxn>
                <a:cxn ang="T11">
                  <a:pos x="T2" y="T3"/>
                </a:cxn>
                <a:cxn ang="T12">
                  <a:pos x="T4" y="T5"/>
                </a:cxn>
                <a:cxn ang="T13">
                  <a:pos x="T6" y="T7"/>
                </a:cxn>
                <a:cxn ang="T14">
                  <a:pos x="T8" y="T9"/>
                </a:cxn>
              </a:cxnLst>
              <a:rect l="T15" t="T16" r="T17" b="T18"/>
              <a:pathLst>
                <a:path w="32" h="24">
                  <a:moveTo>
                    <a:pt x="22" y="0"/>
                  </a:moveTo>
                  <a:lnTo>
                    <a:pt x="32" y="4"/>
                  </a:lnTo>
                  <a:lnTo>
                    <a:pt x="7" y="24"/>
                  </a:lnTo>
                  <a:lnTo>
                    <a:pt x="0" y="19"/>
                  </a:lnTo>
                  <a:lnTo>
                    <a:pt x="22"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52" name="Freeform 2518"/>
            <p:cNvSpPr>
              <a:spLocks noChangeAspect="1"/>
            </p:cNvSpPr>
            <p:nvPr/>
          </p:nvSpPr>
          <p:spPr bwMode="auto">
            <a:xfrm>
              <a:off x="1415" y="3141"/>
              <a:ext cx="17" cy="10"/>
            </a:xfrm>
            <a:custGeom>
              <a:avLst/>
              <a:gdLst>
                <a:gd name="T0" fmla="*/ 1 w 34"/>
                <a:gd name="T1" fmla="*/ 0 h 20"/>
                <a:gd name="T2" fmla="*/ 1 w 34"/>
                <a:gd name="T3" fmla="*/ 1 h 20"/>
                <a:gd name="T4" fmla="*/ 0 w 34"/>
                <a:gd name="T5" fmla="*/ 1 h 20"/>
                <a:gd name="T6" fmla="*/ 1 w 34"/>
                <a:gd name="T7" fmla="*/ 1 h 20"/>
                <a:gd name="T8" fmla="*/ 1 w 34"/>
                <a:gd name="T9" fmla="*/ 0 h 20"/>
                <a:gd name="T10" fmla="*/ 0 60000 65536"/>
                <a:gd name="T11" fmla="*/ 0 60000 65536"/>
                <a:gd name="T12" fmla="*/ 0 60000 65536"/>
                <a:gd name="T13" fmla="*/ 0 60000 65536"/>
                <a:gd name="T14" fmla="*/ 0 60000 65536"/>
                <a:gd name="T15" fmla="*/ 0 w 34"/>
                <a:gd name="T16" fmla="*/ 0 h 20"/>
                <a:gd name="T17" fmla="*/ 34 w 34"/>
                <a:gd name="T18" fmla="*/ 20 h 20"/>
              </a:gdLst>
              <a:ahLst/>
              <a:cxnLst>
                <a:cxn ang="T10">
                  <a:pos x="T0" y="T1"/>
                </a:cxn>
                <a:cxn ang="T11">
                  <a:pos x="T2" y="T3"/>
                </a:cxn>
                <a:cxn ang="T12">
                  <a:pos x="T4" y="T5"/>
                </a:cxn>
                <a:cxn ang="T13">
                  <a:pos x="T6" y="T7"/>
                </a:cxn>
                <a:cxn ang="T14">
                  <a:pos x="T8" y="T9"/>
                </a:cxn>
              </a:cxnLst>
              <a:rect l="T15" t="T16" r="T17" b="T18"/>
              <a:pathLst>
                <a:path w="34" h="20">
                  <a:moveTo>
                    <a:pt x="34" y="0"/>
                  </a:moveTo>
                  <a:lnTo>
                    <a:pt x="32" y="3"/>
                  </a:lnTo>
                  <a:lnTo>
                    <a:pt x="0" y="20"/>
                  </a:lnTo>
                  <a:lnTo>
                    <a:pt x="2" y="15"/>
                  </a:lnTo>
                  <a:lnTo>
                    <a:pt x="34"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53" name="Freeform 2519"/>
            <p:cNvSpPr>
              <a:spLocks noChangeAspect="1"/>
            </p:cNvSpPr>
            <p:nvPr/>
          </p:nvSpPr>
          <p:spPr bwMode="auto">
            <a:xfrm>
              <a:off x="1415" y="3143"/>
              <a:ext cx="16" cy="12"/>
            </a:xfrm>
            <a:custGeom>
              <a:avLst/>
              <a:gdLst>
                <a:gd name="T0" fmla="*/ 1 w 32"/>
                <a:gd name="T1" fmla="*/ 0 h 24"/>
                <a:gd name="T2" fmla="*/ 1 w 32"/>
                <a:gd name="T3" fmla="*/ 1 h 24"/>
                <a:gd name="T4" fmla="*/ 1 w 32"/>
                <a:gd name="T5" fmla="*/ 1 h 24"/>
                <a:gd name="T6" fmla="*/ 0 w 32"/>
                <a:gd name="T7" fmla="*/ 1 h 24"/>
                <a:gd name="T8" fmla="*/ 1 w 32"/>
                <a:gd name="T9" fmla="*/ 0 h 24"/>
                <a:gd name="T10" fmla="*/ 0 60000 65536"/>
                <a:gd name="T11" fmla="*/ 0 60000 65536"/>
                <a:gd name="T12" fmla="*/ 0 60000 65536"/>
                <a:gd name="T13" fmla="*/ 0 60000 65536"/>
                <a:gd name="T14" fmla="*/ 0 60000 65536"/>
                <a:gd name="T15" fmla="*/ 0 w 32"/>
                <a:gd name="T16" fmla="*/ 0 h 24"/>
                <a:gd name="T17" fmla="*/ 32 w 32"/>
                <a:gd name="T18" fmla="*/ 24 h 24"/>
              </a:gdLst>
              <a:ahLst/>
              <a:cxnLst>
                <a:cxn ang="T10">
                  <a:pos x="T0" y="T1"/>
                </a:cxn>
                <a:cxn ang="T11">
                  <a:pos x="T2" y="T3"/>
                </a:cxn>
                <a:cxn ang="T12">
                  <a:pos x="T4" y="T5"/>
                </a:cxn>
                <a:cxn ang="T13">
                  <a:pos x="T6" y="T7"/>
                </a:cxn>
                <a:cxn ang="T14">
                  <a:pos x="T8" y="T9"/>
                </a:cxn>
              </a:cxnLst>
              <a:rect l="T15" t="T16" r="T17" b="T18"/>
              <a:pathLst>
                <a:path w="32" h="24">
                  <a:moveTo>
                    <a:pt x="24" y="0"/>
                  </a:moveTo>
                  <a:lnTo>
                    <a:pt x="32" y="3"/>
                  </a:lnTo>
                  <a:lnTo>
                    <a:pt x="5" y="24"/>
                  </a:lnTo>
                  <a:lnTo>
                    <a:pt x="0" y="19"/>
                  </a:lnTo>
                  <a:lnTo>
                    <a:pt x="24"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54" name="Freeform 2520"/>
            <p:cNvSpPr>
              <a:spLocks noChangeAspect="1"/>
            </p:cNvSpPr>
            <p:nvPr/>
          </p:nvSpPr>
          <p:spPr bwMode="auto">
            <a:xfrm>
              <a:off x="1416" y="3145"/>
              <a:ext cx="17" cy="10"/>
            </a:xfrm>
            <a:custGeom>
              <a:avLst/>
              <a:gdLst>
                <a:gd name="T0" fmla="*/ 1 w 34"/>
                <a:gd name="T1" fmla="*/ 0 h 21"/>
                <a:gd name="T2" fmla="*/ 1 w 34"/>
                <a:gd name="T3" fmla="*/ 0 h 21"/>
                <a:gd name="T4" fmla="*/ 0 w 34"/>
                <a:gd name="T5" fmla="*/ 0 h 21"/>
                <a:gd name="T6" fmla="*/ 1 w 34"/>
                <a:gd name="T7" fmla="*/ 0 h 21"/>
                <a:gd name="T8" fmla="*/ 1 w 34"/>
                <a:gd name="T9" fmla="*/ 0 h 21"/>
                <a:gd name="T10" fmla="*/ 0 60000 65536"/>
                <a:gd name="T11" fmla="*/ 0 60000 65536"/>
                <a:gd name="T12" fmla="*/ 0 60000 65536"/>
                <a:gd name="T13" fmla="*/ 0 60000 65536"/>
                <a:gd name="T14" fmla="*/ 0 60000 65536"/>
                <a:gd name="T15" fmla="*/ 0 w 34"/>
                <a:gd name="T16" fmla="*/ 0 h 21"/>
                <a:gd name="T17" fmla="*/ 34 w 34"/>
                <a:gd name="T18" fmla="*/ 21 h 21"/>
              </a:gdLst>
              <a:ahLst/>
              <a:cxnLst>
                <a:cxn ang="T10">
                  <a:pos x="T0" y="T1"/>
                </a:cxn>
                <a:cxn ang="T11">
                  <a:pos x="T2" y="T3"/>
                </a:cxn>
                <a:cxn ang="T12">
                  <a:pos x="T4" y="T5"/>
                </a:cxn>
                <a:cxn ang="T13">
                  <a:pos x="T6" y="T7"/>
                </a:cxn>
                <a:cxn ang="T14">
                  <a:pos x="T8" y="T9"/>
                </a:cxn>
              </a:cxnLst>
              <a:rect l="T15" t="T16" r="T17" b="T18"/>
              <a:pathLst>
                <a:path w="34" h="21">
                  <a:moveTo>
                    <a:pt x="34" y="0"/>
                  </a:moveTo>
                  <a:lnTo>
                    <a:pt x="34" y="2"/>
                  </a:lnTo>
                  <a:lnTo>
                    <a:pt x="0" y="21"/>
                  </a:lnTo>
                  <a:lnTo>
                    <a:pt x="1" y="19"/>
                  </a:lnTo>
                  <a:lnTo>
                    <a:pt x="34" y="0"/>
                  </a:lnTo>
                  <a:close/>
                </a:path>
              </a:pathLst>
            </a:custGeom>
            <a:solidFill>
              <a:srgbClr val="0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55" name="Freeform 2521"/>
            <p:cNvSpPr>
              <a:spLocks noChangeAspect="1"/>
            </p:cNvSpPr>
            <p:nvPr/>
          </p:nvSpPr>
          <p:spPr bwMode="auto">
            <a:xfrm>
              <a:off x="1416" y="3145"/>
              <a:ext cx="16" cy="11"/>
            </a:xfrm>
            <a:custGeom>
              <a:avLst/>
              <a:gdLst>
                <a:gd name="T0" fmla="*/ 1 w 32"/>
                <a:gd name="T1" fmla="*/ 0 h 22"/>
                <a:gd name="T2" fmla="*/ 1 w 32"/>
                <a:gd name="T3" fmla="*/ 1 h 22"/>
                <a:gd name="T4" fmla="*/ 0 w 32"/>
                <a:gd name="T5" fmla="*/ 1 h 22"/>
                <a:gd name="T6" fmla="*/ 1 w 32"/>
                <a:gd name="T7" fmla="*/ 1 h 22"/>
                <a:gd name="T8" fmla="*/ 1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27" y="0"/>
                  </a:moveTo>
                  <a:lnTo>
                    <a:pt x="32" y="5"/>
                  </a:lnTo>
                  <a:lnTo>
                    <a:pt x="0" y="22"/>
                  </a:lnTo>
                  <a:lnTo>
                    <a:pt x="1" y="19"/>
                  </a:lnTo>
                  <a:lnTo>
                    <a:pt x="27" y="0"/>
                  </a:lnTo>
                  <a:close/>
                </a:path>
              </a:pathLst>
            </a:custGeom>
            <a:solidFill>
              <a:srgbClr val="0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56" name="Freeform 2522"/>
            <p:cNvSpPr>
              <a:spLocks noChangeAspect="1"/>
            </p:cNvSpPr>
            <p:nvPr/>
          </p:nvSpPr>
          <p:spPr bwMode="auto">
            <a:xfrm>
              <a:off x="1416" y="3147"/>
              <a:ext cx="16" cy="11"/>
            </a:xfrm>
            <a:custGeom>
              <a:avLst/>
              <a:gdLst>
                <a:gd name="T0" fmla="*/ 1 w 32"/>
                <a:gd name="T1" fmla="*/ 0 h 22"/>
                <a:gd name="T2" fmla="*/ 1 w 32"/>
                <a:gd name="T3" fmla="*/ 1 h 22"/>
                <a:gd name="T4" fmla="*/ 1 w 32"/>
                <a:gd name="T5" fmla="*/ 1 h 22"/>
                <a:gd name="T6" fmla="*/ 0 w 32"/>
                <a:gd name="T7" fmla="*/ 1 h 22"/>
                <a:gd name="T8" fmla="*/ 1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32" y="0"/>
                  </a:moveTo>
                  <a:lnTo>
                    <a:pt x="30" y="4"/>
                  </a:lnTo>
                  <a:lnTo>
                    <a:pt x="5" y="22"/>
                  </a:lnTo>
                  <a:lnTo>
                    <a:pt x="0" y="16"/>
                  </a:lnTo>
                  <a:lnTo>
                    <a:pt x="32"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57" name="Freeform 2523"/>
            <p:cNvSpPr>
              <a:spLocks noChangeAspect="1"/>
            </p:cNvSpPr>
            <p:nvPr/>
          </p:nvSpPr>
          <p:spPr bwMode="auto">
            <a:xfrm>
              <a:off x="1416" y="3147"/>
              <a:ext cx="16" cy="12"/>
            </a:xfrm>
            <a:custGeom>
              <a:avLst/>
              <a:gdLst>
                <a:gd name="T0" fmla="*/ 1 w 32"/>
                <a:gd name="T1" fmla="*/ 0 h 24"/>
                <a:gd name="T2" fmla="*/ 1 w 32"/>
                <a:gd name="T3" fmla="*/ 1 h 24"/>
                <a:gd name="T4" fmla="*/ 1 w 32"/>
                <a:gd name="T5" fmla="*/ 1 h 24"/>
                <a:gd name="T6" fmla="*/ 0 w 32"/>
                <a:gd name="T7" fmla="*/ 1 h 24"/>
                <a:gd name="T8" fmla="*/ 1 w 32"/>
                <a:gd name="T9" fmla="*/ 0 h 24"/>
                <a:gd name="T10" fmla="*/ 0 60000 65536"/>
                <a:gd name="T11" fmla="*/ 0 60000 65536"/>
                <a:gd name="T12" fmla="*/ 0 60000 65536"/>
                <a:gd name="T13" fmla="*/ 0 60000 65536"/>
                <a:gd name="T14" fmla="*/ 0 60000 65536"/>
                <a:gd name="T15" fmla="*/ 0 w 32"/>
                <a:gd name="T16" fmla="*/ 0 h 24"/>
                <a:gd name="T17" fmla="*/ 32 w 32"/>
                <a:gd name="T18" fmla="*/ 24 h 24"/>
              </a:gdLst>
              <a:ahLst/>
              <a:cxnLst>
                <a:cxn ang="T10">
                  <a:pos x="T0" y="T1"/>
                </a:cxn>
                <a:cxn ang="T11">
                  <a:pos x="T2" y="T3"/>
                </a:cxn>
                <a:cxn ang="T12">
                  <a:pos x="T4" y="T5"/>
                </a:cxn>
                <a:cxn ang="T13">
                  <a:pos x="T6" y="T7"/>
                </a:cxn>
                <a:cxn ang="T14">
                  <a:pos x="T8" y="T9"/>
                </a:cxn>
              </a:cxnLst>
              <a:rect l="T15" t="T16" r="T17" b="T18"/>
              <a:pathLst>
                <a:path w="32" h="24">
                  <a:moveTo>
                    <a:pt x="25" y="0"/>
                  </a:moveTo>
                  <a:lnTo>
                    <a:pt x="32" y="4"/>
                  </a:lnTo>
                  <a:lnTo>
                    <a:pt x="5" y="24"/>
                  </a:lnTo>
                  <a:lnTo>
                    <a:pt x="0" y="17"/>
                  </a:lnTo>
                  <a:lnTo>
                    <a:pt x="25"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58" name="Freeform 2524"/>
            <p:cNvSpPr>
              <a:spLocks noChangeAspect="1"/>
            </p:cNvSpPr>
            <p:nvPr/>
          </p:nvSpPr>
          <p:spPr bwMode="auto">
            <a:xfrm>
              <a:off x="1415" y="3148"/>
              <a:ext cx="17" cy="10"/>
            </a:xfrm>
            <a:custGeom>
              <a:avLst/>
              <a:gdLst>
                <a:gd name="T0" fmla="*/ 1 w 34"/>
                <a:gd name="T1" fmla="*/ 0 h 20"/>
                <a:gd name="T2" fmla="*/ 1 w 34"/>
                <a:gd name="T3" fmla="*/ 1 h 20"/>
                <a:gd name="T4" fmla="*/ 0 w 34"/>
                <a:gd name="T5" fmla="*/ 1 h 20"/>
                <a:gd name="T6" fmla="*/ 1 w 34"/>
                <a:gd name="T7" fmla="*/ 1 h 20"/>
                <a:gd name="T8" fmla="*/ 1 w 34"/>
                <a:gd name="T9" fmla="*/ 0 h 20"/>
                <a:gd name="T10" fmla="*/ 0 60000 65536"/>
                <a:gd name="T11" fmla="*/ 0 60000 65536"/>
                <a:gd name="T12" fmla="*/ 0 60000 65536"/>
                <a:gd name="T13" fmla="*/ 0 60000 65536"/>
                <a:gd name="T14" fmla="*/ 0 60000 65536"/>
                <a:gd name="T15" fmla="*/ 0 w 34"/>
                <a:gd name="T16" fmla="*/ 0 h 20"/>
                <a:gd name="T17" fmla="*/ 34 w 34"/>
                <a:gd name="T18" fmla="*/ 20 h 20"/>
              </a:gdLst>
              <a:ahLst/>
              <a:cxnLst>
                <a:cxn ang="T10">
                  <a:pos x="T0" y="T1"/>
                </a:cxn>
                <a:cxn ang="T11">
                  <a:pos x="T2" y="T3"/>
                </a:cxn>
                <a:cxn ang="T12">
                  <a:pos x="T4" y="T5"/>
                </a:cxn>
                <a:cxn ang="T13">
                  <a:pos x="T6" y="T7"/>
                </a:cxn>
                <a:cxn ang="T14">
                  <a:pos x="T8" y="T9"/>
                </a:cxn>
              </a:cxnLst>
              <a:rect l="T15" t="T16" r="T17" b="T18"/>
              <a:pathLst>
                <a:path w="34" h="20">
                  <a:moveTo>
                    <a:pt x="34" y="0"/>
                  </a:moveTo>
                  <a:lnTo>
                    <a:pt x="34" y="2"/>
                  </a:lnTo>
                  <a:lnTo>
                    <a:pt x="0" y="20"/>
                  </a:lnTo>
                  <a:lnTo>
                    <a:pt x="2" y="17"/>
                  </a:lnTo>
                  <a:lnTo>
                    <a:pt x="34"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59" name="Freeform 2525"/>
            <p:cNvSpPr>
              <a:spLocks noChangeAspect="1"/>
            </p:cNvSpPr>
            <p:nvPr/>
          </p:nvSpPr>
          <p:spPr bwMode="auto">
            <a:xfrm>
              <a:off x="1415" y="3148"/>
              <a:ext cx="16" cy="13"/>
            </a:xfrm>
            <a:custGeom>
              <a:avLst/>
              <a:gdLst>
                <a:gd name="T0" fmla="*/ 1 w 30"/>
                <a:gd name="T1" fmla="*/ 0 h 26"/>
                <a:gd name="T2" fmla="*/ 1 w 30"/>
                <a:gd name="T3" fmla="*/ 1 h 26"/>
                <a:gd name="T4" fmla="*/ 1 w 30"/>
                <a:gd name="T5" fmla="*/ 1 h 26"/>
                <a:gd name="T6" fmla="*/ 0 w 30"/>
                <a:gd name="T7" fmla="*/ 1 h 26"/>
                <a:gd name="T8" fmla="*/ 1 w 30"/>
                <a:gd name="T9" fmla="*/ 0 h 26"/>
                <a:gd name="T10" fmla="*/ 0 60000 65536"/>
                <a:gd name="T11" fmla="*/ 0 60000 65536"/>
                <a:gd name="T12" fmla="*/ 0 60000 65536"/>
                <a:gd name="T13" fmla="*/ 0 60000 65536"/>
                <a:gd name="T14" fmla="*/ 0 60000 65536"/>
                <a:gd name="T15" fmla="*/ 0 w 30"/>
                <a:gd name="T16" fmla="*/ 0 h 26"/>
                <a:gd name="T17" fmla="*/ 30 w 30"/>
                <a:gd name="T18" fmla="*/ 26 h 26"/>
              </a:gdLst>
              <a:ahLst/>
              <a:cxnLst>
                <a:cxn ang="T10">
                  <a:pos x="T0" y="T1"/>
                </a:cxn>
                <a:cxn ang="T11">
                  <a:pos x="T2" y="T3"/>
                </a:cxn>
                <a:cxn ang="T12">
                  <a:pos x="T4" y="T5"/>
                </a:cxn>
                <a:cxn ang="T13">
                  <a:pos x="T6" y="T7"/>
                </a:cxn>
                <a:cxn ang="T14">
                  <a:pos x="T8" y="T9"/>
                </a:cxn>
              </a:cxnLst>
              <a:rect l="T15" t="T16" r="T17" b="T18"/>
              <a:pathLst>
                <a:path w="30" h="26">
                  <a:moveTo>
                    <a:pt x="20" y="0"/>
                  </a:moveTo>
                  <a:lnTo>
                    <a:pt x="30" y="7"/>
                  </a:lnTo>
                  <a:lnTo>
                    <a:pt x="8" y="26"/>
                  </a:lnTo>
                  <a:lnTo>
                    <a:pt x="0" y="20"/>
                  </a:lnTo>
                  <a:lnTo>
                    <a:pt x="20"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60" name="Freeform 2526"/>
            <p:cNvSpPr>
              <a:spLocks noChangeAspect="1"/>
            </p:cNvSpPr>
            <p:nvPr/>
          </p:nvSpPr>
          <p:spPr bwMode="auto">
            <a:xfrm>
              <a:off x="1416" y="3151"/>
              <a:ext cx="16" cy="11"/>
            </a:xfrm>
            <a:custGeom>
              <a:avLst/>
              <a:gdLst>
                <a:gd name="T0" fmla="*/ 1 w 32"/>
                <a:gd name="T1" fmla="*/ 0 h 22"/>
                <a:gd name="T2" fmla="*/ 1 w 32"/>
                <a:gd name="T3" fmla="*/ 1 h 22"/>
                <a:gd name="T4" fmla="*/ 0 w 32"/>
                <a:gd name="T5" fmla="*/ 1 h 22"/>
                <a:gd name="T6" fmla="*/ 1 w 32"/>
                <a:gd name="T7" fmla="*/ 1 h 22"/>
                <a:gd name="T8" fmla="*/ 1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23" y="0"/>
                  </a:moveTo>
                  <a:lnTo>
                    <a:pt x="32" y="5"/>
                  </a:lnTo>
                  <a:lnTo>
                    <a:pt x="0" y="22"/>
                  </a:lnTo>
                  <a:lnTo>
                    <a:pt x="1" y="17"/>
                  </a:lnTo>
                  <a:lnTo>
                    <a:pt x="23" y="0"/>
                  </a:lnTo>
                  <a:close/>
                </a:path>
              </a:pathLst>
            </a:custGeom>
            <a:solidFill>
              <a:srgbClr val="002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61" name="Freeform 2527"/>
            <p:cNvSpPr>
              <a:spLocks noChangeAspect="1"/>
            </p:cNvSpPr>
            <p:nvPr/>
          </p:nvSpPr>
          <p:spPr bwMode="auto">
            <a:xfrm>
              <a:off x="1416" y="3151"/>
              <a:ext cx="17" cy="11"/>
            </a:xfrm>
            <a:custGeom>
              <a:avLst/>
              <a:gdLst>
                <a:gd name="T0" fmla="*/ 1 w 34"/>
                <a:gd name="T1" fmla="*/ 0 h 22"/>
                <a:gd name="T2" fmla="*/ 1 w 34"/>
                <a:gd name="T3" fmla="*/ 1 h 22"/>
                <a:gd name="T4" fmla="*/ 0 w 34"/>
                <a:gd name="T5" fmla="*/ 1 h 22"/>
                <a:gd name="T6" fmla="*/ 1 w 34"/>
                <a:gd name="T7" fmla="*/ 1 h 22"/>
                <a:gd name="T8" fmla="*/ 1 w 34"/>
                <a:gd name="T9" fmla="*/ 0 h 22"/>
                <a:gd name="T10" fmla="*/ 0 60000 65536"/>
                <a:gd name="T11" fmla="*/ 0 60000 65536"/>
                <a:gd name="T12" fmla="*/ 0 60000 65536"/>
                <a:gd name="T13" fmla="*/ 0 60000 65536"/>
                <a:gd name="T14" fmla="*/ 0 60000 65536"/>
                <a:gd name="T15" fmla="*/ 0 w 34"/>
                <a:gd name="T16" fmla="*/ 0 h 22"/>
                <a:gd name="T17" fmla="*/ 34 w 34"/>
                <a:gd name="T18" fmla="*/ 22 h 22"/>
              </a:gdLst>
              <a:ahLst/>
              <a:cxnLst>
                <a:cxn ang="T10">
                  <a:pos x="T0" y="T1"/>
                </a:cxn>
                <a:cxn ang="T11">
                  <a:pos x="T2" y="T3"/>
                </a:cxn>
                <a:cxn ang="T12">
                  <a:pos x="T4" y="T5"/>
                </a:cxn>
                <a:cxn ang="T13">
                  <a:pos x="T6" y="T7"/>
                </a:cxn>
                <a:cxn ang="T14">
                  <a:pos x="T8" y="T9"/>
                </a:cxn>
              </a:cxnLst>
              <a:rect l="T15" t="T16" r="T17" b="T18"/>
              <a:pathLst>
                <a:path w="34" h="22">
                  <a:moveTo>
                    <a:pt x="34" y="0"/>
                  </a:moveTo>
                  <a:lnTo>
                    <a:pt x="34" y="2"/>
                  </a:lnTo>
                  <a:lnTo>
                    <a:pt x="0" y="22"/>
                  </a:lnTo>
                  <a:lnTo>
                    <a:pt x="1" y="20"/>
                  </a:lnTo>
                  <a:lnTo>
                    <a:pt x="34" y="0"/>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62" name="Freeform 2528"/>
            <p:cNvSpPr>
              <a:spLocks noChangeAspect="1"/>
            </p:cNvSpPr>
            <p:nvPr/>
          </p:nvSpPr>
          <p:spPr bwMode="auto">
            <a:xfrm>
              <a:off x="1417" y="3152"/>
              <a:ext cx="16" cy="11"/>
            </a:xfrm>
            <a:custGeom>
              <a:avLst/>
              <a:gdLst>
                <a:gd name="T0" fmla="*/ 0 w 33"/>
                <a:gd name="T1" fmla="*/ 0 h 22"/>
                <a:gd name="T2" fmla="*/ 0 w 33"/>
                <a:gd name="T3" fmla="*/ 1 h 22"/>
                <a:gd name="T4" fmla="*/ 0 w 33"/>
                <a:gd name="T5" fmla="*/ 1 h 22"/>
                <a:gd name="T6" fmla="*/ 0 w 33"/>
                <a:gd name="T7" fmla="*/ 1 h 22"/>
                <a:gd name="T8" fmla="*/ 0 w 33"/>
                <a:gd name="T9" fmla="*/ 0 h 22"/>
                <a:gd name="T10" fmla="*/ 0 60000 65536"/>
                <a:gd name="T11" fmla="*/ 0 60000 65536"/>
                <a:gd name="T12" fmla="*/ 0 60000 65536"/>
                <a:gd name="T13" fmla="*/ 0 60000 65536"/>
                <a:gd name="T14" fmla="*/ 0 60000 65536"/>
                <a:gd name="T15" fmla="*/ 0 w 33"/>
                <a:gd name="T16" fmla="*/ 0 h 22"/>
                <a:gd name="T17" fmla="*/ 33 w 33"/>
                <a:gd name="T18" fmla="*/ 22 h 22"/>
              </a:gdLst>
              <a:ahLst/>
              <a:cxnLst>
                <a:cxn ang="T10">
                  <a:pos x="T0" y="T1"/>
                </a:cxn>
                <a:cxn ang="T11">
                  <a:pos x="T2" y="T3"/>
                </a:cxn>
                <a:cxn ang="T12">
                  <a:pos x="T4" y="T5"/>
                </a:cxn>
                <a:cxn ang="T13">
                  <a:pos x="T6" y="T7"/>
                </a:cxn>
                <a:cxn ang="T14">
                  <a:pos x="T8" y="T9"/>
                </a:cxn>
              </a:cxnLst>
              <a:rect l="T15" t="T16" r="T17" b="T18"/>
              <a:pathLst>
                <a:path w="33" h="22">
                  <a:moveTo>
                    <a:pt x="33" y="0"/>
                  </a:moveTo>
                  <a:lnTo>
                    <a:pt x="33" y="1"/>
                  </a:lnTo>
                  <a:lnTo>
                    <a:pt x="7" y="22"/>
                  </a:lnTo>
                  <a:lnTo>
                    <a:pt x="0" y="17"/>
                  </a:lnTo>
                  <a:lnTo>
                    <a:pt x="33"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63" name="Freeform 2529"/>
            <p:cNvSpPr>
              <a:spLocks noChangeAspect="1"/>
            </p:cNvSpPr>
            <p:nvPr/>
          </p:nvSpPr>
          <p:spPr bwMode="auto">
            <a:xfrm>
              <a:off x="1418" y="3151"/>
              <a:ext cx="15" cy="13"/>
            </a:xfrm>
            <a:custGeom>
              <a:avLst/>
              <a:gdLst>
                <a:gd name="T0" fmla="*/ 0 w 31"/>
                <a:gd name="T1" fmla="*/ 0 h 27"/>
                <a:gd name="T2" fmla="*/ 0 w 31"/>
                <a:gd name="T3" fmla="*/ 0 h 27"/>
                <a:gd name="T4" fmla="*/ 0 w 31"/>
                <a:gd name="T5" fmla="*/ 0 h 27"/>
                <a:gd name="T6" fmla="*/ 0 w 31"/>
                <a:gd name="T7" fmla="*/ 0 h 27"/>
                <a:gd name="T8" fmla="*/ 0 w 31"/>
                <a:gd name="T9" fmla="*/ 0 h 27"/>
                <a:gd name="T10" fmla="*/ 0 60000 65536"/>
                <a:gd name="T11" fmla="*/ 0 60000 65536"/>
                <a:gd name="T12" fmla="*/ 0 60000 65536"/>
                <a:gd name="T13" fmla="*/ 0 60000 65536"/>
                <a:gd name="T14" fmla="*/ 0 60000 65536"/>
                <a:gd name="T15" fmla="*/ 0 w 31"/>
                <a:gd name="T16" fmla="*/ 0 h 27"/>
                <a:gd name="T17" fmla="*/ 31 w 31"/>
                <a:gd name="T18" fmla="*/ 27 h 27"/>
              </a:gdLst>
              <a:ahLst/>
              <a:cxnLst>
                <a:cxn ang="T10">
                  <a:pos x="T0" y="T1"/>
                </a:cxn>
                <a:cxn ang="T11">
                  <a:pos x="T2" y="T3"/>
                </a:cxn>
                <a:cxn ang="T12">
                  <a:pos x="T4" y="T5"/>
                </a:cxn>
                <a:cxn ang="T13">
                  <a:pos x="T6" y="T7"/>
                </a:cxn>
                <a:cxn ang="T14">
                  <a:pos x="T8" y="T9"/>
                </a:cxn>
              </a:cxnLst>
              <a:rect l="T15" t="T16" r="T17" b="T18"/>
              <a:pathLst>
                <a:path w="31" h="27">
                  <a:moveTo>
                    <a:pt x="20" y="0"/>
                  </a:moveTo>
                  <a:lnTo>
                    <a:pt x="31" y="7"/>
                  </a:lnTo>
                  <a:lnTo>
                    <a:pt x="8" y="27"/>
                  </a:lnTo>
                  <a:lnTo>
                    <a:pt x="0" y="24"/>
                  </a:lnTo>
                  <a:lnTo>
                    <a:pt x="20" y="0"/>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64" name="Freeform 2530"/>
            <p:cNvSpPr>
              <a:spLocks noChangeAspect="1"/>
            </p:cNvSpPr>
            <p:nvPr/>
          </p:nvSpPr>
          <p:spPr bwMode="auto">
            <a:xfrm>
              <a:off x="1416" y="3154"/>
              <a:ext cx="17" cy="10"/>
            </a:xfrm>
            <a:custGeom>
              <a:avLst/>
              <a:gdLst>
                <a:gd name="T0" fmla="*/ 1 w 34"/>
                <a:gd name="T1" fmla="*/ 0 h 20"/>
                <a:gd name="T2" fmla="*/ 1 w 34"/>
                <a:gd name="T3" fmla="*/ 1 h 20"/>
                <a:gd name="T4" fmla="*/ 0 w 34"/>
                <a:gd name="T5" fmla="*/ 1 h 20"/>
                <a:gd name="T6" fmla="*/ 1 w 34"/>
                <a:gd name="T7" fmla="*/ 1 h 20"/>
                <a:gd name="T8" fmla="*/ 1 w 34"/>
                <a:gd name="T9" fmla="*/ 0 h 20"/>
                <a:gd name="T10" fmla="*/ 0 60000 65536"/>
                <a:gd name="T11" fmla="*/ 0 60000 65536"/>
                <a:gd name="T12" fmla="*/ 0 60000 65536"/>
                <a:gd name="T13" fmla="*/ 0 60000 65536"/>
                <a:gd name="T14" fmla="*/ 0 60000 65536"/>
                <a:gd name="T15" fmla="*/ 0 w 34"/>
                <a:gd name="T16" fmla="*/ 0 h 20"/>
                <a:gd name="T17" fmla="*/ 34 w 34"/>
                <a:gd name="T18" fmla="*/ 20 h 20"/>
              </a:gdLst>
              <a:ahLst/>
              <a:cxnLst>
                <a:cxn ang="T10">
                  <a:pos x="T0" y="T1"/>
                </a:cxn>
                <a:cxn ang="T11">
                  <a:pos x="T2" y="T3"/>
                </a:cxn>
                <a:cxn ang="T12">
                  <a:pos x="T4" y="T5"/>
                </a:cxn>
                <a:cxn ang="T13">
                  <a:pos x="T6" y="T7"/>
                </a:cxn>
                <a:cxn ang="T14">
                  <a:pos x="T8" y="T9"/>
                </a:cxn>
              </a:cxnLst>
              <a:rect l="T15" t="T16" r="T17" b="T18"/>
              <a:pathLst>
                <a:path w="34" h="20">
                  <a:moveTo>
                    <a:pt x="34" y="0"/>
                  </a:moveTo>
                  <a:lnTo>
                    <a:pt x="34" y="2"/>
                  </a:lnTo>
                  <a:lnTo>
                    <a:pt x="0" y="20"/>
                  </a:lnTo>
                  <a:lnTo>
                    <a:pt x="1" y="17"/>
                  </a:lnTo>
                  <a:lnTo>
                    <a:pt x="34" y="0"/>
                  </a:lnTo>
                  <a:close/>
                </a:path>
              </a:pathLst>
            </a:custGeom>
            <a:solidFill>
              <a:srgbClr val="002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65" name="Freeform 2531"/>
            <p:cNvSpPr>
              <a:spLocks noChangeAspect="1"/>
            </p:cNvSpPr>
            <p:nvPr/>
          </p:nvSpPr>
          <p:spPr bwMode="auto">
            <a:xfrm>
              <a:off x="1417" y="3152"/>
              <a:ext cx="16" cy="15"/>
            </a:xfrm>
            <a:custGeom>
              <a:avLst/>
              <a:gdLst>
                <a:gd name="T0" fmla="*/ 0 w 33"/>
                <a:gd name="T1" fmla="*/ 0 h 28"/>
                <a:gd name="T2" fmla="*/ 0 w 33"/>
                <a:gd name="T3" fmla="*/ 1 h 28"/>
                <a:gd name="T4" fmla="*/ 0 w 33"/>
                <a:gd name="T5" fmla="*/ 1 h 28"/>
                <a:gd name="T6" fmla="*/ 0 w 33"/>
                <a:gd name="T7" fmla="*/ 1 h 28"/>
                <a:gd name="T8" fmla="*/ 0 w 33"/>
                <a:gd name="T9" fmla="*/ 0 h 28"/>
                <a:gd name="T10" fmla="*/ 0 60000 65536"/>
                <a:gd name="T11" fmla="*/ 0 60000 65536"/>
                <a:gd name="T12" fmla="*/ 0 60000 65536"/>
                <a:gd name="T13" fmla="*/ 0 60000 65536"/>
                <a:gd name="T14" fmla="*/ 0 60000 65536"/>
                <a:gd name="T15" fmla="*/ 0 w 33"/>
                <a:gd name="T16" fmla="*/ 0 h 28"/>
                <a:gd name="T17" fmla="*/ 33 w 33"/>
                <a:gd name="T18" fmla="*/ 28 h 28"/>
              </a:gdLst>
              <a:ahLst/>
              <a:cxnLst>
                <a:cxn ang="T10">
                  <a:pos x="T0" y="T1"/>
                </a:cxn>
                <a:cxn ang="T11">
                  <a:pos x="T2" y="T3"/>
                </a:cxn>
                <a:cxn ang="T12">
                  <a:pos x="T4" y="T5"/>
                </a:cxn>
                <a:cxn ang="T13">
                  <a:pos x="T6" y="T7"/>
                </a:cxn>
                <a:cxn ang="T14">
                  <a:pos x="T8" y="T9"/>
                </a:cxn>
              </a:cxnLst>
              <a:rect l="T15" t="T16" r="T17" b="T18"/>
              <a:pathLst>
                <a:path w="33" h="28">
                  <a:moveTo>
                    <a:pt x="21" y="0"/>
                  </a:moveTo>
                  <a:lnTo>
                    <a:pt x="33" y="6"/>
                  </a:lnTo>
                  <a:lnTo>
                    <a:pt x="9" y="28"/>
                  </a:lnTo>
                  <a:lnTo>
                    <a:pt x="0" y="23"/>
                  </a:lnTo>
                  <a:lnTo>
                    <a:pt x="21"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66" name="Freeform 2532"/>
            <p:cNvSpPr>
              <a:spLocks noChangeAspect="1"/>
            </p:cNvSpPr>
            <p:nvPr/>
          </p:nvSpPr>
          <p:spPr bwMode="auto">
            <a:xfrm>
              <a:off x="1418" y="3157"/>
              <a:ext cx="17" cy="11"/>
            </a:xfrm>
            <a:custGeom>
              <a:avLst/>
              <a:gdLst>
                <a:gd name="T0" fmla="*/ 1 w 34"/>
                <a:gd name="T1" fmla="*/ 0 h 22"/>
                <a:gd name="T2" fmla="*/ 1 w 34"/>
                <a:gd name="T3" fmla="*/ 1 h 22"/>
                <a:gd name="T4" fmla="*/ 0 w 34"/>
                <a:gd name="T5" fmla="*/ 1 h 22"/>
                <a:gd name="T6" fmla="*/ 1 w 34"/>
                <a:gd name="T7" fmla="*/ 1 h 22"/>
                <a:gd name="T8" fmla="*/ 1 w 34"/>
                <a:gd name="T9" fmla="*/ 0 h 22"/>
                <a:gd name="T10" fmla="*/ 0 60000 65536"/>
                <a:gd name="T11" fmla="*/ 0 60000 65536"/>
                <a:gd name="T12" fmla="*/ 0 60000 65536"/>
                <a:gd name="T13" fmla="*/ 0 60000 65536"/>
                <a:gd name="T14" fmla="*/ 0 60000 65536"/>
                <a:gd name="T15" fmla="*/ 0 w 34"/>
                <a:gd name="T16" fmla="*/ 0 h 22"/>
                <a:gd name="T17" fmla="*/ 34 w 34"/>
                <a:gd name="T18" fmla="*/ 22 h 22"/>
              </a:gdLst>
              <a:ahLst/>
              <a:cxnLst>
                <a:cxn ang="T10">
                  <a:pos x="T0" y="T1"/>
                </a:cxn>
                <a:cxn ang="T11">
                  <a:pos x="T2" y="T3"/>
                </a:cxn>
                <a:cxn ang="T12">
                  <a:pos x="T4" y="T5"/>
                </a:cxn>
                <a:cxn ang="T13">
                  <a:pos x="T6" y="T7"/>
                </a:cxn>
                <a:cxn ang="T14">
                  <a:pos x="T8" y="T9"/>
                </a:cxn>
              </a:cxnLst>
              <a:rect l="T15" t="T16" r="T17" b="T18"/>
              <a:pathLst>
                <a:path w="34" h="22">
                  <a:moveTo>
                    <a:pt x="27" y="0"/>
                  </a:moveTo>
                  <a:lnTo>
                    <a:pt x="34" y="3"/>
                  </a:lnTo>
                  <a:lnTo>
                    <a:pt x="0" y="22"/>
                  </a:lnTo>
                  <a:lnTo>
                    <a:pt x="2" y="18"/>
                  </a:lnTo>
                  <a:lnTo>
                    <a:pt x="27"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67" name="Freeform 2533"/>
            <p:cNvSpPr>
              <a:spLocks noChangeAspect="1"/>
            </p:cNvSpPr>
            <p:nvPr/>
          </p:nvSpPr>
          <p:spPr bwMode="auto">
            <a:xfrm>
              <a:off x="1419" y="3160"/>
              <a:ext cx="16" cy="11"/>
            </a:xfrm>
            <a:custGeom>
              <a:avLst/>
              <a:gdLst>
                <a:gd name="T0" fmla="*/ 1 w 32"/>
                <a:gd name="T1" fmla="*/ 0 h 22"/>
                <a:gd name="T2" fmla="*/ 1 w 32"/>
                <a:gd name="T3" fmla="*/ 1 h 22"/>
                <a:gd name="T4" fmla="*/ 1 w 32"/>
                <a:gd name="T5" fmla="*/ 1 h 22"/>
                <a:gd name="T6" fmla="*/ 0 w 32"/>
                <a:gd name="T7" fmla="*/ 1 h 22"/>
                <a:gd name="T8" fmla="*/ 1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32" y="0"/>
                  </a:moveTo>
                  <a:lnTo>
                    <a:pt x="30" y="3"/>
                  </a:lnTo>
                  <a:lnTo>
                    <a:pt x="5" y="22"/>
                  </a:lnTo>
                  <a:lnTo>
                    <a:pt x="0" y="17"/>
                  </a:lnTo>
                  <a:lnTo>
                    <a:pt x="32"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68" name="Freeform 2534"/>
            <p:cNvSpPr>
              <a:spLocks noChangeAspect="1"/>
            </p:cNvSpPr>
            <p:nvPr/>
          </p:nvSpPr>
          <p:spPr bwMode="auto">
            <a:xfrm>
              <a:off x="1417" y="3160"/>
              <a:ext cx="17" cy="12"/>
            </a:xfrm>
            <a:custGeom>
              <a:avLst/>
              <a:gdLst>
                <a:gd name="T0" fmla="*/ 1 w 34"/>
                <a:gd name="T1" fmla="*/ 0 h 24"/>
                <a:gd name="T2" fmla="*/ 1 w 34"/>
                <a:gd name="T3" fmla="*/ 1 h 24"/>
                <a:gd name="T4" fmla="*/ 0 w 34"/>
                <a:gd name="T5" fmla="*/ 1 h 24"/>
                <a:gd name="T6" fmla="*/ 0 w 34"/>
                <a:gd name="T7" fmla="*/ 1 h 24"/>
                <a:gd name="T8" fmla="*/ 1 w 34"/>
                <a:gd name="T9" fmla="*/ 0 h 24"/>
                <a:gd name="T10" fmla="*/ 0 60000 65536"/>
                <a:gd name="T11" fmla="*/ 0 60000 65536"/>
                <a:gd name="T12" fmla="*/ 0 60000 65536"/>
                <a:gd name="T13" fmla="*/ 0 60000 65536"/>
                <a:gd name="T14" fmla="*/ 0 60000 65536"/>
                <a:gd name="T15" fmla="*/ 0 w 34"/>
                <a:gd name="T16" fmla="*/ 0 h 24"/>
                <a:gd name="T17" fmla="*/ 34 w 34"/>
                <a:gd name="T18" fmla="*/ 24 h 24"/>
              </a:gdLst>
              <a:ahLst/>
              <a:cxnLst>
                <a:cxn ang="T10">
                  <a:pos x="T0" y="T1"/>
                </a:cxn>
                <a:cxn ang="T11">
                  <a:pos x="T2" y="T3"/>
                </a:cxn>
                <a:cxn ang="T12">
                  <a:pos x="T4" y="T5"/>
                </a:cxn>
                <a:cxn ang="T13">
                  <a:pos x="T6" y="T7"/>
                </a:cxn>
                <a:cxn ang="T14">
                  <a:pos x="T8" y="T9"/>
                </a:cxn>
              </a:cxnLst>
              <a:rect l="T15" t="T16" r="T17" b="T18"/>
              <a:pathLst>
                <a:path w="34" h="24">
                  <a:moveTo>
                    <a:pt x="34" y="0"/>
                  </a:moveTo>
                  <a:lnTo>
                    <a:pt x="34" y="2"/>
                  </a:lnTo>
                  <a:lnTo>
                    <a:pt x="0" y="24"/>
                  </a:lnTo>
                  <a:lnTo>
                    <a:pt x="0" y="22"/>
                  </a:lnTo>
                  <a:lnTo>
                    <a:pt x="34"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69" name="Freeform 2535"/>
            <p:cNvSpPr>
              <a:spLocks noChangeAspect="1"/>
            </p:cNvSpPr>
            <p:nvPr/>
          </p:nvSpPr>
          <p:spPr bwMode="auto">
            <a:xfrm>
              <a:off x="1418" y="3159"/>
              <a:ext cx="15" cy="14"/>
            </a:xfrm>
            <a:custGeom>
              <a:avLst/>
              <a:gdLst>
                <a:gd name="T0" fmla="*/ 0 w 31"/>
                <a:gd name="T1" fmla="*/ 0 h 27"/>
                <a:gd name="T2" fmla="*/ 0 w 31"/>
                <a:gd name="T3" fmla="*/ 1 h 27"/>
                <a:gd name="T4" fmla="*/ 0 w 31"/>
                <a:gd name="T5" fmla="*/ 1 h 27"/>
                <a:gd name="T6" fmla="*/ 0 w 31"/>
                <a:gd name="T7" fmla="*/ 1 h 27"/>
                <a:gd name="T8" fmla="*/ 0 w 31"/>
                <a:gd name="T9" fmla="*/ 0 h 27"/>
                <a:gd name="T10" fmla="*/ 0 60000 65536"/>
                <a:gd name="T11" fmla="*/ 0 60000 65536"/>
                <a:gd name="T12" fmla="*/ 0 60000 65536"/>
                <a:gd name="T13" fmla="*/ 0 60000 65536"/>
                <a:gd name="T14" fmla="*/ 0 60000 65536"/>
                <a:gd name="T15" fmla="*/ 0 w 31"/>
                <a:gd name="T16" fmla="*/ 0 h 27"/>
                <a:gd name="T17" fmla="*/ 31 w 31"/>
                <a:gd name="T18" fmla="*/ 27 h 27"/>
              </a:gdLst>
              <a:ahLst/>
              <a:cxnLst>
                <a:cxn ang="T10">
                  <a:pos x="T0" y="T1"/>
                </a:cxn>
                <a:cxn ang="T11">
                  <a:pos x="T2" y="T3"/>
                </a:cxn>
                <a:cxn ang="T12">
                  <a:pos x="T4" y="T5"/>
                </a:cxn>
                <a:cxn ang="T13">
                  <a:pos x="T6" y="T7"/>
                </a:cxn>
                <a:cxn ang="T14">
                  <a:pos x="T8" y="T9"/>
                </a:cxn>
              </a:cxnLst>
              <a:rect l="T15" t="T16" r="T17" b="T18"/>
              <a:pathLst>
                <a:path w="31" h="27">
                  <a:moveTo>
                    <a:pt x="20" y="0"/>
                  </a:moveTo>
                  <a:lnTo>
                    <a:pt x="31" y="7"/>
                  </a:lnTo>
                  <a:lnTo>
                    <a:pt x="8" y="27"/>
                  </a:lnTo>
                  <a:lnTo>
                    <a:pt x="0" y="22"/>
                  </a:lnTo>
                  <a:lnTo>
                    <a:pt x="20"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70" name="Freeform 2536"/>
            <p:cNvSpPr>
              <a:spLocks noChangeAspect="1"/>
            </p:cNvSpPr>
            <p:nvPr/>
          </p:nvSpPr>
          <p:spPr bwMode="auto">
            <a:xfrm>
              <a:off x="1417" y="3162"/>
              <a:ext cx="17" cy="11"/>
            </a:xfrm>
            <a:custGeom>
              <a:avLst/>
              <a:gdLst>
                <a:gd name="T0" fmla="*/ 1 w 34"/>
                <a:gd name="T1" fmla="*/ 0 h 24"/>
                <a:gd name="T2" fmla="*/ 1 w 34"/>
                <a:gd name="T3" fmla="*/ 0 h 24"/>
                <a:gd name="T4" fmla="*/ 0 w 34"/>
                <a:gd name="T5" fmla="*/ 0 h 24"/>
                <a:gd name="T6" fmla="*/ 1 w 34"/>
                <a:gd name="T7" fmla="*/ 0 h 24"/>
                <a:gd name="T8" fmla="*/ 1 w 34"/>
                <a:gd name="T9" fmla="*/ 0 h 24"/>
                <a:gd name="T10" fmla="*/ 0 60000 65536"/>
                <a:gd name="T11" fmla="*/ 0 60000 65536"/>
                <a:gd name="T12" fmla="*/ 0 60000 65536"/>
                <a:gd name="T13" fmla="*/ 0 60000 65536"/>
                <a:gd name="T14" fmla="*/ 0 60000 65536"/>
                <a:gd name="T15" fmla="*/ 0 w 34"/>
                <a:gd name="T16" fmla="*/ 0 h 24"/>
                <a:gd name="T17" fmla="*/ 34 w 34"/>
                <a:gd name="T18" fmla="*/ 24 h 24"/>
              </a:gdLst>
              <a:ahLst/>
              <a:cxnLst>
                <a:cxn ang="T10">
                  <a:pos x="T0" y="T1"/>
                </a:cxn>
                <a:cxn ang="T11">
                  <a:pos x="T2" y="T3"/>
                </a:cxn>
                <a:cxn ang="T12">
                  <a:pos x="T4" y="T5"/>
                </a:cxn>
                <a:cxn ang="T13">
                  <a:pos x="T6" y="T7"/>
                </a:cxn>
                <a:cxn ang="T14">
                  <a:pos x="T8" y="T9"/>
                </a:cxn>
              </a:cxnLst>
              <a:rect l="T15" t="T16" r="T17" b="T18"/>
              <a:pathLst>
                <a:path w="34" h="24">
                  <a:moveTo>
                    <a:pt x="22" y="0"/>
                  </a:moveTo>
                  <a:lnTo>
                    <a:pt x="34" y="5"/>
                  </a:lnTo>
                  <a:lnTo>
                    <a:pt x="0" y="24"/>
                  </a:lnTo>
                  <a:lnTo>
                    <a:pt x="2" y="19"/>
                  </a:lnTo>
                  <a:lnTo>
                    <a:pt x="22"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71" name="Freeform 2537"/>
            <p:cNvSpPr>
              <a:spLocks noChangeAspect="1"/>
            </p:cNvSpPr>
            <p:nvPr/>
          </p:nvSpPr>
          <p:spPr bwMode="auto">
            <a:xfrm>
              <a:off x="1418" y="3163"/>
              <a:ext cx="16" cy="11"/>
            </a:xfrm>
            <a:custGeom>
              <a:avLst/>
              <a:gdLst>
                <a:gd name="T0" fmla="*/ 1 w 32"/>
                <a:gd name="T1" fmla="*/ 0 h 22"/>
                <a:gd name="T2" fmla="*/ 1 w 32"/>
                <a:gd name="T3" fmla="*/ 1 h 22"/>
                <a:gd name="T4" fmla="*/ 1 w 32"/>
                <a:gd name="T5" fmla="*/ 1 h 22"/>
                <a:gd name="T6" fmla="*/ 0 w 32"/>
                <a:gd name="T7" fmla="*/ 1 h 22"/>
                <a:gd name="T8" fmla="*/ 1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32" y="0"/>
                  </a:moveTo>
                  <a:lnTo>
                    <a:pt x="32" y="1"/>
                  </a:lnTo>
                  <a:lnTo>
                    <a:pt x="8" y="22"/>
                  </a:lnTo>
                  <a:lnTo>
                    <a:pt x="0" y="18"/>
                  </a:lnTo>
                  <a:lnTo>
                    <a:pt x="32"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72" name="Freeform 2538"/>
            <p:cNvSpPr>
              <a:spLocks noChangeAspect="1"/>
            </p:cNvSpPr>
            <p:nvPr/>
          </p:nvSpPr>
          <p:spPr bwMode="auto">
            <a:xfrm>
              <a:off x="1419" y="3162"/>
              <a:ext cx="16" cy="12"/>
            </a:xfrm>
            <a:custGeom>
              <a:avLst/>
              <a:gdLst>
                <a:gd name="T0" fmla="*/ 1 w 32"/>
                <a:gd name="T1" fmla="*/ 0 h 24"/>
                <a:gd name="T2" fmla="*/ 1 w 32"/>
                <a:gd name="T3" fmla="*/ 1 h 24"/>
                <a:gd name="T4" fmla="*/ 0 w 32"/>
                <a:gd name="T5" fmla="*/ 1 h 24"/>
                <a:gd name="T6" fmla="*/ 1 w 32"/>
                <a:gd name="T7" fmla="*/ 1 h 24"/>
                <a:gd name="T8" fmla="*/ 1 w 32"/>
                <a:gd name="T9" fmla="*/ 0 h 24"/>
                <a:gd name="T10" fmla="*/ 0 60000 65536"/>
                <a:gd name="T11" fmla="*/ 0 60000 65536"/>
                <a:gd name="T12" fmla="*/ 0 60000 65536"/>
                <a:gd name="T13" fmla="*/ 0 60000 65536"/>
                <a:gd name="T14" fmla="*/ 0 60000 65536"/>
                <a:gd name="T15" fmla="*/ 0 w 32"/>
                <a:gd name="T16" fmla="*/ 0 h 24"/>
                <a:gd name="T17" fmla="*/ 32 w 32"/>
                <a:gd name="T18" fmla="*/ 24 h 24"/>
              </a:gdLst>
              <a:ahLst/>
              <a:cxnLst>
                <a:cxn ang="T10">
                  <a:pos x="T0" y="T1"/>
                </a:cxn>
                <a:cxn ang="T11">
                  <a:pos x="T2" y="T3"/>
                </a:cxn>
                <a:cxn ang="T12">
                  <a:pos x="T4" y="T5"/>
                </a:cxn>
                <a:cxn ang="T13">
                  <a:pos x="T6" y="T7"/>
                </a:cxn>
                <a:cxn ang="T14">
                  <a:pos x="T8" y="T9"/>
                </a:cxn>
              </a:cxnLst>
              <a:rect l="T15" t="T16" r="T17" b="T18"/>
              <a:pathLst>
                <a:path w="32" h="24">
                  <a:moveTo>
                    <a:pt x="23" y="0"/>
                  </a:moveTo>
                  <a:lnTo>
                    <a:pt x="32" y="5"/>
                  </a:lnTo>
                  <a:lnTo>
                    <a:pt x="0" y="24"/>
                  </a:lnTo>
                  <a:lnTo>
                    <a:pt x="1" y="22"/>
                  </a:lnTo>
                  <a:lnTo>
                    <a:pt x="23"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73" name="Freeform 2539"/>
            <p:cNvSpPr>
              <a:spLocks noChangeAspect="1"/>
            </p:cNvSpPr>
            <p:nvPr/>
          </p:nvSpPr>
          <p:spPr bwMode="auto">
            <a:xfrm>
              <a:off x="1419" y="3165"/>
              <a:ext cx="16" cy="11"/>
            </a:xfrm>
            <a:custGeom>
              <a:avLst/>
              <a:gdLst>
                <a:gd name="T0" fmla="*/ 1 w 32"/>
                <a:gd name="T1" fmla="*/ 0 h 22"/>
                <a:gd name="T2" fmla="*/ 1 w 32"/>
                <a:gd name="T3" fmla="*/ 1 h 22"/>
                <a:gd name="T4" fmla="*/ 1 w 32"/>
                <a:gd name="T5" fmla="*/ 1 h 22"/>
                <a:gd name="T6" fmla="*/ 0 w 32"/>
                <a:gd name="T7" fmla="*/ 1 h 22"/>
                <a:gd name="T8" fmla="*/ 1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32" y="0"/>
                  </a:moveTo>
                  <a:lnTo>
                    <a:pt x="30" y="3"/>
                  </a:lnTo>
                  <a:lnTo>
                    <a:pt x="6" y="22"/>
                  </a:lnTo>
                  <a:lnTo>
                    <a:pt x="0" y="15"/>
                  </a:lnTo>
                  <a:lnTo>
                    <a:pt x="32" y="0"/>
                  </a:lnTo>
                  <a:close/>
                </a:path>
              </a:pathLst>
            </a:custGeom>
            <a:solidFill>
              <a:srgbClr val="00B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74" name="Freeform 2540"/>
            <p:cNvSpPr>
              <a:spLocks noChangeAspect="1"/>
            </p:cNvSpPr>
            <p:nvPr/>
          </p:nvSpPr>
          <p:spPr bwMode="auto">
            <a:xfrm>
              <a:off x="1418" y="3167"/>
              <a:ext cx="17" cy="12"/>
            </a:xfrm>
            <a:custGeom>
              <a:avLst/>
              <a:gdLst>
                <a:gd name="T0" fmla="*/ 1 w 34"/>
                <a:gd name="T1" fmla="*/ 0 h 24"/>
                <a:gd name="T2" fmla="*/ 1 w 34"/>
                <a:gd name="T3" fmla="*/ 1 h 24"/>
                <a:gd name="T4" fmla="*/ 0 w 34"/>
                <a:gd name="T5" fmla="*/ 1 h 24"/>
                <a:gd name="T6" fmla="*/ 1 w 34"/>
                <a:gd name="T7" fmla="*/ 1 h 24"/>
                <a:gd name="T8" fmla="*/ 1 w 34"/>
                <a:gd name="T9" fmla="*/ 0 h 24"/>
                <a:gd name="T10" fmla="*/ 0 60000 65536"/>
                <a:gd name="T11" fmla="*/ 0 60000 65536"/>
                <a:gd name="T12" fmla="*/ 0 60000 65536"/>
                <a:gd name="T13" fmla="*/ 0 60000 65536"/>
                <a:gd name="T14" fmla="*/ 0 60000 65536"/>
                <a:gd name="T15" fmla="*/ 0 w 34"/>
                <a:gd name="T16" fmla="*/ 0 h 24"/>
                <a:gd name="T17" fmla="*/ 34 w 34"/>
                <a:gd name="T18" fmla="*/ 24 h 24"/>
              </a:gdLst>
              <a:ahLst/>
              <a:cxnLst>
                <a:cxn ang="T10">
                  <a:pos x="T0" y="T1"/>
                </a:cxn>
                <a:cxn ang="T11">
                  <a:pos x="T2" y="T3"/>
                </a:cxn>
                <a:cxn ang="T12">
                  <a:pos x="T4" y="T5"/>
                </a:cxn>
                <a:cxn ang="T13">
                  <a:pos x="T6" y="T7"/>
                </a:cxn>
                <a:cxn ang="T14">
                  <a:pos x="T8" y="T9"/>
                </a:cxn>
              </a:cxnLst>
              <a:rect l="T15" t="T16" r="T17" b="T18"/>
              <a:pathLst>
                <a:path w="34" h="24">
                  <a:moveTo>
                    <a:pt x="22" y="0"/>
                  </a:moveTo>
                  <a:lnTo>
                    <a:pt x="34" y="6"/>
                  </a:lnTo>
                  <a:lnTo>
                    <a:pt x="0" y="24"/>
                  </a:lnTo>
                  <a:lnTo>
                    <a:pt x="2" y="21"/>
                  </a:lnTo>
                  <a:lnTo>
                    <a:pt x="22"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75" name="Freeform 2541"/>
            <p:cNvSpPr>
              <a:spLocks noChangeAspect="1"/>
            </p:cNvSpPr>
            <p:nvPr/>
          </p:nvSpPr>
          <p:spPr bwMode="auto">
            <a:xfrm>
              <a:off x="1419" y="3168"/>
              <a:ext cx="16" cy="11"/>
            </a:xfrm>
            <a:custGeom>
              <a:avLst/>
              <a:gdLst>
                <a:gd name="T0" fmla="*/ 1 w 32"/>
                <a:gd name="T1" fmla="*/ 0 h 22"/>
                <a:gd name="T2" fmla="*/ 1 w 32"/>
                <a:gd name="T3" fmla="*/ 1 h 22"/>
                <a:gd name="T4" fmla="*/ 1 w 32"/>
                <a:gd name="T5" fmla="*/ 1 h 22"/>
                <a:gd name="T6" fmla="*/ 0 w 32"/>
                <a:gd name="T7" fmla="*/ 1 h 22"/>
                <a:gd name="T8" fmla="*/ 1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32" y="0"/>
                  </a:moveTo>
                  <a:lnTo>
                    <a:pt x="32" y="2"/>
                  </a:lnTo>
                  <a:lnTo>
                    <a:pt x="8" y="22"/>
                  </a:lnTo>
                  <a:lnTo>
                    <a:pt x="0" y="17"/>
                  </a:lnTo>
                  <a:lnTo>
                    <a:pt x="32"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76" name="Freeform 2542"/>
            <p:cNvSpPr>
              <a:spLocks noChangeAspect="1"/>
            </p:cNvSpPr>
            <p:nvPr/>
          </p:nvSpPr>
          <p:spPr bwMode="auto">
            <a:xfrm>
              <a:off x="1418" y="3167"/>
              <a:ext cx="16" cy="12"/>
            </a:xfrm>
            <a:custGeom>
              <a:avLst/>
              <a:gdLst>
                <a:gd name="T0" fmla="*/ 1 w 32"/>
                <a:gd name="T1" fmla="*/ 0 h 26"/>
                <a:gd name="T2" fmla="*/ 1 w 32"/>
                <a:gd name="T3" fmla="*/ 0 h 26"/>
                <a:gd name="T4" fmla="*/ 0 w 32"/>
                <a:gd name="T5" fmla="*/ 0 h 26"/>
                <a:gd name="T6" fmla="*/ 1 w 32"/>
                <a:gd name="T7" fmla="*/ 0 h 26"/>
                <a:gd name="T8" fmla="*/ 1 w 32"/>
                <a:gd name="T9" fmla="*/ 0 h 26"/>
                <a:gd name="T10" fmla="*/ 0 60000 65536"/>
                <a:gd name="T11" fmla="*/ 0 60000 65536"/>
                <a:gd name="T12" fmla="*/ 0 60000 65536"/>
                <a:gd name="T13" fmla="*/ 0 60000 65536"/>
                <a:gd name="T14" fmla="*/ 0 60000 65536"/>
                <a:gd name="T15" fmla="*/ 0 w 32"/>
                <a:gd name="T16" fmla="*/ 0 h 26"/>
                <a:gd name="T17" fmla="*/ 32 w 32"/>
                <a:gd name="T18" fmla="*/ 26 h 26"/>
              </a:gdLst>
              <a:ahLst/>
              <a:cxnLst>
                <a:cxn ang="T10">
                  <a:pos x="T0" y="T1"/>
                </a:cxn>
                <a:cxn ang="T11">
                  <a:pos x="T2" y="T3"/>
                </a:cxn>
                <a:cxn ang="T12">
                  <a:pos x="T4" y="T5"/>
                </a:cxn>
                <a:cxn ang="T13">
                  <a:pos x="T6" y="T7"/>
                </a:cxn>
                <a:cxn ang="T14">
                  <a:pos x="T8" y="T9"/>
                </a:cxn>
              </a:cxnLst>
              <a:rect l="T15" t="T16" r="T17" b="T18"/>
              <a:pathLst>
                <a:path w="32" h="26">
                  <a:moveTo>
                    <a:pt x="22" y="0"/>
                  </a:moveTo>
                  <a:lnTo>
                    <a:pt x="32" y="7"/>
                  </a:lnTo>
                  <a:lnTo>
                    <a:pt x="0" y="26"/>
                  </a:lnTo>
                  <a:lnTo>
                    <a:pt x="2" y="22"/>
                  </a:lnTo>
                  <a:lnTo>
                    <a:pt x="22"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77" name="Freeform 2543"/>
            <p:cNvSpPr>
              <a:spLocks noChangeAspect="1"/>
            </p:cNvSpPr>
            <p:nvPr/>
          </p:nvSpPr>
          <p:spPr bwMode="auto">
            <a:xfrm>
              <a:off x="1419" y="3170"/>
              <a:ext cx="16" cy="11"/>
            </a:xfrm>
            <a:custGeom>
              <a:avLst/>
              <a:gdLst>
                <a:gd name="T0" fmla="*/ 1 w 32"/>
                <a:gd name="T1" fmla="*/ 0 h 22"/>
                <a:gd name="T2" fmla="*/ 1 w 32"/>
                <a:gd name="T3" fmla="*/ 1 h 22"/>
                <a:gd name="T4" fmla="*/ 1 w 32"/>
                <a:gd name="T5" fmla="*/ 1 h 22"/>
                <a:gd name="T6" fmla="*/ 0 w 32"/>
                <a:gd name="T7" fmla="*/ 1 h 22"/>
                <a:gd name="T8" fmla="*/ 1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32" y="0"/>
                  </a:moveTo>
                  <a:lnTo>
                    <a:pt x="30" y="4"/>
                  </a:lnTo>
                  <a:lnTo>
                    <a:pt x="8" y="22"/>
                  </a:lnTo>
                  <a:lnTo>
                    <a:pt x="0" y="15"/>
                  </a:lnTo>
                  <a:lnTo>
                    <a:pt x="32"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78" name="Freeform 2544"/>
            <p:cNvSpPr>
              <a:spLocks noChangeAspect="1"/>
            </p:cNvSpPr>
            <p:nvPr/>
          </p:nvSpPr>
          <p:spPr bwMode="auto">
            <a:xfrm>
              <a:off x="1417" y="3170"/>
              <a:ext cx="17" cy="11"/>
            </a:xfrm>
            <a:custGeom>
              <a:avLst/>
              <a:gdLst>
                <a:gd name="T0" fmla="*/ 1 w 34"/>
                <a:gd name="T1" fmla="*/ 0 h 22"/>
                <a:gd name="T2" fmla="*/ 1 w 34"/>
                <a:gd name="T3" fmla="*/ 1 h 22"/>
                <a:gd name="T4" fmla="*/ 0 w 34"/>
                <a:gd name="T5" fmla="*/ 1 h 22"/>
                <a:gd name="T6" fmla="*/ 1 w 34"/>
                <a:gd name="T7" fmla="*/ 1 h 22"/>
                <a:gd name="T8" fmla="*/ 1 w 34"/>
                <a:gd name="T9" fmla="*/ 0 h 22"/>
                <a:gd name="T10" fmla="*/ 0 60000 65536"/>
                <a:gd name="T11" fmla="*/ 0 60000 65536"/>
                <a:gd name="T12" fmla="*/ 0 60000 65536"/>
                <a:gd name="T13" fmla="*/ 0 60000 65536"/>
                <a:gd name="T14" fmla="*/ 0 60000 65536"/>
                <a:gd name="T15" fmla="*/ 0 w 34"/>
                <a:gd name="T16" fmla="*/ 0 h 22"/>
                <a:gd name="T17" fmla="*/ 34 w 34"/>
                <a:gd name="T18" fmla="*/ 22 h 22"/>
              </a:gdLst>
              <a:ahLst/>
              <a:cxnLst>
                <a:cxn ang="T10">
                  <a:pos x="T0" y="T1"/>
                </a:cxn>
                <a:cxn ang="T11">
                  <a:pos x="T2" y="T3"/>
                </a:cxn>
                <a:cxn ang="T12">
                  <a:pos x="T4" y="T5"/>
                </a:cxn>
                <a:cxn ang="T13">
                  <a:pos x="T6" y="T7"/>
                </a:cxn>
                <a:cxn ang="T14">
                  <a:pos x="T8" y="T9"/>
                </a:cxn>
              </a:cxnLst>
              <a:rect l="T15" t="T16" r="T17" b="T18"/>
              <a:pathLst>
                <a:path w="34" h="22">
                  <a:moveTo>
                    <a:pt x="26" y="0"/>
                  </a:moveTo>
                  <a:lnTo>
                    <a:pt x="34" y="4"/>
                  </a:lnTo>
                  <a:lnTo>
                    <a:pt x="0" y="22"/>
                  </a:lnTo>
                  <a:lnTo>
                    <a:pt x="2" y="21"/>
                  </a:lnTo>
                  <a:lnTo>
                    <a:pt x="26"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79" name="Freeform 2545"/>
            <p:cNvSpPr>
              <a:spLocks noChangeAspect="1"/>
            </p:cNvSpPr>
            <p:nvPr/>
          </p:nvSpPr>
          <p:spPr bwMode="auto">
            <a:xfrm>
              <a:off x="1418" y="3171"/>
              <a:ext cx="16" cy="11"/>
            </a:xfrm>
            <a:custGeom>
              <a:avLst/>
              <a:gdLst>
                <a:gd name="T0" fmla="*/ 1 w 32"/>
                <a:gd name="T1" fmla="*/ 0 h 22"/>
                <a:gd name="T2" fmla="*/ 1 w 32"/>
                <a:gd name="T3" fmla="*/ 1 h 22"/>
                <a:gd name="T4" fmla="*/ 1 w 32"/>
                <a:gd name="T5" fmla="*/ 1 h 22"/>
                <a:gd name="T6" fmla="*/ 0 w 32"/>
                <a:gd name="T7" fmla="*/ 1 h 22"/>
                <a:gd name="T8" fmla="*/ 1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32" y="0"/>
                  </a:moveTo>
                  <a:lnTo>
                    <a:pt x="32" y="2"/>
                  </a:lnTo>
                  <a:lnTo>
                    <a:pt x="5" y="22"/>
                  </a:lnTo>
                  <a:lnTo>
                    <a:pt x="0" y="19"/>
                  </a:lnTo>
                  <a:lnTo>
                    <a:pt x="32" y="0"/>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80" name="Freeform 2546"/>
            <p:cNvSpPr>
              <a:spLocks noChangeAspect="1"/>
            </p:cNvSpPr>
            <p:nvPr/>
          </p:nvSpPr>
          <p:spPr bwMode="auto">
            <a:xfrm>
              <a:off x="1419" y="3172"/>
              <a:ext cx="16" cy="11"/>
            </a:xfrm>
            <a:custGeom>
              <a:avLst/>
              <a:gdLst>
                <a:gd name="T0" fmla="*/ 1 w 32"/>
                <a:gd name="T1" fmla="*/ 0 h 22"/>
                <a:gd name="T2" fmla="*/ 1 w 32"/>
                <a:gd name="T3" fmla="*/ 1 h 22"/>
                <a:gd name="T4" fmla="*/ 0 w 32"/>
                <a:gd name="T5" fmla="*/ 1 h 22"/>
                <a:gd name="T6" fmla="*/ 1 w 32"/>
                <a:gd name="T7" fmla="*/ 1 h 22"/>
                <a:gd name="T8" fmla="*/ 1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23" y="0"/>
                  </a:moveTo>
                  <a:lnTo>
                    <a:pt x="32" y="5"/>
                  </a:lnTo>
                  <a:lnTo>
                    <a:pt x="0" y="22"/>
                  </a:lnTo>
                  <a:lnTo>
                    <a:pt x="1" y="18"/>
                  </a:lnTo>
                  <a:lnTo>
                    <a:pt x="23" y="0"/>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81" name="Freeform 2547"/>
            <p:cNvSpPr>
              <a:spLocks noChangeAspect="1"/>
            </p:cNvSpPr>
            <p:nvPr/>
          </p:nvSpPr>
          <p:spPr bwMode="auto">
            <a:xfrm>
              <a:off x="1419" y="3174"/>
              <a:ext cx="16" cy="11"/>
            </a:xfrm>
            <a:custGeom>
              <a:avLst/>
              <a:gdLst>
                <a:gd name="T0" fmla="*/ 1 w 32"/>
                <a:gd name="T1" fmla="*/ 0 h 22"/>
                <a:gd name="T2" fmla="*/ 1 w 32"/>
                <a:gd name="T3" fmla="*/ 1 h 22"/>
                <a:gd name="T4" fmla="*/ 1 w 32"/>
                <a:gd name="T5" fmla="*/ 1 h 22"/>
                <a:gd name="T6" fmla="*/ 0 w 32"/>
                <a:gd name="T7" fmla="*/ 1 h 22"/>
                <a:gd name="T8" fmla="*/ 1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32" y="0"/>
                  </a:moveTo>
                  <a:lnTo>
                    <a:pt x="32" y="1"/>
                  </a:lnTo>
                  <a:lnTo>
                    <a:pt x="6" y="22"/>
                  </a:lnTo>
                  <a:lnTo>
                    <a:pt x="0" y="18"/>
                  </a:lnTo>
                  <a:lnTo>
                    <a:pt x="32"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82" name="Freeform 2548"/>
            <p:cNvSpPr>
              <a:spLocks noChangeAspect="1"/>
            </p:cNvSpPr>
            <p:nvPr/>
          </p:nvSpPr>
          <p:spPr bwMode="auto">
            <a:xfrm>
              <a:off x="1418" y="3175"/>
              <a:ext cx="16" cy="11"/>
            </a:xfrm>
            <a:custGeom>
              <a:avLst/>
              <a:gdLst>
                <a:gd name="T0" fmla="*/ 1 w 32"/>
                <a:gd name="T1" fmla="*/ 0 h 22"/>
                <a:gd name="T2" fmla="*/ 1 w 32"/>
                <a:gd name="T3" fmla="*/ 1 h 22"/>
                <a:gd name="T4" fmla="*/ 0 w 32"/>
                <a:gd name="T5" fmla="*/ 1 h 22"/>
                <a:gd name="T6" fmla="*/ 1 w 32"/>
                <a:gd name="T7" fmla="*/ 1 h 22"/>
                <a:gd name="T8" fmla="*/ 1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24" y="0"/>
                  </a:moveTo>
                  <a:lnTo>
                    <a:pt x="32" y="5"/>
                  </a:lnTo>
                  <a:lnTo>
                    <a:pt x="0" y="22"/>
                  </a:lnTo>
                  <a:lnTo>
                    <a:pt x="2" y="17"/>
                  </a:lnTo>
                  <a:lnTo>
                    <a:pt x="24"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83" name="Freeform 2549"/>
            <p:cNvSpPr>
              <a:spLocks noChangeAspect="1"/>
            </p:cNvSpPr>
            <p:nvPr/>
          </p:nvSpPr>
          <p:spPr bwMode="auto">
            <a:xfrm>
              <a:off x="1419" y="3176"/>
              <a:ext cx="16" cy="11"/>
            </a:xfrm>
            <a:custGeom>
              <a:avLst/>
              <a:gdLst>
                <a:gd name="T0" fmla="*/ 1 w 32"/>
                <a:gd name="T1" fmla="*/ 0 h 22"/>
                <a:gd name="T2" fmla="*/ 1 w 32"/>
                <a:gd name="T3" fmla="*/ 1 h 22"/>
                <a:gd name="T4" fmla="*/ 1 w 32"/>
                <a:gd name="T5" fmla="*/ 1 h 22"/>
                <a:gd name="T6" fmla="*/ 0 w 32"/>
                <a:gd name="T7" fmla="*/ 1 h 22"/>
                <a:gd name="T8" fmla="*/ 1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32" y="0"/>
                  </a:moveTo>
                  <a:lnTo>
                    <a:pt x="32" y="2"/>
                  </a:lnTo>
                  <a:lnTo>
                    <a:pt x="6" y="22"/>
                  </a:lnTo>
                  <a:lnTo>
                    <a:pt x="0" y="17"/>
                  </a:lnTo>
                  <a:lnTo>
                    <a:pt x="32"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84" name="Freeform 2550"/>
            <p:cNvSpPr>
              <a:spLocks noChangeAspect="1"/>
            </p:cNvSpPr>
            <p:nvPr/>
          </p:nvSpPr>
          <p:spPr bwMode="auto">
            <a:xfrm>
              <a:off x="1418" y="3177"/>
              <a:ext cx="15" cy="12"/>
            </a:xfrm>
            <a:custGeom>
              <a:avLst/>
              <a:gdLst>
                <a:gd name="T0" fmla="*/ 0 w 31"/>
                <a:gd name="T1" fmla="*/ 0 h 24"/>
                <a:gd name="T2" fmla="*/ 0 w 31"/>
                <a:gd name="T3" fmla="*/ 1 h 24"/>
                <a:gd name="T4" fmla="*/ 0 w 31"/>
                <a:gd name="T5" fmla="*/ 1 h 24"/>
                <a:gd name="T6" fmla="*/ 0 w 31"/>
                <a:gd name="T7" fmla="*/ 1 h 24"/>
                <a:gd name="T8" fmla="*/ 0 w 31"/>
                <a:gd name="T9" fmla="*/ 0 h 24"/>
                <a:gd name="T10" fmla="*/ 0 60000 65536"/>
                <a:gd name="T11" fmla="*/ 0 60000 65536"/>
                <a:gd name="T12" fmla="*/ 0 60000 65536"/>
                <a:gd name="T13" fmla="*/ 0 60000 65536"/>
                <a:gd name="T14" fmla="*/ 0 60000 65536"/>
                <a:gd name="T15" fmla="*/ 0 w 31"/>
                <a:gd name="T16" fmla="*/ 0 h 24"/>
                <a:gd name="T17" fmla="*/ 31 w 31"/>
                <a:gd name="T18" fmla="*/ 24 h 24"/>
              </a:gdLst>
              <a:ahLst/>
              <a:cxnLst>
                <a:cxn ang="T10">
                  <a:pos x="T0" y="T1"/>
                </a:cxn>
                <a:cxn ang="T11">
                  <a:pos x="T2" y="T3"/>
                </a:cxn>
                <a:cxn ang="T12">
                  <a:pos x="T4" y="T5"/>
                </a:cxn>
                <a:cxn ang="T13">
                  <a:pos x="T6" y="T7"/>
                </a:cxn>
                <a:cxn ang="T14">
                  <a:pos x="T8" y="T9"/>
                </a:cxn>
              </a:cxnLst>
              <a:rect l="T15" t="T16" r="T17" b="T18"/>
              <a:pathLst>
                <a:path w="31" h="24">
                  <a:moveTo>
                    <a:pt x="22" y="0"/>
                  </a:moveTo>
                  <a:lnTo>
                    <a:pt x="31" y="5"/>
                  </a:lnTo>
                  <a:lnTo>
                    <a:pt x="7" y="24"/>
                  </a:lnTo>
                  <a:lnTo>
                    <a:pt x="0" y="17"/>
                  </a:lnTo>
                  <a:lnTo>
                    <a:pt x="22"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85" name="Freeform 2551"/>
            <p:cNvSpPr>
              <a:spLocks noChangeAspect="1"/>
            </p:cNvSpPr>
            <p:nvPr/>
          </p:nvSpPr>
          <p:spPr bwMode="auto">
            <a:xfrm>
              <a:off x="1419" y="3179"/>
              <a:ext cx="17" cy="10"/>
            </a:xfrm>
            <a:custGeom>
              <a:avLst/>
              <a:gdLst>
                <a:gd name="T0" fmla="*/ 1 w 34"/>
                <a:gd name="T1" fmla="*/ 0 h 21"/>
                <a:gd name="T2" fmla="*/ 1 w 34"/>
                <a:gd name="T3" fmla="*/ 0 h 21"/>
                <a:gd name="T4" fmla="*/ 0 w 34"/>
                <a:gd name="T5" fmla="*/ 0 h 21"/>
                <a:gd name="T6" fmla="*/ 1 w 34"/>
                <a:gd name="T7" fmla="*/ 0 h 21"/>
                <a:gd name="T8" fmla="*/ 1 w 34"/>
                <a:gd name="T9" fmla="*/ 0 h 21"/>
                <a:gd name="T10" fmla="*/ 0 60000 65536"/>
                <a:gd name="T11" fmla="*/ 0 60000 65536"/>
                <a:gd name="T12" fmla="*/ 0 60000 65536"/>
                <a:gd name="T13" fmla="*/ 0 60000 65536"/>
                <a:gd name="T14" fmla="*/ 0 60000 65536"/>
                <a:gd name="T15" fmla="*/ 0 w 34"/>
                <a:gd name="T16" fmla="*/ 0 h 21"/>
                <a:gd name="T17" fmla="*/ 34 w 34"/>
                <a:gd name="T18" fmla="*/ 21 h 21"/>
              </a:gdLst>
              <a:ahLst/>
              <a:cxnLst>
                <a:cxn ang="T10">
                  <a:pos x="T0" y="T1"/>
                </a:cxn>
                <a:cxn ang="T11">
                  <a:pos x="T2" y="T3"/>
                </a:cxn>
                <a:cxn ang="T12">
                  <a:pos x="T4" y="T5"/>
                </a:cxn>
                <a:cxn ang="T13">
                  <a:pos x="T6" y="T7"/>
                </a:cxn>
                <a:cxn ang="T14">
                  <a:pos x="T8" y="T9"/>
                </a:cxn>
              </a:cxnLst>
              <a:rect l="T15" t="T16" r="T17" b="T18"/>
              <a:pathLst>
                <a:path w="34" h="21">
                  <a:moveTo>
                    <a:pt x="34" y="0"/>
                  </a:moveTo>
                  <a:lnTo>
                    <a:pt x="34" y="2"/>
                  </a:lnTo>
                  <a:lnTo>
                    <a:pt x="0" y="21"/>
                  </a:lnTo>
                  <a:lnTo>
                    <a:pt x="1" y="17"/>
                  </a:lnTo>
                  <a:lnTo>
                    <a:pt x="34"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86" name="Freeform 2552"/>
            <p:cNvSpPr>
              <a:spLocks noChangeAspect="1"/>
            </p:cNvSpPr>
            <p:nvPr/>
          </p:nvSpPr>
          <p:spPr bwMode="auto">
            <a:xfrm>
              <a:off x="1419" y="3179"/>
              <a:ext cx="16" cy="11"/>
            </a:xfrm>
            <a:custGeom>
              <a:avLst/>
              <a:gdLst>
                <a:gd name="T0" fmla="*/ 1 w 32"/>
                <a:gd name="T1" fmla="*/ 0 h 22"/>
                <a:gd name="T2" fmla="*/ 1 w 32"/>
                <a:gd name="T3" fmla="*/ 1 h 22"/>
                <a:gd name="T4" fmla="*/ 0 w 32"/>
                <a:gd name="T5" fmla="*/ 1 h 22"/>
                <a:gd name="T6" fmla="*/ 1 w 32"/>
                <a:gd name="T7" fmla="*/ 1 h 22"/>
                <a:gd name="T8" fmla="*/ 1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23" y="0"/>
                  </a:moveTo>
                  <a:lnTo>
                    <a:pt x="32" y="5"/>
                  </a:lnTo>
                  <a:lnTo>
                    <a:pt x="0" y="22"/>
                  </a:lnTo>
                  <a:lnTo>
                    <a:pt x="1" y="19"/>
                  </a:lnTo>
                  <a:lnTo>
                    <a:pt x="23"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87" name="Freeform 2553"/>
            <p:cNvSpPr>
              <a:spLocks noChangeAspect="1"/>
            </p:cNvSpPr>
            <p:nvPr/>
          </p:nvSpPr>
          <p:spPr bwMode="auto">
            <a:xfrm>
              <a:off x="1419" y="3183"/>
              <a:ext cx="16" cy="11"/>
            </a:xfrm>
            <a:custGeom>
              <a:avLst/>
              <a:gdLst>
                <a:gd name="T0" fmla="*/ 1 w 32"/>
                <a:gd name="T1" fmla="*/ 0 h 22"/>
                <a:gd name="T2" fmla="*/ 1 w 32"/>
                <a:gd name="T3" fmla="*/ 1 h 22"/>
                <a:gd name="T4" fmla="*/ 1 w 32"/>
                <a:gd name="T5" fmla="*/ 1 h 22"/>
                <a:gd name="T6" fmla="*/ 0 w 32"/>
                <a:gd name="T7" fmla="*/ 1 h 22"/>
                <a:gd name="T8" fmla="*/ 1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32" y="0"/>
                  </a:moveTo>
                  <a:lnTo>
                    <a:pt x="32" y="1"/>
                  </a:lnTo>
                  <a:lnTo>
                    <a:pt x="6" y="22"/>
                  </a:lnTo>
                  <a:lnTo>
                    <a:pt x="0" y="17"/>
                  </a:lnTo>
                  <a:lnTo>
                    <a:pt x="32"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88" name="Freeform 2554"/>
            <p:cNvSpPr>
              <a:spLocks noChangeAspect="1"/>
            </p:cNvSpPr>
            <p:nvPr/>
          </p:nvSpPr>
          <p:spPr bwMode="auto">
            <a:xfrm>
              <a:off x="1418" y="3183"/>
              <a:ext cx="17" cy="10"/>
            </a:xfrm>
            <a:custGeom>
              <a:avLst/>
              <a:gdLst>
                <a:gd name="T0" fmla="*/ 1 w 34"/>
                <a:gd name="T1" fmla="*/ 0 h 20"/>
                <a:gd name="T2" fmla="*/ 1 w 34"/>
                <a:gd name="T3" fmla="*/ 1 h 20"/>
                <a:gd name="T4" fmla="*/ 0 w 34"/>
                <a:gd name="T5" fmla="*/ 1 h 20"/>
                <a:gd name="T6" fmla="*/ 1 w 34"/>
                <a:gd name="T7" fmla="*/ 1 h 20"/>
                <a:gd name="T8" fmla="*/ 1 w 34"/>
                <a:gd name="T9" fmla="*/ 0 h 20"/>
                <a:gd name="T10" fmla="*/ 0 60000 65536"/>
                <a:gd name="T11" fmla="*/ 0 60000 65536"/>
                <a:gd name="T12" fmla="*/ 0 60000 65536"/>
                <a:gd name="T13" fmla="*/ 0 60000 65536"/>
                <a:gd name="T14" fmla="*/ 0 60000 65536"/>
                <a:gd name="T15" fmla="*/ 0 w 34"/>
                <a:gd name="T16" fmla="*/ 0 h 20"/>
                <a:gd name="T17" fmla="*/ 34 w 34"/>
                <a:gd name="T18" fmla="*/ 20 h 20"/>
              </a:gdLst>
              <a:ahLst/>
              <a:cxnLst>
                <a:cxn ang="T10">
                  <a:pos x="T0" y="T1"/>
                </a:cxn>
                <a:cxn ang="T11">
                  <a:pos x="T2" y="T3"/>
                </a:cxn>
                <a:cxn ang="T12">
                  <a:pos x="T4" y="T5"/>
                </a:cxn>
                <a:cxn ang="T13">
                  <a:pos x="T6" y="T7"/>
                </a:cxn>
                <a:cxn ang="T14">
                  <a:pos x="T8" y="T9"/>
                </a:cxn>
              </a:cxnLst>
              <a:rect l="T15" t="T16" r="T17" b="T18"/>
              <a:pathLst>
                <a:path w="34" h="20">
                  <a:moveTo>
                    <a:pt x="34" y="0"/>
                  </a:moveTo>
                  <a:lnTo>
                    <a:pt x="32" y="5"/>
                  </a:lnTo>
                  <a:lnTo>
                    <a:pt x="0" y="20"/>
                  </a:lnTo>
                  <a:lnTo>
                    <a:pt x="2" y="18"/>
                  </a:lnTo>
                  <a:lnTo>
                    <a:pt x="34"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89" name="Freeform 2555"/>
            <p:cNvSpPr>
              <a:spLocks noChangeAspect="1"/>
            </p:cNvSpPr>
            <p:nvPr/>
          </p:nvSpPr>
          <p:spPr bwMode="auto">
            <a:xfrm>
              <a:off x="1419" y="3185"/>
              <a:ext cx="16" cy="11"/>
            </a:xfrm>
            <a:custGeom>
              <a:avLst/>
              <a:gdLst>
                <a:gd name="T0" fmla="*/ 1 w 32"/>
                <a:gd name="T1" fmla="*/ 0 h 24"/>
                <a:gd name="T2" fmla="*/ 1 w 32"/>
                <a:gd name="T3" fmla="*/ 0 h 24"/>
                <a:gd name="T4" fmla="*/ 1 w 32"/>
                <a:gd name="T5" fmla="*/ 0 h 24"/>
                <a:gd name="T6" fmla="*/ 0 w 32"/>
                <a:gd name="T7" fmla="*/ 0 h 24"/>
                <a:gd name="T8" fmla="*/ 1 w 32"/>
                <a:gd name="T9" fmla="*/ 0 h 24"/>
                <a:gd name="T10" fmla="*/ 0 60000 65536"/>
                <a:gd name="T11" fmla="*/ 0 60000 65536"/>
                <a:gd name="T12" fmla="*/ 0 60000 65536"/>
                <a:gd name="T13" fmla="*/ 0 60000 65536"/>
                <a:gd name="T14" fmla="*/ 0 60000 65536"/>
                <a:gd name="T15" fmla="*/ 0 w 32"/>
                <a:gd name="T16" fmla="*/ 0 h 24"/>
                <a:gd name="T17" fmla="*/ 32 w 32"/>
                <a:gd name="T18" fmla="*/ 24 h 24"/>
              </a:gdLst>
              <a:ahLst/>
              <a:cxnLst>
                <a:cxn ang="T10">
                  <a:pos x="T0" y="T1"/>
                </a:cxn>
                <a:cxn ang="T11">
                  <a:pos x="T2" y="T3"/>
                </a:cxn>
                <a:cxn ang="T12">
                  <a:pos x="T4" y="T5"/>
                </a:cxn>
                <a:cxn ang="T13">
                  <a:pos x="T6" y="T7"/>
                </a:cxn>
                <a:cxn ang="T14">
                  <a:pos x="T8" y="T9"/>
                </a:cxn>
              </a:cxnLst>
              <a:rect l="T15" t="T16" r="T17" b="T18"/>
              <a:pathLst>
                <a:path w="32" h="24">
                  <a:moveTo>
                    <a:pt x="32" y="0"/>
                  </a:moveTo>
                  <a:lnTo>
                    <a:pt x="29" y="10"/>
                  </a:lnTo>
                  <a:lnTo>
                    <a:pt x="12" y="24"/>
                  </a:lnTo>
                  <a:lnTo>
                    <a:pt x="0" y="15"/>
                  </a:lnTo>
                  <a:lnTo>
                    <a:pt x="32"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90" name="Freeform 2556"/>
            <p:cNvSpPr>
              <a:spLocks noChangeAspect="1"/>
            </p:cNvSpPr>
            <p:nvPr/>
          </p:nvSpPr>
          <p:spPr bwMode="auto">
            <a:xfrm>
              <a:off x="1417" y="3189"/>
              <a:ext cx="16" cy="13"/>
            </a:xfrm>
            <a:custGeom>
              <a:avLst/>
              <a:gdLst>
                <a:gd name="T0" fmla="*/ 0 w 33"/>
                <a:gd name="T1" fmla="*/ 0 h 27"/>
                <a:gd name="T2" fmla="*/ 0 w 33"/>
                <a:gd name="T3" fmla="*/ 0 h 27"/>
                <a:gd name="T4" fmla="*/ 0 w 33"/>
                <a:gd name="T5" fmla="*/ 0 h 27"/>
                <a:gd name="T6" fmla="*/ 0 w 33"/>
                <a:gd name="T7" fmla="*/ 0 h 27"/>
                <a:gd name="T8" fmla="*/ 0 w 33"/>
                <a:gd name="T9" fmla="*/ 0 h 27"/>
                <a:gd name="T10" fmla="*/ 0 60000 65536"/>
                <a:gd name="T11" fmla="*/ 0 60000 65536"/>
                <a:gd name="T12" fmla="*/ 0 60000 65536"/>
                <a:gd name="T13" fmla="*/ 0 60000 65536"/>
                <a:gd name="T14" fmla="*/ 0 60000 65536"/>
                <a:gd name="T15" fmla="*/ 0 w 33"/>
                <a:gd name="T16" fmla="*/ 0 h 27"/>
                <a:gd name="T17" fmla="*/ 33 w 33"/>
                <a:gd name="T18" fmla="*/ 27 h 27"/>
              </a:gdLst>
              <a:ahLst/>
              <a:cxnLst>
                <a:cxn ang="T10">
                  <a:pos x="T0" y="T1"/>
                </a:cxn>
                <a:cxn ang="T11">
                  <a:pos x="T2" y="T3"/>
                </a:cxn>
                <a:cxn ang="T12">
                  <a:pos x="T4" y="T5"/>
                </a:cxn>
                <a:cxn ang="T13">
                  <a:pos x="T6" y="T7"/>
                </a:cxn>
                <a:cxn ang="T14">
                  <a:pos x="T8" y="T9"/>
                </a:cxn>
              </a:cxnLst>
              <a:rect l="T15" t="T16" r="T17" b="T18"/>
              <a:pathLst>
                <a:path w="33" h="27">
                  <a:moveTo>
                    <a:pt x="33" y="0"/>
                  </a:moveTo>
                  <a:lnTo>
                    <a:pt x="29" y="15"/>
                  </a:lnTo>
                  <a:lnTo>
                    <a:pt x="26" y="27"/>
                  </a:lnTo>
                  <a:lnTo>
                    <a:pt x="0" y="13"/>
                  </a:lnTo>
                  <a:lnTo>
                    <a:pt x="33"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91" name="Freeform 2557"/>
            <p:cNvSpPr>
              <a:spLocks noChangeAspect="1"/>
            </p:cNvSpPr>
            <p:nvPr/>
          </p:nvSpPr>
          <p:spPr bwMode="auto">
            <a:xfrm>
              <a:off x="1418" y="3190"/>
              <a:ext cx="3" cy="13"/>
            </a:xfrm>
            <a:custGeom>
              <a:avLst/>
              <a:gdLst>
                <a:gd name="T0" fmla="*/ 0 w 7"/>
                <a:gd name="T1" fmla="*/ 0 h 27"/>
                <a:gd name="T2" fmla="*/ 0 w 7"/>
                <a:gd name="T3" fmla="*/ 0 h 27"/>
                <a:gd name="T4" fmla="*/ 0 w 7"/>
                <a:gd name="T5" fmla="*/ 0 h 27"/>
                <a:gd name="T6" fmla="*/ 0 w 7"/>
                <a:gd name="T7" fmla="*/ 0 h 27"/>
                <a:gd name="T8" fmla="*/ 0 60000 65536"/>
                <a:gd name="T9" fmla="*/ 0 60000 65536"/>
                <a:gd name="T10" fmla="*/ 0 60000 65536"/>
                <a:gd name="T11" fmla="*/ 0 60000 65536"/>
                <a:gd name="T12" fmla="*/ 0 w 7"/>
                <a:gd name="T13" fmla="*/ 0 h 27"/>
                <a:gd name="T14" fmla="*/ 7 w 7"/>
                <a:gd name="T15" fmla="*/ 27 h 27"/>
              </a:gdLst>
              <a:ahLst/>
              <a:cxnLst>
                <a:cxn ang="T8">
                  <a:pos x="T0" y="T1"/>
                </a:cxn>
                <a:cxn ang="T9">
                  <a:pos x="T2" y="T3"/>
                </a:cxn>
                <a:cxn ang="T10">
                  <a:pos x="T4" y="T5"/>
                </a:cxn>
                <a:cxn ang="T11">
                  <a:pos x="T6" y="T7"/>
                </a:cxn>
              </a:cxnLst>
              <a:rect l="T12" t="T13" r="T14" b="T15"/>
              <a:pathLst>
                <a:path w="7" h="27">
                  <a:moveTo>
                    <a:pt x="7" y="0"/>
                  </a:moveTo>
                  <a:lnTo>
                    <a:pt x="0" y="27"/>
                  </a:lnTo>
                  <a:lnTo>
                    <a:pt x="2" y="22"/>
                  </a:lnTo>
                  <a:lnTo>
                    <a:pt x="7"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92" name="Freeform 2558"/>
            <p:cNvSpPr>
              <a:spLocks noChangeAspect="1"/>
            </p:cNvSpPr>
            <p:nvPr/>
          </p:nvSpPr>
          <p:spPr bwMode="auto">
            <a:xfrm>
              <a:off x="1411" y="3096"/>
              <a:ext cx="12" cy="97"/>
            </a:xfrm>
            <a:custGeom>
              <a:avLst/>
              <a:gdLst>
                <a:gd name="T0" fmla="*/ 1 w 24"/>
                <a:gd name="T1" fmla="*/ 1 h 193"/>
                <a:gd name="T2" fmla="*/ 1 w 24"/>
                <a:gd name="T3" fmla="*/ 1 h 193"/>
                <a:gd name="T4" fmla="*/ 1 w 24"/>
                <a:gd name="T5" fmla="*/ 0 h 193"/>
                <a:gd name="T6" fmla="*/ 0 w 24"/>
                <a:gd name="T7" fmla="*/ 1 h 193"/>
                <a:gd name="T8" fmla="*/ 1 w 24"/>
                <a:gd name="T9" fmla="*/ 1 h 193"/>
                <a:gd name="T10" fmla="*/ 0 60000 65536"/>
                <a:gd name="T11" fmla="*/ 0 60000 65536"/>
                <a:gd name="T12" fmla="*/ 0 60000 65536"/>
                <a:gd name="T13" fmla="*/ 0 60000 65536"/>
                <a:gd name="T14" fmla="*/ 0 60000 65536"/>
                <a:gd name="T15" fmla="*/ 0 w 24"/>
                <a:gd name="T16" fmla="*/ 0 h 193"/>
                <a:gd name="T17" fmla="*/ 24 w 24"/>
                <a:gd name="T18" fmla="*/ 193 h 193"/>
              </a:gdLst>
              <a:ahLst/>
              <a:cxnLst>
                <a:cxn ang="T10">
                  <a:pos x="T0" y="T1"/>
                </a:cxn>
                <a:cxn ang="T11">
                  <a:pos x="T2" y="T3"/>
                </a:cxn>
                <a:cxn ang="T12">
                  <a:pos x="T4" y="T5"/>
                </a:cxn>
                <a:cxn ang="T13">
                  <a:pos x="T6" y="T7"/>
                </a:cxn>
                <a:cxn ang="T14">
                  <a:pos x="T8" y="T9"/>
                </a:cxn>
              </a:cxnLst>
              <a:rect l="T15" t="T16" r="T17" b="T18"/>
              <a:pathLst>
                <a:path w="24" h="193">
                  <a:moveTo>
                    <a:pt x="19" y="193"/>
                  </a:moveTo>
                  <a:lnTo>
                    <a:pt x="24" y="168"/>
                  </a:lnTo>
                  <a:lnTo>
                    <a:pt x="9" y="0"/>
                  </a:lnTo>
                  <a:lnTo>
                    <a:pt x="0" y="22"/>
                  </a:lnTo>
                  <a:lnTo>
                    <a:pt x="19" y="193"/>
                  </a:lnTo>
                </a:path>
              </a:pathLst>
            </a:custGeom>
            <a:noFill/>
            <a:ln w="11113">
              <a:solidFill>
                <a:srgbClr val="6080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593" name="Freeform 2559"/>
            <p:cNvSpPr>
              <a:spLocks noChangeAspect="1"/>
            </p:cNvSpPr>
            <p:nvPr/>
          </p:nvSpPr>
          <p:spPr bwMode="auto">
            <a:xfrm>
              <a:off x="1111" y="2978"/>
              <a:ext cx="16" cy="13"/>
            </a:xfrm>
            <a:custGeom>
              <a:avLst/>
              <a:gdLst>
                <a:gd name="T0" fmla="*/ 1 w 32"/>
                <a:gd name="T1" fmla="*/ 0 h 25"/>
                <a:gd name="T2" fmla="*/ 0 w 32"/>
                <a:gd name="T3" fmla="*/ 1 h 25"/>
                <a:gd name="T4" fmla="*/ 1 w 32"/>
                <a:gd name="T5" fmla="*/ 1 h 25"/>
                <a:gd name="T6" fmla="*/ 1 w 32"/>
                <a:gd name="T7" fmla="*/ 0 h 25"/>
                <a:gd name="T8" fmla="*/ 0 60000 65536"/>
                <a:gd name="T9" fmla="*/ 0 60000 65536"/>
                <a:gd name="T10" fmla="*/ 0 60000 65536"/>
                <a:gd name="T11" fmla="*/ 0 60000 65536"/>
                <a:gd name="T12" fmla="*/ 0 w 32"/>
                <a:gd name="T13" fmla="*/ 0 h 25"/>
                <a:gd name="T14" fmla="*/ 32 w 32"/>
                <a:gd name="T15" fmla="*/ 25 h 25"/>
              </a:gdLst>
              <a:ahLst/>
              <a:cxnLst>
                <a:cxn ang="T8">
                  <a:pos x="T0" y="T1"/>
                </a:cxn>
                <a:cxn ang="T9">
                  <a:pos x="T2" y="T3"/>
                </a:cxn>
                <a:cxn ang="T10">
                  <a:pos x="T4" y="T5"/>
                </a:cxn>
                <a:cxn ang="T11">
                  <a:pos x="T6" y="T7"/>
                </a:cxn>
              </a:cxnLst>
              <a:rect l="T12" t="T13" r="T14" b="T15"/>
              <a:pathLst>
                <a:path w="32" h="25">
                  <a:moveTo>
                    <a:pt x="32" y="0"/>
                  </a:moveTo>
                  <a:lnTo>
                    <a:pt x="0" y="15"/>
                  </a:lnTo>
                  <a:lnTo>
                    <a:pt x="19" y="25"/>
                  </a:lnTo>
                  <a:lnTo>
                    <a:pt x="32"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94" name="Freeform 2560"/>
            <p:cNvSpPr>
              <a:spLocks noChangeAspect="1"/>
            </p:cNvSpPr>
            <p:nvPr/>
          </p:nvSpPr>
          <p:spPr bwMode="auto">
            <a:xfrm>
              <a:off x="1114" y="2972"/>
              <a:ext cx="16" cy="12"/>
            </a:xfrm>
            <a:custGeom>
              <a:avLst/>
              <a:gdLst>
                <a:gd name="T0" fmla="*/ 1 w 32"/>
                <a:gd name="T1" fmla="*/ 0 h 26"/>
                <a:gd name="T2" fmla="*/ 1 w 32"/>
                <a:gd name="T3" fmla="*/ 0 h 26"/>
                <a:gd name="T4" fmla="*/ 1 w 32"/>
                <a:gd name="T5" fmla="*/ 0 h 26"/>
                <a:gd name="T6" fmla="*/ 1 w 32"/>
                <a:gd name="T7" fmla="*/ 0 h 26"/>
                <a:gd name="T8" fmla="*/ 0 w 32"/>
                <a:gd name="T9" fmla="*/ 0 h 26"/>
                <a:gd name="T10" fmla="*/ 1 w 32"/>
                <a:gd name="T11" fmla="*/ 0 h 26"/>
                <a:gd name="T12" fmla="*/ 0 60000 65536"/>
                <a:gd name="T13" fmla="*/ 0 60000 65536"/>
                <a:gd name="T14" fmla="*/ 0 60000 65536"/>
                <a:gd name="T15" fmla="*/ 0 60000 65536"/>
                <a:gd name="T16" fmla="*/ 0 60000 65536"/>
                <a:gd name="T17" fmla="*/ 0 60000 65536"/>
                <a:gd name="T18" fmla="*/ 0 w 32"/>
                <a:gd name="T19" fmla="*/ 0 h 26"/>
                <a:gd name="T20" fmla="*/ 32 w 32"/>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32" h="26">
                  <a:moveTo>
                    <a:pt x="3" y="9"/>
                  </a:moveTo>
                  <a:lnTo>
                    <a:pt x="29" y="0"/>
                  </a:lnTo>
                  <a:lnTo>
                    <a:pt x="32" y="2"/>
                  </a:lnTo>
                  <a:lnTo>
                    <a:pt x="18" y="26"/>
                  </a:lnTo>
                  <a:lnTo>
                    <a:pt x="0" y="19"/>
                  </a:lnTo>
                  <a:lnTo>
                    <a:pt x="3" y="9"/>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95" name="Freeform 2561"/>
            <p:cNvSpPr>
              <a:spLocks noChangeAspect="1"/>
            </p:cNvSpPr>
            <p:nvPr/>
          </p:nvSpPr>
          <p:spPr bwMode="auto">
            <a:xfrm>
              <a:off x="1119" y="2971"/>
              <a:ext cx="16" cy="14"/>
            </a:xfrm>
            <a:custGeom>
              <a:avLst/>
              <a:gdLst>
                <a:gd name="T0" fmla="*/ 1 w 32"/>
                <a:gd name="T1" fmla="*/ 0 h 28"/>
                <a:gd name="T2" fmla="*/ 1 w 32"/>
                <a:gd name="T3" fmla="*/ 1 h 28"/>
                <a:gd name="T4" fmla="*/ 1 w 32"/>
                <a:gd name="T5" fmla="*/ 1 h 28"/>
                <a:gd name="T6" fmla="*/ 0 w 32"/>
                <a:gd name="T7" fmla="*/ 1 h 28"/>
                <a:gd name="T8" fmla="*/ 1 w 32"/>
                <a:gd name="T9" fmla="*/ 0 h 28"/>
                <a:gd name="T10" fmla="*/ 0 60000 65536"/>
                <a:gd name="T11" fmla="*/ 0 60000 65536"/>
                <a:gd name="T12" fmla="*/ 0 60000 65536"/>
                <a:gd name="T13" fmla="*/ 0 60000 65536"/>
                <a:gd name="T14" fmla="*/ 0 60000 65536"/>
                <a:gd name="T15" fmla="*/ 0 w 32"/>
                <a:gd name="T16" fmla="*/ 0 h 28"/>
                <a:gd name="T17" fmla="*/ 32 w 32"/>
                <a:gd name="T18" fmla="*/ 28 h 28"/>
              </a:gdLst>
              <a:ahLst/>
              <a:cxnLst>
                <a:cxn ang="T10">
                  <a:pos x="T0" y="T1"/>
                </a:cxn>
                <a:cxn ang="T11">
                  <a:pos x="T2" y="T3"/>
                </a:cxn>
                <a:cxn ang="T12">
                  <a:pos x="T4" y="T5"/>
                </a:cxn>
                <a:cxn ang="T13">
                  <a:pos x="T6" y="T7"/>
                </a:cxn>
                <a:cxn ang="T14">
                  <a:pos x="T8" y="T9"/>
                </a:cxn>
              </a:cxnLst>
              <a:rect l="T15" t="T16" r="T17" b="T18"/>
              <a:pathLst>
                <a:path w="32" h="28">
                  <a:moveTo>
                    <a:pt x="12" y="0"/>
                  </a:moveTo>
                  <a:lnTo>
                    <a:pt x="32" y="5"/>
                  </a:lnTo>
                  <a:lnTo>
                    <a:pt x="14" y="28"/>
                  </a:lnTo>
                  <a:lnTo>
                    <a:pt x="0" y="23"/>
                  </a:lnTo>
                  <a:lnTo>
                    <a:pt x="12" y="0"/>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96" name="Freeform 2562"/>
            <p:cNvSpPr>
              <a:spLocks noChangeAspect="1"/>
            </p:cNvSpPr>
            <p:nvPr/>
          </p:nvSpPr>
          <p:spPr bwMode="auto">
            <a:xfrm>
              <a:off x="1123" y="2973"/>
              <a:ext cx="16" cy="13"/>
            </a:xfrm>
            <a:custGeom>
              <a:avLst/>
              <a:gdLst>
                <a:gd name="T0" fmla="*/ 1 w 32"/>
                <a:gd name="T1" fmla="*/ 0 h 27"/>
                <a:gd name="T2" fmla="*/ 1 w 32"/>
                <a:gd name="T3" fmla="*/ 0 h 27"/>
                <a:gd name="T4" fmla="*/ 1 w 32"/>
                <a:gd name="T5" fmla="*/ 0 h 27"/>
                <a:gd name="T6" fmla="*/ 0 w 32"/>
                <a:gd name="T7" fmla="*/ 0 h 27"/>
                <a:gd name="T8" fmla="*/ 1 w 32"/>
                <a:gd name="T9" fmla="*/ 0 h 27"/>
                <a:gd name="T10" fmla="*/ 0 60000 65536"/>
                <a:gd name="T11" fmla="*/ 0 60000 65536"/>
                <a:gd name="T12" fmla="*/ 0 60000 65536"/>
                <a:gd name="T13" fmla="*/ 0 60000 65536"/>
                <a:gd name="T14" fmla="*/ 0 60000 65536"/>
                <a:gd name="T15" fmla="*/ 0 w 32"/>
                <a:gd name="T16" fmla="*/ 0 h 27"/>
                <a:gd name="T17" fmla="*/ 32 w 32"/>
                <a:gd name="T18" fmla="*/ 27 h 27"/>
              </a:gdLst>
              <a:ahLst/>
              <a:cxnLst>
                <a:cxn ang="T10">
                  <a:pos x="T0" y="T1"/>
                </a:cxn>
                <a:cxn ang="T11">
                  <a:pos x="T2" y="T3"/>
                </a:cxn>
                <a:cxn ang="T12">
                  <a:pos x="T4" y="T5"/>
                </a:cxn>
                <a:cxn ang="T13">
                  <a:pos x="T6" y="T7"/>
                </a:cxn>
                <a:cxn ang="T14">
                  <a:pos x="T8" y="T9"/>
                </a:cxn>
              </a:cxnLst>
              <a:rect l="T15" t="T16" r="T17" b="T18"/>
              <a:pathLst>
                <a:path w="32" h="27">
                  <a:moveTo>
                    <a:pt x="15" y="0"/>
                  </a:moveTo>
                  <a:lnTo>
                    <a:pt x="32" y="5"/>
                  </a:lnTo>
                  <a:lnTo>
                    <a:pt x="15" y="27"/>
                  </a:lnTo>
                  <a:lnTo>
                    <a:pt x="0" y="22"/>
                  </a:lnTo>
                  <a:lnTo>
                    <a:pt x="15" y="0"/>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97" name="Freeform 2563"/>
            <p:cNvSpPr>
              <a:spLocks noChangeAspect="1"/>
            </p:cNvSpPr>
            <p:nvPr/>
          </p:nvSpPr>
          <p:spPr bwMode="auto">
            <a:xfrm>
              <a:off x="1124" y="2972"/>
              <a:ext cx="17" cy="17"/>
            </a:xfrm>
            <a:custGeom>
              <a:avLst/>
              <a:gdLst>
                <a:gd name="T0" fmla="*/ 1 w 34"/>
                <a:gd name="T1" fmla="*/ 0 h 34"/>
                <a:gd name="T2" fmla="*/ 1 w 34"/>
                <a:gd name="T3" fmla="*/ 1 h 34"/>
                <a:gd name="T4" fmla="*/ 1 w 34"/>
                <a:gd name="T5" fmla="*/ 1 h 34"/>
                <a:gd name="T6" fmla="*/ 0 w 34"/>
                <a:gd name="T7" fmla="*/ 1 h 34"/>
                <a:gd name="T8" fmla="*/ 1 w 34"/>
                <a:gd name="T9" fmla="*/ 0 h 34"/>
                <a:gd name="T10" fmla="*/ 0 60000 65536"/>
                <a:gd name="T11" fmla="*/ 0 60000 65536"/>
                <a:gd name="T12" fmla="*/ 0 60000 65536"/>
                <a:gd name="T13" fmla="*/ 0 60000 65536"/>
                <a:gd name="T14" fmla="*/ 0 60000 65536"/>
                <a:gd name="T15" fmla="*/ 0 w 34"/>
                <a:gd name="T16" fmla="*/ 0 h 34"/>
                <a:gd name="T17" fmla="*/ 34 w 34"/>
                <a:gd name="T18" fmla="*/ 34 h 34"/>
              </a:gdLst>
              <a:ahLst/>
              <a:cxnLst>
                <a:cxn ang="T10">
                  <a:pos x="T0" y="T1"/>
                </a:cxn>
                <a:cxn ang="T11">
                  <a:pos x="T2" y="T3"/>
                </a:cxn>
                <a:cxn ang="T12">
                  <a:pos x="T4" y="T5"/>
                </a:cxn>
                <a:cxn ang="T13">
                  <a:pos x="T6" y="T7"/>
                </a:cxn>
                <a:cxn ang="T14">
                  <a:pos x="T8" y="T9"/>
                </a:cxn>
              </a:cxnLst>
              <a:rect l="T15" t="T16" r="T17" b="T18"/>
              <a:pathLst>
                <a:path w="34" h="34">
                  <a:moveTo>
                    <a:pt x="16" y="0"/>
                  </a:moveTo>
                  <a:lnTo>
                    <a:pt x="34" y="7"/>
                  </a:lnTo>
                  <a:lnTo>
                    <a:pt x="17" y="34"/>
                  </a:lnTo>
                  <a:lnTo>
                    <a:pt x="0" y="29"/>
                  </a:lnTo>
                  <a:lnTo>
                    <a:pt x="16" y="0"/>
                  </a:lnTo>
                  <a:close/>
                </a:path>
              </a:pathLst>
            </a:custGeom>
            <a:solidFill>
              <a:srgbClr val="002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98" name="Freeform 2564"/>
            <p:cNvSpPr>
              <a:spLocks noChangeAspect="1"/>
            </p:cNvSpPr>
            <p:nvPr/>
          </p:nvSpPr>
          <p:spPr bwMode="auto">
            <a:xfrm>
              <a:off x="1130" y="2975"/>
              <a:ext cx="17" cy="15"/>
            </a:xfrm>
            <a:custGeom>
              <a:avLst/>
              <a:gdLst>
                <a:gd name="T0" fmla="*/ 1 w 34"/>
                <a:gd name="T1" fmla="*/ 0 h 31"/>
                <a:gd name="T2" fmla="*/ 1 w 34"/>
                <a:gd name="T3" fmla="*/ 0 h 31"/>
                <a:gd name="T4" fmla="*/ 1 w 34"/>
                <a:gd name="T5" fmla="*/ 0 h 31"/>
                <a:gd name="T6" fmla="*/ 0 w 34"/>
                <a:gd name="T7" fmla="*/ 0 h 31"/>
                <a:gd name="T8" fmla="*/ 1 w 34"/>
                <a:gd name="T9" fmla="*/ 0 h 31"/>
                <a:gd name="T10" fmla="*/ 0 60000 65536"/>
                <a:gd name="T11" fmla="*/ 0 60000 65536"/>
                <a:gd name="T12" fmla="*/ 0 60000 65536"/>
                <a:gd name="T13" fmla="*/ 0 60000 65536"/>
                <a:gd name="T14" fmla="*/ 0 60000 65536"/>
                <a:gd name="T15" fmla="*/ 0 w 34"/>
                <a:gd name="T16" fmla="*/ 0 h 31"/>
                <a:gd name="T17" fmla="*/ 34 w 34"/>
                <a:gd name="T18" fmla="*/ 31 h 31"/>
              </a:gdLst>
              <a:ahLst/>
              <a:cxnLst>
                <a:cxn ang="T10">
                  <a:pos x="T0" y="T1"/>
                </a:cxn>
                <a:cxn ang="T11">
                  <a:pos x="T2" y="T3"/>
                </a:cxn>
                <a:cxn ang="T12">
                  <a:pos x="T4" y="T5"/>
                </a:cxn>
                <a:cxn ang="T13">
                  <a:pos x="T6" y="T7"/>
                </a:cxn>
                <a:cxn ang="T14">
                  <a:pos x="T8" y="T9"/>
                </a:cxn>
              </a:cxnLst>
              <a:rect l="T15" t="T16" r="T17" b="T18"/>
              <a:pathLst>
                <a:path w="34" h="31">
                  <a:moveTo>
                    <a:pt x="16" y="0"/>
                  </a:moveTo>
                  <a:lnTo>
                    <a:pt x="34" y="7"/>
                  </a:lnTo>
                  <a:lnTo>
                    <a:pt x="19" y="31"/>
                  </a:lnTo>
                  <a:lnTo>
                    <a:pt x="0" y="27"/>
                  </a:lnTo>
                  <a:lnTo>
                    <a:pt x="16"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99" name="Freeform 2565"/>
            <p:cNvSpPr>
              <a:spLocks noChangeAspect="1"/>
            </p:cNvSpPr>
            <p:nvPr/>
          </p:nvSpPr>
          <p:spPr bwMode="auto">
            <a:xfrm>
              <a:off x="1135" y="2976"/>
              <a:ext cx="16" cy="15"/>
            </a:xfrm>
            <a:custGeom>
              <a:avLst/>
              <a:gdLst>
                <a:gd name="T0" fmla="*/ 0 w 33"/>
                <a:gd name="T1" fmla="*/ 0 h 30"/>
                <a:gd name="T2" fmla="*/ 0 w 33"/>
                <a:gd name="T3" fmla="*/ 1 h 30"/>
                <a:gd name="T4" fmla="*/ 0 w 33"/>
                <a:gd name="T5" fmla="*/ 1 h 30"/>
                <a:gd name="T6" fmla="*/ 0 w 33"/>
                <a:gd name="T7" fmla="*/ 1 h 30"/>
                <a:gd name="T8" fmla="*/ 0 w 33"/>
                <a:gd name="T9" fmla="*/ 0 h 30"/>
                <a:gd name="T10" fmla="*/ 0 60000 65536"/>
                <a:gd name="T11" fmla="*/ 0 60000 65536"/>
                <a:gd name="T12" fmla="*/ 0 60000 65536"/>
                <a:gd name="T13" fmla="*/ 0 60000 65536"/>
                <a:gd name="T14" fmla="*/ 0 60000 65536"/>
                <a:gd name="T15" fmla="*/ 0 w 33"/>
                <a:gd name="T16" fmla="*/ 0 h 30"/>
                <a:gd name="T17" fmla="*/ 33 w 33"/>
                <a:gd name="T18" fmla="*/ 30 h 30"/>
              </a:gdLst>
              <a:ahLst/>
              <a:cxnLst>
                <a:cxn ang="T10">
                  <a:pos x="T0" y="T1"/>
                </a:cxn>
                <a:cxn ang="T11">
                  <a:pos x="T2" y="T3"/>
                </a:cxn>
                <a:cxn ang="T12">
                  <a:pos x="T4" y="T5"/>
                </a:cxn>
                <a:cxn ang="T13">
                  <a:pos x="T6" y="T7"/>
                </a:cxn>
                <a:cxn ang="T14">
                  <a:pos x="T8" y="T9"/>
                </a:cxn>
              </a:cxnLst>
              <a:rect l="T15" t="T16" r="T17" b="T18"/>
              <a:pathLst>
                <a:path w="33" h="30">
                  <a:moveTo>
                    <a:pt x="11" y="0"/>
                  </a:moveTo>
                  <a:lnTo>
                    <a:pt x="33" y="7"/>
                  </a:lnTo>
                  <a:lnTo>
                    <a:pt x="16" y="30"/>
                  </a:lnTo>
                  <a:lnTo>
                    <a:pt x="0" y="25"/>
                  </a:lnTo>
                  <a:lnTo>
                    <a:pt x="11"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00" name="Freeform 2566"/>
            <p:cNvSpPr>
              <a:spLocks noChangeAspect="1"/>
            </p:cNvSpPr>
            <p:nvPr/>
          </p:nvSpPr>
          <p:spPr bwMode="auto">
            <a:xfrm>
              <a:off x="1138" y="2977"/>
              <a:ext cx="16" cy="18"/>
            </a:xfrm>
            <a:custGeom>
              <a:avLst/>
              <a:gdLst>
                <a:gd name="T0" fmla="*/ 1 w 32"/>
                <a:gd name="T1" fmla="*/ 0 h 35"/>
                <a:gd name="T2" fmla="*/ 1 w 32"/>
                <a:gd name="T3" fmla="*/ 1 h 35"/>
                <a:gd name="T4" fmla="*/ 1 w 32"/>
                <a:gd name="T5" fmla="*/ 1 h 35"/>
                <a:gd name="T6" fmla="*/ 0 w 32"/>
                <a:gd name="T7" fmla="*/ 1 h 35"/>
                <a:gd name="T8" fmla="*/ 1 w 32"/>
                <a:gd name="T9" fmla="*/ 0 h 35"/>
                <a:gd name="T10" fmla="*/ 0 60000 65536"/>
                <a:gd name="T11" fmla="*/ 0 60000 65536"/>
                <a:gd name="T12" fmla="*/ 0 60000 65536"/>
                <a:gd name="T13" fmla="*/ 0 60000 65536"/>
                <a:gd name="T14" fmla="*/ 0 60000 65536"/>
                <a:gd name="T15" fmla="*/ 0 w 32"/>
                <a:gd name="T16" fmla="*/ 0 h 35"/>
                <a:gd name="T17" fmla="*/ 32 w 32"/>
                <a:gd name="T18" fmla="*/ 35 h 35"/>
              </a:gdLst>
              <a:ahLst/>
              <a:cxnLst>
                <a:cxn ang="T10">
                  <a:pos x="T0" y="T1"/>
                </a:cxn>
                <a:cxn ang="T11">
                  <a:pos x="T2" y="T3"/>
                </a:cxn>
                <a:cxn ang="T12">
                  <a:pos x="T4" y="T5"/>
                </a:cxn>
                <a:cxn ang="T13">
                  <a:pos x="T6" y="T7"/>
                </a:cxn>
                <a:cxn ang="T14">
                  <a:pos x="T8" y="T9"/>
                </a:cxn>
              </a:cxnLst>
              <a:rect l="T15" t="T16" r="T17" b="T18"/>
              <a:pathLst>
                <a:path w="32" h="35">
                  <a:moveTo>
                    <a:pt x="14" y="0"/>
                  </a:moveTo>
                  <a:lnTo>
                    <a:pt x="32" y="6"/>
                  </a:lnTo>
                  <a:lnTo>
                    <a:pt x="19" y="35"/>
                  </a:lnTo>
                  <a:lnTo>
                    <a:pt x="0" y="27"/>
                  </a:lnTo>
                  <a:lnTo>
                    <a:pt x="14"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01" name="Freeform 2567"/>
            <p:cNvSpPr>
              <a:spLocks noChangeAspect="1"/>
            </p:cNvSpPr>
            <p:nvPr/>
          </p:nvSpPr>
          <p:spPr bwMode="auto">
            <a:xfrm>
              <a:off x="1141" y="2981"/>
              <a:ext cx="17" cy="14"/>
            </a:xfrm>
            <a:custGeom>
              <a:avLst/>
              <a:gdLst>
                <a:gd name="T0" fmla="*/ 1 w 34"/>
                <a:gd name="T1" fmla="*/ 0 h 27"/>
                <a:gd name="T2" fmla="*/ 1 w 34"/>
                <a:gd name="T3" fmla="*/ 1 h 27"/>
                <a:gd name="T4" fmla="*/ 1 w 34"/>
                <a:gd name="T5" fmla="*/ 1 h 27"/>
                <a:gd name="T6" fmla="*/ 0 w 34"/>
                <a:gd name="T7" fmla="*/ 1 h 27"/>
                <a:gd name="T8" fmla="*/ 1 w 34"/>
                <a:gd name="T9" fmla="*/ 0 h 27"/>
                <a:gd name="T10" fmla="*/ 0 60000 65536"/>
                <a:gd name="T11" fmla="*/ 0 60000 65536"/>
                <a:gd name="T12" fmla="*/ 0 60000 65536"/>
                <a:gd name="T13" fmla="*/ 0 60000 65536"/>
                <a:gd name="T14" fmla="*/ 0 60000 65536"/>
                <a:gd name="T15" fmla="*/ 0 w 34"/>
                <a:gd name="T16" fmla="*/ 0 h 27"/>
                <a:gd name="T17" fmla="*/ 34 w 34"/>
                <a:gd name="T18" fmla="*/ 27 h 27"/>
              </a:gdLst>
              <a:ahLst/>
              <a:cxnLst>
                <a:cxn ang="T10">
                  <a:pos x="T0" y="T1"/>
                </a:cxn>
                <a:cxn ang="T11">
                  <a:pos x="T2" y="T3"/>
                </a:cxn>
                <a:cxn ang="T12">
                  <a:pos x="T4" y="T5"/>
                </a:cxn>
                <a:cxn ang="T13">
                  <a:pos x="T6" y="T7"/>
                </a:cxn>
                <a:cxn ang="T14">
                  <a:pos x="T8" y="T9"/>
                </a:cxn>
              </a:cxnLst>
              <a:rect l="T15" t="T16" r="T17" b="T18"/>
              <a:pathLst>
                <a:path w="34" h="27">
                  <a:moveTo>
                    <a:pt x="19" y="0"/>
                  </a:moveTo>
                  <a:lnTo>
                    <a:pt x="34" y="5"/>
                  </a:lnTo>
                  <a:lnTo>
                    <a:pt x="14" y="27"/>
                  </a:lnTo>
                  <a:lnTo>
                    <a:pt x="0" y="24"/>
                  </a:lnTo>
                  <a:lnTo>
                    <a:pt x="19"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02" name="Freeform 2568"/>
            <p:cNvSpPr>
              <a:spLocks noChangeAspect="1"/>
            </p:cNvSpPr>
            <p:nvPr/>
          </p:nvSpPr>
          <p:spPr bwMode="auto">
            <a:xfrm>
              <a:off x="1145" y="2982"/>
              <a:ext cx="16" cy="15"/>
            </a:xfrm>
            <a:custGeom>
              <a:avLst/>
              <a:gdLst>
                <a:gd name="T0" fmla="*/ 1 w 32"/>
                <a:gd name="T1" fmla="*/ 0 h 30"/>
                <a:gd name="T2" fmla="*/ 1 w 32"/>
                <a:gd name="T3" fmla="*/ 1 h 30"/>
                <a:gd name="T4" fmla="*/ 1 w 32"/>
                <a:gd name="T5" fmla="*/ 1 h 30"/>
                <a:gd name="T6" fmla="*/ 0 w 32"/>
                <a:gd name="T7" fmla="*/ 1 h 30"/>
                <a:gd name="T8" fmla="*/ 1 w 32"/>
                <a:gd name="T9" fmla="*/ 0 h 30"/>
                <a:gd name="T10" fmla="*/ 0 60000 65536"/>
                <a:gd name="T11" fmla="*/ 0 60000 65536"/>
                <a:gd name="T12" fmla="*/ 0 60000 65536"/>
                <a:gd name="T13" fmla="*/ 0 60000 65536"/>
                <a:gd name="T14" fmla="*/ 0 60000 65536"/>
                <a:gd name="T15" fmla="*/ 0 w 32"/>
                <a:gd name="T16" fmla="*/ 0 h 30"/>
                <a:gd name="T17" fmla="*/ 32 w 32"/>
                <a:gd name="T18" fmla="*/ 30 h 30"/>
              </a:gdLst>
              <a:ahLst/>
              <a:cxnLst>
                <a:cxn ang="T10">
                  <a:pos x="T0" y="T1"/>
                </a:cxn>
                <a:cxn ang="T11">
                  <a:pos x="T2" y="T3"/>
                </a:cxn>
                <a:cxn ang="T12">
                  <a:pos x="T4" y="T5"/>
                </a:cxn>
                <a:cxn ang="T13">
                  <a:pos x="T6" y="T7"/>
                </a:cxn>
                <a:cxn ang="T14">
                  <a:pos x="T8" y="T9"/>
                </a:cxn>
              </a:cxnLst>
              <a:rect l="T15" t="T16" r="T17" b="T18"/>
              <a:pathLst>
                <a:path w="32" h="30">
                  <a:moveTo>
                    <a:pt x="13" y="0"/>
                  </a:moveTo>
                  <a:lnTo>
                    <a:pt x="32" y="6"/>
                  </a:lnTo>
                  <a:lnTo>
                    <a:pt x="18" y="30"/>
                  </a:lnTo>
                  <a:lnTo>
                    <a:pt x="0" y="22"/>
                  </a:lnTo>
                  <a:lnTo>
                    <a:pt x="13"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03" name="Freeform 2569"/>
            <p:cNvSpPr>
              <a:spLocks noChangeAspect="1"/>
            </p:cNvSpPr>
            <p:nvPr/>
          </p:nvSpPr>
          <p:spPr bwMode="auto">
            <a:xfrm>
              <a:off x="1148" y="2983"/>
              <a:ext cx="16" cy="14"/>
            </a:xfrm>
            <a:custGeom>
              <a:avLst/>
              <a:gdLst>
                <a:gd name="T0" fmla="*/ 1 w 32"/>
                <a:gd name="T1" fmla="*/ 0 h 29"/>
                <a:gd name="T2" fmla="*/ 1 w 32"/>
                <a:gd name="T3" fmla="*/ 0 h 29"/>
                <a:gd name="T4" fmla="*/ 1 w 32"/>
                <a:gd name="T5" fmla="*/ 0 h 29"/>
                <a:gd name="T6" fmla="*/ 0 w 32"/>
                <a:gd name="T7" fmla="*/ 0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1" y="0"/>
                  </a:moveTo>
                  <a:lnTo>
                    <a:pt x="32" y="7"/>
                  </a:lnTo>
                  <a:lnTo>
                    <a:pt x="15" y="29"/>
                  </a:lnTo>
                  <a:lnTo>
                    <a:pt x="0" y="24"/>
                  </a:lnTo>
                  <a:lnTo>
                    <a:pt x="11"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04" name="Freeform 2570"/>
            <p:cNvSpPr>
              <a:spLocks noChangeAspect="1"/>
            </p:cNvSpPr>
            <p:nvPr/>
          </p:nvSpPr>
          <p:spPr bwMode="auto">
            <a:xfrm>
              <a:off x="1153" y="2986"/>
              <a:ext cx="16" cy="15"/>
            </a:xfrm>
            <a:custGeom>
              <a:avLst/>
              <a:gdLst>
                <a:gd name="T0" fmla="*/ 1 w 32"/>
                <a:gd name="T1" fmla="*/ 0 h 29"/>
                <a:gd name="T2" fmla="*/ 1 w 32"/>
                <a:gd name="T3" fmla="*/ 1 h 29"/>
                <a:gd name="T4" fmla="*/ 1 w 32"/>
                <a:gd name="T5" fmla="*/ 1 h 29"/>
                <a:gd name="T6" fmla="*/ 0 w 32"/>
                <a:gd name="T7" fmla="*/ 1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4" y="0"/>
                  </a:moveTo>
                  <a:lnTo>
                    <a:pt x="32" y="7"/>
                  </a:lnTo>
                  <a:lnTo>
                    <a:pt x="15" y="29"/>
                  </a:lnTo>
                  <a:lnTo>
                    <a:pt x="0" y="22"/>
                  </a:lnTo>
                  <a:lnTo>
                    <a:pt x="14" y="0"/>
                  </a:lnTo>
                  <a:close/>
                </a:path>
              </a:pathLst>
            </a:custGeom>
            <a:solidFill>
              <a:srgbClr val="0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05" name="Freeform 2571"/>
            <p:cNvSpPr>
              <a:spLocks noChangeAspect="1"/>
            </p:cNvSpPr>
            <p:nvPr/>
          </p:nvSpPr>
          <p:spPr bwMode="auto">
            <a:xfrm>
              <a:off x="1155" y="2988"/>
              <a:ext cx="17" cy="13"/>
            </a:xfrm>
            <a:custGeom>
              <a:avLst/>
              <a:gdLst>
                <a:gd name="T0" fmla="*/ 1 w 34"/>
                <a:gd name="T1" fmla="*/ 0 h 27"/>
                <a:gd name="T2" fmla="*/ 1 w 34"/>
                <a:gd name="T3" fmla="*/ 0 h 27"/>
                <a:gd name="T4" fmla="*/ 1 w 34"/>
                <a:gd name="T5" fmla="*/ 0 h 27"/>
                <a:gd name="T6" fmla="*/ 0 w 34"/>
                <a:gd name="T7" fmla="*/ 0 h 27"/>
                <a:gd name="T8" fmla="*/ 1 w 34"/>
                <a:gd name="T9" fmla="*/ 0 h 27"/>
                <a:gd name="T10" fmla="*/ 0 60000 65536"/>
                <a:gd name="T11" fmla="*/ 0 60000 65536"/>
                <a:gd name="T12" fmla="*/ 0 60000 65536"/>
                <a:gd name="T13" fmla="*/ 0 60000 65536"/>
                <a:gd name="T14" fmla="*/ 0 60000 65536"/>
                <a:gd name="T15" fmla="*/ 0 w 34"/>
                <a:gd name="T16" fmla="*/ 0 h 27"/>
                <a:gd name="T17" fmla="*/ 34 w 34"/>
                <a:gd name="T18" fmla="*/ 27 h 27"/>
              </a:gdLst>
              <a:ahLst/>
              <a:cxnLst>
                <a:cxn ang="T10">
                  <a:pos x="T0" y="T1"/>
                </a:cxn>
                <a:cxn ang="T11">
                  <a:pos x="T2" y="T3"/>
                </a:cxn>
                <a:cxn ang="T12">
                  <a:pos x="T4" y="T5"/>
                </a:cxn>
                <a:cxn ang="T13">
                  <a:pos x="T6" y="T7"/>
                </a:cxn>
                <a:cxn ang="T14">
                  <a:pos x="T8" y="T9"/>
                </a:cxn>
              </a:cxnLst>
              <a:rect l="T15" t="T16" r="T17" b="T18"/>
              <a:pathLst>
                <a:path w="34" h="27">
                  <a:moveTo>
                    <a:pt x="17" y="0"/>
                  </a:moveTo>
                  <a:lnTo>
                    <a:pt x="34" y="5"/>
                  </a:lnTo>
                  <a:lnTo>
                    <a:pt x="17" y="27"/>
                  </a:lnTo>
                  <a:lnTo>
                    <a:pt x="0" y="23"/>
                  </a:lnTo>
                  <a:lnTo>
                    <a:pt x="17"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06" name="Freeform 2572"/>
            <p:cNvSpPr>
              <a:spLocks noChangeAspect="1"/>
            </p:cNvSpPr>
            <p:nvPr/>
          </p:nvSpPr>
          <p:spPr bwMode="auto">
            <a:xfrm>
              <a:off x="1160" y="2989"/>
              <a:ext cx="16" cy="14"/>
            </a:xfrm>
            <a:custGeom>
              <a:avLst/>
              <a:gdLst>
                <a:gd name="T0" fmla="*/ 0 w 33"/>
                <a:gd name="T1" fmla="*/ 0 h 29"/>
                <a:gd name="T2" fmla="*/ 0 w 33"/>
                <a:gd name="T3" fmla="*/ 0 h 29"/>
                <a:gd name="T4" fmla="*/ 0 w 33"/>
                <a:gd name="T5" fmla="*/ 0 h 29"/>
                <a:gd name="T6" fmla="*/ 0 w 33"/>
                <a:gd name="T7" fmla="*/ 0 h 29"/>
                <a:gd name="T8" fmla="*/ 0 w 33"/>
                <a:gd name="T9" fmla="*/ 0 h 29"/>
                <a:gd name="T10" fmla="*/ 0 60000 65536"/>
                <a:gd name="T11" fmla="*/ 0 60000 65536"/>
                <a:gd name="T12" fmla="*/ 0 60000 65536"/>
                <a:gd name="T13" fmla="*/ 0 60000 65536"/>
                <a:gd name="T14" fmla="*/ 0 60000 65536"/>
                <a:gd name="T15" fmla="*/ 0 w 33"/>
                <a:gd name="T16" fmla="*/ 0 h 29"/>
                <a:gd name="T17" fmla="*/ 33 w 33"/>
                <a:gd name="T18" fmla="*/ 29 h 29"/>
              </a:gdLst>
              <a:ahLst/>
              <a:cxnLst>
                <a:cxn ang="T10">
                  <a:pos x="T0" y="T1"/>
                </a:cxn>
                <a:cxn ang="T11">
                  <a:pos x="T2" y="T3"/>
                </a:cxn>
                <a:cxn ang="T12">
                  <a:pos x="T4" y="T5"/>
                </a:cxn>
                <a:cxn ang="T13">
                  <a:pos x="T6" y="T7"/>
                </a:cxn>
                <a:cxn ang="T14">
                  <a:pos x="T8" y="T9"/>
                </a:cxn>
              </a:cxnLst>
              <a:rect l="T15" t="T16" r="T17" b="T18"/>
              <a:pathLst>
                <a:path w="33" h="29">
                  <a:moveTo>
                    <a:pt x="14" y="0"/>
                  </a:moveTo>
                  <a:lnTo>
                    <a:pt x="33" y="7"/>
                  </a:lnTo>
                  <a:lnTo>
                    <a:pt x="16" y="29"/>
                  </a:lnTo>
                  <a:lnTo>
                    <a:pt x="0" y="22"/>
                  </a:lnTo>
                  <a:lnTo>
                    <a:pt x="14"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07" name="Freeform 2573"/>
            <p:cNvSpPr>
              <a:spLocks noChangeAspect="1"/>
            </p:cNvSpPr>
            <p:nvPr/>
          </p:nvSpPr>
          <p:spPr bwMode="auto">
            <a:xfrm>
              <a:off x="1165" y="2991"/>
              <a:ext cx="17" cy="16"/>
            </a:xfrm>
            <a:custGeom>
              <a:avLst/>
              <a:gdLst>
                <a:gd name="T0" fmla="*/ 1 w 34"/>
                <a:gd name="T1" fmla="*/ 0 h 33"/>
                <a:gd name="T2" fmla="*/ 1 w 34"/>
                <a:gd name="T3" fmla="*/ 0 h 33"/>
                <a:gd name="T4" fmla="*/ 1 w 34"/>
                <a:gd name="T5" fmla="*/ 0 h 33"/>
                <a:gd name="T6" fmla="*/ 0 w 34"/>
                <a:gd name="T7" fmla="*/ 0 h 33"/>
                <a:gd name="T8" fmla="*/ 1 w 34"/>
                <a:gd name="T9" fmla="*/ 0 h 33"/>
                <a:gd name="T10" fmla="*/ 0 60000 65536"/>
                <a:gd name="T11" fmla="*/ 0 60000 65536"/>
                <a:gd name="T12" fmla="*/ 0 60000 65536"/>
                <a:gd name="T13" fmla="*/ 0 60000 65536"/>
                <a:gd name="T14" fmla="*/ 0 60000 65536"/>
                <a:gd name="T15" fmla="*/ 0 w 34"/>
                <a:gd name="T16" fmla="*/ 0 h 33"/>
                <a:gd name="T17" fmla="*/ 34 w 34"/>
                <a:gd name="T18" fmla="*/ 33 h 33"/>
              </a:gdLst>
              <a:ahLst/>
              <a:cxnLst>
                <a:cxn ang="T10">
                  <a:pos x="T0" y="T1"/>
                </a:cxn>
                <a:cxn ang="T11">
                  <a:pos x="T2" y="T3"/>
                </a:cxn>
                <a:cxn ang="T12">
                  <a:pos x="T4" y="T5"/>
                </a:cxn>
                <a:cxn ang="T13">
                  <a:pos x="T6" y="T7"/>
                </a:cxn>
                <a:cxn ang="T14">
                  <a:pos x="T8" y="T9"/>
                </a:cxn>
              </a:cxnLst>
              <a:rect l="T15" t="T16" r="T17" b="T18"/>
              <a:pathLst>
                <a:path w="34" h="33">
                  <a:moveTo>
                    <a:pt x="17" y="0"/>
                  </a:moveTo>
                  <a:lnTo>
                    <a:pt x="34" y="5"/>
                  </a:lnTo>
                  <a:lnTo>
                    <a:pt x="21" y="33"/>
                  </a:lnTo>
                  <a:lnTo>
                    <a:pt x="0" y="26"/>
                  </a:lnTo>
                  <a:lnTo>
                    <a:pt x="17"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08" name="Freeform 2574"/>
            <p:cNvSpPr>
              <a:spLocks noChangeAspect="1"/>
            </p:cNvSpPr>
            <p:nvPr/>
          </p:nvSpPr>
          <p:spPr bwMode="auto">
            <a:xfrm>
              <a:off x="1167" y="2990"/>
              <a:ext cx="17" cy="17"/>
            </a:xfrm>
            <a:custGeom>
              <a:avLst/>
              <a:gdLst>
                <a:gd name="T0" fmla="*/ 1 w 34"/>
                <a:gd name="T1" fmla="*/ 0 h 34"/>
                <a:gd name="T2" fmla="*/ 1 w 34"/>
                <a:gd name="T3" fmla="*/ 1 h 34"/>
                <a:gd name="T4" fmla="*/ 1 w 34"/>
                <a:gd name="T5" fmla="*/ 1 h 34"/>
                <a:gd name="T6" fmla="*/ 0 w 34"/>
                <a:gd name="T7" fmla="*/ 1 h 34"/>
                <a:gd name="T8" fmla="*/ 1 w 34"/>
                <a:gd name="T9" fmla="*/ 0 h 34"/>
                <a:gd name="T10" fmla="*/ 0 60000 65536"/>
                <a:gd name="T11" fmla="*/ 0 60000 65536"/>
                <a:gd name="T12" fmla="*/ 0 60000 65536"/>
                <a:gd name="T13" fmla="*/ 0 60000 65536"/>
                <a:gd name="T14" fmla="*/ 0 60000 65536"/>
                <a:gd name="T15" fmla="*/ 0 w 34"/>
                <a:gd name="T16" fmla="*/ 0 h 34"/>
                <a:gd name="T17" fmla="*/ 34 w 34"/>
                <a:gd name="T18" fmla="*/ 34 h 34"/>
              </a:gdLst>
              <a:ahLst/>
              <a:cxnLst>
                <a:cxn ang="T10">
                  <a:pos x="T0" y="T1"/>
                </a:cxn>
                <a:cxn ang="T11">
                  <a:pos x="T2" y="T3"/>
                </a:cxn>
                <a:cxn ang="T12">
                  <a:pos x="T4" y="T5"/>
                </a:cxn>
                <a:cxn ang="T13">
                  <a:pos x="T6" y="T7"/>
                </a:cxn>
                <a:cxn ang="T14">
                  <a:pos x="T8" y="T9"/>
                </a:cxn>
              </a:cxnLst>
              <a:rect l="T15" t="T16" r="T17" b="T18"/>
              <a:pathLst>
                <a:path w="34" h="34">
                  <a:moveTo>
                    <a:pt x="13" y="0"/>
                  </a:moveTo>
                  <a:lnTo>
                    <a:pt x="34" y="6"/>
                  </a:lnTo>
                  <a:lnTo>
                    <a:pt x="17" y="34"/>
                  </a:lnTo>
                  <a:lnTo>
                    <a:pt x="0" y="28"/>
                  </a:lnTo>
                  <a:lnTo>
                    <a:pt x="13"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09" name="Freeform 2575"/>
            <p:cNvSpPr>
              <a:spLocks noChangeAspect="1"/>
            </p:cNvSpPr>
            <p:nvPr/>
          </p:nvSpPr>
          <p:spPr bwMode="auto">
            <a:xfrm>
              <a:off x="1172" y="2994"/>
              <a:ext cx="16" cy="14"/>
            </a:xfrm>
            <a:custGeom>
              <a:avLst/>
              <a:gdLst>
                <a:gd name="T0" fmla="*/ 1 w 32"/>
                <a:gd name="T1" fmla="*/ 0 h 29"/>
                <a:gd name="T2" fmla="*/ 1 w 32"/>
                <a:gd name="T3" fmla="*/ 0 h 29"/>
                <a:gd name="T4" fmla="*/ 1 w 32"/>
                <a:gd name="T5" fmla="*/ 0 h 29"/>
                <a:gd name="T6" fmla="*/ 0 w 32"/>
                <a:gd name="T7" fmla="*/ 0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4" y="0"/>
                  </a:moveTo>
                  <a:lnTo>
                    <a:pt x="32" y="7"/>
                  </a:lnTo>
                  <a:lnTo>
                    <a:pt x="15" y="29"/>
                  </a:lnTo>
                  <a:lnTo>
                    <a:pt x="0" y="24"/>
                  </a:lnTo>
                  <a:lnTo>
                    <a:pt x="14"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10" name="Freeform 2576"/>
            <p:cNvSpPr>
              <a:spLocks noChangeAspect="1"/>
            </p:cNvSpPr>
            <p:nvPr/>
          </p:nvSpPr>
          <p:spPr bwMode="auto">
            <a:xfrm>
              <a:off x="1175" y="2995"/>
              <a:ext cx="17" cy="15"/>
            </a:xfrm>
            <a:custGeom>
              <a:avLst/>
              <a:gdLst>
                <a:gd name="T0" fmla="*/ 1 w 32"/>
                <a:gd name="T1" fmla="*/ 0 h 29"/>
                <a:gd name="T2" fmla="*/ 1 w 32"/>
                <a:gd name="T3" fmla="*/ 1 h 29"/>
                <a:gd name="T4" fmla="*/ 1 w 32"/>
                <a:gd name="T5" fmla="*/ 1 h 29"/>
                <a:gd name="T6" fmla="*/ 0 w 32"/>
                <a:gd name="T7" fmla="*/ 1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5" y="0"/>
                  </a:moveTo>
                  <a:lnTo>
                    <a:pt x="32" y="5"/>
                  </a:lnTo>
                  <a:lnTo>
                    <a:pt x="19" y="29"/>
                  </a:lnTo>
                  <a:lnTo>
                    <a:pt x="0" y="22"/>
                  </a:lnTo>
                  <a:lnTo>
                    <a:pt x="15"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11" name="Freeform 2577"/>
            <p:cNvSpPr>
              <a:spLocks noChangeAspect="1"/>
            </p:cNvSpPr>
            <p:nvPr/>
          </p:nvSpPr>
          <p:spPr bwMode="auto">
            <a:xfrm>
              <a:off x="1180" y="2996"/>
              <a:ext cx="17" cy="16"/>
            </a:xfrm>
            <a:custGeom>
              <a:avLst/>
              <a:gdLst>
                <a:gd name="T0" fmla="*/ 1 w 34"/>
                <a:gd name="T1" fmla="*/ 0 h 32"/>
                <a:gd name="T2" fmla="*/ 1 w 34"/>
                <a:gd name="T3" fmla="*/ 1 h 32"/>
                <a:gd name="T4" fmla="*/ 1 w 34"/>
                <a:gd name="T5" fmla="*/ 1 h 32"/>
                <a:gd name="T6" fmla="*/ 0 w 34"/>
                <a:gd name="T7" fmla="*/ 1 h 32"/>
                <a:gd name="T8" fmla="*/ 1 w 34"/>
                <a:gd name="T9" fmla="*/ 0 h 32"/>
                <a:gd name="T10" fmla="*/ 0 60000 65536"/>
                <a:gd name="T11" fmla="*/ 0 60000 65536"/>
                <a:gd name="T12" fmla="*/ 0 60000 65536"/>
                <a:gd name="T13" fmla="*/ 0 60000 65536"/>
                <a:gd name="T14" fmla="*/ 0 60000 65536"/>
                <a:gd name="T15" fmla="*/ 0 w 34"/>
                <a:gd name="T16" fmla="*/ 0 h 32"/>
                <a:gd name="T17" fmla="*/ 34 w 34"/>
                <a:gd name="T18" fmla="*/ 32 h 32"/>
              </a:gdLst>
              <a:ahLst/>
              <a:cxnLst>
                <a:cxn ang="T10">
                  <a:pos x="T0" y="T1"/>
                </a:cxn>
                <a:cxn ang="T11">
                  <a:pos x="T2" y="T3"/>
                </a:cxn>
                <a:cxn ang="T12">
                  <a:pos x="T4" y="T5"/>
                </a:cxn>
                <a:cxn ang="T13">
                  <a:pos x="T6" y="T7"/>
                </a:cxn>
                <a:cxn ang="T14">
                  <a:pos x="T8" y="T9"/>
                </a:cxn>
              </a:cxnLst>
              <a:rect l="T15" t="T16" r="T17" b="T18"/>
              <a:pathLst>
                <a:path w="34" h="32">
                  <a:moveTo>
                    <a:pt x="14" y="0"/>
                  </a:moveTo>
                  <a:lnTo>
                    <a:pt x="34" y="6"/>
                  </a:lnTo>
                  <a:lnTo>
                    <a:pt x="17" y="32"/>
                  </a:lnTo>
                  <a:lnTo>
                    <a:pt x="0" y="27"/>
                  </a:lnTo>
                  <a:lnTo>
                    <a:pt x="14"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12" name="Freeform 2578"/>
            <p:cNvSpPr>
              <a:spLocks noChangeAspect="1"/>
            </p:cNvSpPr>
            <p:nvPr/>
          </p:nvSpPr>
          <p:spPr bwMode="auto">
            <a:xfrm>
              <a:off x="1182" y="2998"/>
              <a:ext cx="16" cy="14"/>
            </a:xfrm>
            <a:custGeom>
              <a:avLst/>
              <a:gdLst>
                <a:gd name="T0" fmla="*/ 0 w 33"/>
                <a:gd name="T1" fmla="*/ 0 h 29"/>
                <a:gd name="T2" fmla="*/ 0 w 33"/>
                <a:gd name="T3" fmla="*/ 0 h 29"/>
                <a:gd name="T4" fmla="*/ 0 w 33"/>
                <a:gd name="T5" fmla="*/ 0 h 29"/>
                <a:gd name="T6" fmla="*/ 0 w 33"/>
                <a:gd name="T7" fmla="*/ 0 h 29"/>
                <a:gd name="T8" fmla="*/ 0 w 33"/>
                <a:gd name="T9" fmla="*/ 0 h 29"/>
                <a:gd name="T10" fmla="*/ 0 60000 65536"/>
                <a:gd name="T11" fmla="*/ 0 60000 65536"/>
                <a:gd name="T12" fmla="*/ 0 60000 65536"/>
                <a:gd name="T13" fmla="*/ 0 60000 65536"/>
                <a:gd name="T14" fmla="*/ 0 60000 65536"/>
                <a:gd name="T15" fmla="*/ 0 w 33"/>
                <a:gd name="T16" fmla="*/ 0 h 29"/>
                <a:gd name="T17" fmla="*/ 33 w 33"/>
                <a:gd name="T18" fmla="*/ 29 h 29"/>
              </a:gdLst>
              <a:ahLst/>
              <a:cxnLst>
                <a:cxn ang="T10">
                  <a:pos x="T0" y="T1"/>
                </a:cxn>
                <a:cxn ang="T11">
                  <a:pos x="T2" y="T3"/>
                </a:cxn>
                <a:cxn ang="T12">
                  <a:pos x="T4" y="T5"/>
                </a:cxn>
                <a:cxn ang="T13">
                  <a:pos x="T6" y="T7"/>
                </a:cxn>
                <a:cxn ang="T14">
                  <a:pos x="T8" y="T9"/>
                </a:cxn>
              </a:cxnLst>
              <a:rect l="T15" t="T16" r="T17" b="T18"/>
              <a:pathLst>
                <a:path w="33" h="29">
                  <a:moveTo>
                    <a:pt x="17" y="0"/>
                  </a:moveTo>
                  <a:lnTo>
                    <a:pt x="33" y="5"/>
                  </a:lnTo>
                  <a:lnTo>
                    <a:pt x="17" y="29"/>
                  </a:lnTo>
                  <a:lnTo>
                    <a:pt x="0" y="24"/>
                  </a:lnTo>
                  <a:lnTo>
                    <a:pt x="17"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13" name="Freeform 2579"/>
            <p:cNvSpPr>
              <a:spLocks noChangeAspect="1"/>
            </p:cNvSpPr>
            <p:nvPr/>
          </p:nvSpPr>
          <p:spPr bwMode="auto">
            <a:xfrm>
              <a:off x="1186" y="2999"/>
              <a:ext cx="17" cy="16"/>
            </a:xfrm>
            <a:custGeom>
              <a:avLst/>
              <a:gdLst>
                <a:gd name="T0" fmla="*/ 1 w 34"/>
                <a:gd name="T1" fmla="*/ 0 h 32"/>
                <a:gd name="T2" fmla="*/ 1 w 34"/>
                <a:gd name="T3" fmla="*/ 1 h 32"/>
                <a:gd name="T4" fmla="*/ 1 w 34"/>
                <a:gd name="T5" fmla="*/ 1 h 32"/>
                <a:gd name="T6" fmla="*/ 0 w 34"/>
                <a:gd name="T7" fmla="*/ 1 h 32"/>
                <a:gd name="T8" fmla="*/ 1 w 34"/>
                <a:gd name="T9" fmla="*/ 0 h 32"/>
                <a:gd name="T10" fmla="*/ 0 60000 65536"/>
                <a:gd name="T11" fmla="*/ 0 60000 65536"/>
                <a:gd name="T12" fmla="*/ 0 60000 65536"/>
                <a:gd name="T13" fmla="*/ 0 60000 65536"/>
                <a:gd name="T14" fmla="*/ 0 60000 65536"/>
                <a:gd name="T15" fmla="*/ 0 w 34"/>
                <a:gd name="T16" fmla="*/ 0 h 32"/>
                <a:gd name="T17" fmla="*/ 34 w 34"/>
                <a:gd name="T18" fmla="*/ 32 h 32"/>
              </a:gdLst>
              <a:ahLst/>
              <a:cxnLst>
                <a:cxn ang="T10">
                  <a:pos x="T0" y="T1"/>
                </a:cxn>
                <a:cxn ang="T11">
                  <a:pos x="T2" y="T3"/>
                </a:cxn>
                <a:cxn ang="T12">
                  <a:pos x="T4" y="T5"/>
                </a:cxn>
                <a:cxn ang="T13">
                  <a:pos x="T6" y="T7"/>
                </a:cxn>
                <a:cxn ang="T14">
                  <a:pos x="T8" y="T9"/>
                </a:cxn>
              </a:cxnLst>
              <a:rect l="T15" t="T16" r="T17" b="T18"/>
              <a:pathLst>
                <a:path w="34" h="32">
                  <a:moveTo>
                    <a:pt x="13" y="0"/>
                  </a:moveTo>
                  <a:lnTo>
                    <a:pt x="34" y="6"/>
                  </a:lnTo>
                  <a:lnTo>
                    <a:pt x="15" y="32"/>
                  </a:lnTo>
                  <a:lnTo>
                    <a:pt x="0" y="27"/>
                  </a:lnTo>
                  <a:lnTo>
                    <a:pt x="13"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14" name="Freeform 2580"/>
            <p:cNvSpPr>
              <a:spLocks noChangeAspect="1"/>
            </p:cNvSpPr>
            <p:nvPr/>
          </p:nvSpPr>
          <p:spPr bwMode="auto">
            <a:xfrm>
              <a:off x="1187" y="3000"/>
              <a:ext cx="17" cy="17"/>
            </a:xfrm>
            <a:custGeom>
              <a:avLst/>
              <a:gdLst>
                <a:gd name="T0" fmla="*/ 1 w 34"/>
                <a:gd name="T1" fmla="*/ 0 h 36"/>
                <a:gd name="T2" fmla="*/ 1 w 34"/>
                <a:gd name="T3" fmla="*/ 0 h 36"/>
                <a:gd name="T4" fmla="*/ 1 w 34"/>
                <a:gd name="T5" fmla="*/ 0 h 36"/>
                <a:gd name="T6" fmla="*/ 0 w 34"/>
                <a:gd name="T7" fmla="*/ 0 h 36"/>
                <a:gd name="T8" fmla="*/ 1 w 34"/>
                <a:gd name="T9" fmla="*/ 0 h 36"/>
                <a:gd name="T10" fmla="*/ 0 60000 65536"/>
                <a:gd name="T11" fmla="*/ 0 60000 65536"/>
                <a:gd name="T12" fmla="*/ 0 60000 65536"/>
                <a:gd name="T13" fmla="*/ 0 60000 65536"/>
                <a:gd name="T14" fmla="*/ 0 60000 65536"/>
                <a:gd name="T15" fmla="*/ 0 w 34"/>
                <a:gd name="T16" fmla="*/ 0 h 36"/>
                <a:gd name="T17" fmla="*/ 34 w 34"/>
                <a:gd name="T18" fmla="*/ 36 h 36"/>
              </a:gdLst>
              <a:ahLst/>
              <a:cxnLst>
                <a:cxn ang="T10">
                  <a:pos x="T0" y="T1"/>
                </a:cxn>
                <a:cxn ang="T11">
                  <a:pos x="T2" y="T3"/>
                </a:cxn>
                <a:cxn ang="T12">
                  <a:pos x="T4" y="T5"/>
                </a:cxn>
                <a:cxn ang="T13">
                  <a:pos x="T6" y="T7"/>
                </a:cxn>
                <a:cxn ang="T14">
                  <a:pos x="T8" y="T9"/>
                </a:cxn>
              </a:cxnLst>
              <a:rect l="T15" t="T16" r="T17" b="T18"/>
              <a:pathLst>
                <a:path w="34" h="36">
                  <a:moveTo>
                    <a:pt x="17" y="0"/>
                  </a:moveTo>
                  <a:lnTo>
                    <a:pt x="34" y="7"/>
                  </a:lnTo>
                  <a:lnTo>
                    <a:pt x="18" y="36"/>
                  </a:lnTo>
                  <a:lnTo>
                    <a:pt x="0" y="31"/>
                  </a:lnTo>
                  <a:lnTo>
                    <a:pt x="17"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15" name="Freeform 2581"/>
            <p:cNvSpPr>
              <a:spLocks noChangeAspect="1"/>
            </p:cNvSpPr>
            <p:nvPr/>
          </p:nvSpPr>
          <p:spPr bwMode="auto">
            <a:xfrm>
              <a:off x="1192" y="3003"/>
              <a:ext cx="17" cy="16"/>
            </a:xfrm>
            <a:custGeom>
              <a:avLst/>
              <a:gdLst>
                <a:gd name="T0" fmla="*/ 1 w 34"/>
                <a:gd name="T1" fmla="*/ 0 h 32"/>
                <a:gd name="T2" fmla="*/ 1 w 34"/>
                <a:gd name="T3" fmla="*/ 1 h 32"/>
                <a:gd name="T4" fmla="*/ 1 w 34"/>
                <a:gd name="T5" fmla="*/ 1 h 32"/>
                <a:gd name="T6" fmla="*/ 0 w 34"/>
                <a:gd name="T7" fmla="*/ 1 h 32"/>
                <a:gd name="T8" fmla="*/ 1 w 34"/>
                <a:gd name="T9" fmla="*/ 0 h 32"/>
                <a:gd name="T10" fmla="*/ 0 60000 65536"/>
                <a:gd name="T11" fmla="*/ 0 60000 65536"/>
                <a:gd name="T12" fmla="*/ 0 60000 65536"/>
                <a:gd name="T13" fmla="*/ 0 60000 65536"/>
                <a:gd name="T14" fmla="*/ 0 60000 65536"/>
                <a:gd name="T15" fmla="*/ 0 w 34"/>
                <a:gd name="T16" fmla="*/ 0 h 32"/>
                <a:gd name="T17" fmla="*/ 34 w 34"/>
                <a:gd name="T18" fmla="*/ 32 h 32"/>
              </a:gdLst>
              <a:ahLst/>
              <a:cxnLst>
                <a:cxn ang="T10">
                  <a:pos x="T0" y="T1"/>
                </a:cxn>
                <a:cxn ang="T11">
                  <a:pos x="T2" y="T3"/>
                </a:cxn>
                <a:cxn ang="T12">
                  <a:pos x="T4" y="T5"/>
                </a:cxn>
                <a:cxn ang="T13">
                  <a:pos x="T6" y="T7"/>
                </a:cxn>
                <a:cxn ang="T14">
                  <a:pos x="T8" y="T9"/>
                </a:cxn>
              </a:cxnLst>
              <a:rect l="T15" t="T16" r="T17" b="T18"/>
              <a:pathLst>
                <a:path w="34" h="32">
                  <a:moveTo>
                    <a:pt x="13" y="0"/>
                  </a:moveTo>
                  <a:lnTo>
                    <a:pt x="34" y="5"/>
                  </a:lnTo>
                  <a:lnTo>
                    <a:pt x="17" y="32"/>
                  </a:lnTo>
                  <a:lnTo>
                    <a:pt x="0" y="27"/>
                  </a:lnTo>
                  <a:lnTo>
                    <a:pt x="13"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16" name="Freeform 2582"/>
            <p:cNvSpPr>
              <a:spLocks noChangeAspect="1"/>
            </p:cNvSpPr>
            <p:nvPr/>
          </p:nvSpPr>
          <p:spPr bwMode="auto">
            <a:xfrm>
              <a:off x="1197" y="3004"/>
              <a:ext cx="17" cy="16"/>
            </a:xfrm>
            <a:custGeom>
              <a:avLst/>
              <a:gdLst>
                <a:gd name="T0" fmla="*/ 1 w 34"/>
                <a:gd name="T1" fmla="*/ 0 h 32"/>
                <a:gd name="T2" fmla="*/ 1 w 34"/>
                <a:gd name="T3" fmla="*/ 1 h 32"/>
                <a:gd name="T4" fmla="*/ 1 w 34"/>
                <a:gd name="T5" fmla="*/ 1 h 32"/>
                <a:gd name="T6" fmla="*/ 0 w 34"/>
                <a:gd name="T7" fmla="*/ 1 h 32"/>
                <a:gd name="T8" fmla="*/ 1 w 34"/>
                <a:gd name="T9" fmla="*/ 0 h 32"/>
                <a:gd name="T10" fmla="*/ 0 60000 65536"/>
                <a:gd name="T11" fmla="*/ 0 60000 65536"/>
                <a:gd name="T12" fmla="*/ 0 60000 65536"/>
                <a:gd name="T13" fmla="*/ 0 60000 65536"/>
                <a:gd name="T14" fmla="*/ 0 60000 65536"/>
                <a:gd name="T15" fmla="*/ 0 w 34"/>
                <a:gd name="T16" fmla="*/ 0 h 32"/>
                <a:gd name="T17" fmla="*/ 34 w 34"/>
                <a:gd name="T18" fmla="*/ 32 h 32"/>
              </a:gdLst>
              <a:ahLst/>
              <a:cxnLst>
                <a:cxn ang="T10">
                  <a:pos x="T0" y="T1"/>
                </a:cxn>
                <a:cxn ang="T11">
                  <a:pos x="T2" y="T3"/>
                </a:cxn>
                <a:cxn ang="T12">
                  <a:pos x="T4" y="T5"/>
                </a:cxn>
                <a:cxn ang="T13">
                  <a:pos x="T6" y="T7"/>
                </a:cxn>
                <a:cxn ang="T14">
                  <a:pos x="T8" y="T9"/>
                </a:cxn>
              </a:cxnLst>
              <a:rect l="T15" t="T16" r="T17" b="T18"/>
              <a:pathLst>
                <a:path w="34" h="32">
                  <a:moveTo>
                    <a:pt x="15" y="0"/>
                  </a:moveTo>
                  <a:lnTo>
                    <a:pt x="34" y="8"/>
                  </a:lnTo>
                  <a:lnTo>
                    <a:pt x="17" y="32"/>
                  </a:lnTo>
                  <a:lnTo>
                    <a:pt x="0" y="27"/>
                  </a:lnTo>
                  <a:lnTo>
                    <a:pt x="15"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17" name="Freeform 2583"/>
            <p:cNvSpPr>
              <a:spLocks noChangeAspect="1"/>
            </p:cNvSpPr>
            <p:nvPr/>
          </p:nvSpPr>
          <p:spPr bwMode="auto">
            <a:xfrm>
              <a:off x="1203" y="3005"/>
              <a:ext cx="17" cy="16"/>
            </a:xfrm>
            <a:custGeom>
              <a:avLst/>
              <a:gdLst>
                <a:gd name="T0" fmla="*/ 1 w 34"/>
                <a:gd name="T1" fmla="*/ 0 h 33"/>
                <a:gd name="T2" fmla="*/ 1 w 34"/>
                <a:gd name="T3" fmla="*/ 0 h 33"/>
                <a:gd name="T4" fmla="*/ 1 w 34"/>
                <a:gd name="T5" fmla="*/ 0 h 33"/>
                <a:gd name="T6" fmla="*/ 0 w 34"/>
                <a:gd name="T7" fmla="*/ 0 h 33"/>
                <a:gd name="T8" fmla="*/ 1 w 34"/>
                <a:gd name="T9" fmla="*/ 0 h 33"/>
                <a:gd name="T10" fmla="*/ 0 60000 65536"/>
                <a:gd name="T11" fmla="*/ 0 60000 65536"/>
                <a:gd name="T12" fmla="*/ 0 60000 65536"/>
                <a:gd name="T13" fmla="*/ 0 60000 65536"/>
                <a:gd name="T14" fmla="*/ 0 60000 65536"/>
                <a:gd name="T15" fmla="*/ 0 w 34"/>
                <a:gd name="T16" fmla="*/ 0 h 33"/>
                <a:gd name="T17" fmla="*/ 34 w 34"/>
                <a:gd name="T18" fmla="*/ 33 h 33"/>
              </a:gdLst>
              <a:ahLst/>
              <a:cxnLst>
                <a:cxn ang="T10">
                  <a:pos x="T0" y="T1"/>
                </a:cxn>
                <a:cxn ang="T11">
                  <a:pos x="T2" y="T3"/>
                </a:cxn>
                <a:cxn ang="T12">
                  <a:pos x="T4" y="T5"/>
                </a:cxn>
                <a:cxn ang="T13">
                  <a:pos x="T6" y="T7"/>
                </a:cxn>
                <a:cxn ang="T14">
                  <a:pos x="T8" y="T9"/>
                </a:cxn>
              </a:cxnLst>
              <a:rect l="T15" t="T16" r="T17" b="T18"/>
              <a:pathLst>
                <a:path w="34" h="33">
                  <a:moveTo>
                    <a:pt x="15" y="0"/>
                  </a:moveTo>
                  <a:lnTo>
                    <a:pt x="34" y="7"/>
                  </a:lnTo>
                  <a:lnTo>
                    <a:pt x="17" y="33"/>
                  </a:lnTo>
                  <a:lnTo>
                    <a:pt x="0" y="28"/>
                  </a:lnTo>
                  <a:lnTo>
                    <a:pt x="15"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18" name="Freeform 2584"/>
            <p:cNvSpPr>
              <a:spLocks noChangeAspect="1"/>
            </p:cNvSpPr>
            <p:nvPr/>
          </p:nvSpPr>
          <p:spPr bwMode="auto">
            <a:xfrm>
              <a:off x="1205" y="3008"/>
              <a:ext cx="16" cy="15"/>
            </a:xfrm>
            <a:custGeom>
              <a:avLst/>
              <a:gdLst>
                <a:gd name="T0" fmla="*/ 1 w 32"/>
                <a:gd name="T1" fmla="*/ 0 h 31"/>
                <a:gd name="T2" fmla="*/ 1 w 32"/>
                <a:gd name="T3" fmla="*/ 0 h 31"/>
                <a:gd name="T4" fmla="*/ 1 w 32"/>
                <a:gd name="T5" fmla="*/ 0 h 31"/>
                <a:gd name="T6" fmla="*/ 0 w 32"/>
                <a:gd name="T7" fmla="*/ 0 h 31"/>
                <a:gd name="T8" fmla="*/ 1 w 32"/>
                <a:gd name="T9" fmla="*/ 0 h 31"/>
                <a:gd name="T10" fmla="*/ 0 60000 65536"/>
                <a:gd name="T11" fmla="*/ 0 60000 65536"/>
                <a:gd name="T12" fmla="*/ 0 60000 65536"/>
                <a:gd name="T13" fmla="*/ 0 60000 65536"/>
                <a:gd name="T14" fmla="*/ 0 60000 65536"/>
                <a:gd name="T15" fmla="*/ 0 w 32"/>
                <a:gd name="T16" fmla="*/ 0 h 31"/>
                <a:gd name="T17" fmla="*/ 32 w 32"/>
                <a:gd name="T18" fmla="*/ 31 h 31"/>
              </a:gdLst>
              <a:ahLst/>
              <a:cxnLst>
                <a:cxn ang="T10">
                  <a:pos x="T0" y="T1"/>
                </a:cxn>
                <a:cxn ang="T11">
                  <a:pos x="T2" y="T3"/>
                </a:cxn>
                <a:cxn ang="T12">
                  <a:pos x="T4" y="T5"/>
                </a:cxn>
                <a:cxn ang="T13">
                  <a:pos x="T6" y="T7"/>
                </a:cxn>
                <a:cxn ang="T14">
                  <a:pos x="T8" y="T9"/>
                </a:cxn>
              </a:cxnLst>
              <a:rect l="T15" t="T16" r="T17" b="T18"/>
              <a:pathLst>
                <a:path w="32" h="31">
                  <a:moveTo>
                    <a:pt x="14" y="0"/>
                  </a:moveTo>
                  <a:lnTo>
                    <a:pt x="32" y="5"/>
                  </a:lnTo>
                  <a:lnTo>
                    <a:pt x="15" y="31"/>
                  </a:lnTo>
                  <a:lnTo>
                    <a:pt x="0" y="26"/>
                  </a:lnTo>
                  <a:lnTo>
                    <a:pt x="14"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19" name="Freeform 2585"/>
            <p:cNvSpPr>
              <a:spLocks noChangeAspect="1"/>
            </p:cNvSpPr>
            <p:nvPr/>
          </p:nvSpPr>
          <p:spPr bwMode="auto">
            <a:xfrm>
              <a:off x="1209" y="3010"/>
              <a:ext cx="16" cy="15"/>
            </a:xfrm>
            <a:custGeom>
              <a:avLst/>
              <a:gdLst>
                <a:gd name="T0" fmla="*/ 1 w 32"/>
                <a:gd name="T1" fmla="*/ 0 h 30"/>
                <a:gd name="T2" fmla="*/ 1 w 32"/>
                <a:gd name="T3" fmla="*/ 1 h 30"/>
                <a:gd name="T4" fmla="*/ 1 w 32"/>
                <a:gd name="T5" fmla="*/ 1 h 30"/>
                <a:gd name="T6" fmla="*/ 0 w 32"/>
                <a:gd name="T7" fmla="*/ 1 h 30"/>
                <a:gd name="T8" fmla="*/ 1 w 32"/>
                <a:gd name="T9" fmla="*/ 0 h 30"/>
                <a:gd name="T10" fmla="*/ 0 60000 65536"/>
                <a:gd name="T11" fmla="*/ 0 60000 65536"/>
                <a:gd name="T12" fmla="*/ 0 60000 65536"/>
                <a:gd name="T13" fmla="*/ 0 60000 65536"/>
                <a:gd name="T14" fmla="*/ 0 60000 65536"/>
                <a:gd name="T15" fmla="*/ 0 w 32"/>
                <a:gd name="T16" fmla="*/ 0 h 30"/>
                <a:gd name="T17" fmla="*/ 32 w 32"/>
                <a:gd name="T18" fmla="*/ 30 h 30"/>
              </a:gdLst>
              <a:ahLst/>
              <a:cxnLst>
                <a:cxn ang="T10">
                  <a:pos x="T0" y="T1"/>
                </a:cxn>
                <a:cxn ang="T11">
                  <a:pos x="T2" y="T3"/>
                </a:cxn>
                <a:cxn ang="T12">
                  <a:pos x="T4" y="T5"/>
                </a:cxn>
                <a:cxn ang="T13">
                  <a:pos x="T6" y="T7"/>
                </a:cxn>
                <a:cxn ang="T14">
                  <a:pos x="T8" y="T9"/>
                </a:cxn>
              </a:cxnLst>
              <a:rect l="T15" t="T16" r="T17" b="T18"/>
              <a:pathLst>
                <a:path w="32" h="30">
                  <a:moveTo>
                    <a:pt x="15" y="0"/>
                  </a:moveTo>
                  <a:lnTo>
                    <a:pt x="32" y="5"/>
                  </a:lnTo>
                  <a:lnTo>
                    <a:pt x="19" y="30"/>
                  </a:lnTo>
                  <a:lnTo>
                    <a:pt x="0" y="23"/>
                  </a:lnTo>
                  <a:lnTo>
                    <a:pt x="15"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20" name="Freeform 2586"/>
            <p:cNvSpPr>
              <a:spLocks noChangeAspect="1"/>
            </p:cNvSpPr>
            <p:nvPr/>
          </p:nvSpPr>
          <p:spPr bwMode="auto">
            <a:xfrm>
              <a:off x="1214" y="3012"/>
              <a:ext cx="16" cy="15"/>
            </a:xfrm>
            <a:custGeom>
              <a:avLst/>
              <a:gdLst>
                <a:gd name="T0" fmla="*/ 1 w 30"/>
                <a:gd name="T1" fmla="*/ 0 h 31"/>
                <a:gd name="T2" fmla="*/ 1 w 30"/>
                <a:gd name="T3" fmla="*/ 0 h 31"/>
                <a:gd name="T4" fmla="*/ 1 w 30"/>
                <a:gd name="T5" fmla="*/ 0 h 31"/>
                <a:gd name="T6" fmla="*/ 0 w 30"/>
                <a:gd name="T7" fmla="*/ 0 h 31"/>
                <a:gd name="T8" fmla="*/ 1 w 30"/>
                <a:gd name="T9" fmla="*/ 0 h 31"/>
                <a:gd name="T10" fmla="*/ 0 60000 65536"/>
                <a:gd name="T11" fmla="*/ 0 60000 65536"/>
                <a:gd name="T12" fmla="*/ 0 60000 65536"/>
                <a:gd name="T13" fmla="*/ 0 60000 65536"/>
                <a:gd name="T14" fmla="*/ 0 60000 65536"/>
                <a:gd name="T15" fmla="*/ 0 w 30"/>
                <a:gd name="T16" fmla="*/ 0 h 31"/>
                <a:gd name="T17" fmla="*/ 30 w 30"/>
                <a:gd name="T18" fmla="*/ 31 h 31"/>
              </a:gdLst>
              <a:ahLst/>
              <a:cxnLst>
                <a:cxn ang="T10">
                  <a:pos x="T0" y="T1"/>
                </a:cxn>
                <a:cxn ang="T11">
                  <a:pos x="T2" y="T3"/>
                </a:cxn>
                <a:cxn ang="T12">
                  <a:pos x="T4" y="T5"/>
                </a:cxn>
                <a:cxn ang="T13">
                  <a:pos x="T6" y="T7"/>
                </a:cxn>
                <a:cxn ang="T14">
                  <a:pos x="T8" y="T9"/>
                </a:cxn>
              </a:cxnLst>
              <a:rect l="T15" t="T16" r="T17" b="T18"/>
              <a:pathLst>
                <a:path w="30" h="31">
                  <a:moveTo>
                    <a:pt x="12" y="0"/>
                  </a:moveTo>
                  <a:lnTo>
                    <a:pt x="30" y="9"/>
                  </a:lnTo>
                  <a:lnTo>
                    <a:pt x="15" y="31"/>
                  </a:lnTo>
                  <a:lnTo>
                    <a:pt x="0" y="25"/>
                  </a:lnTo>
                  <a:lnTo>
                    <a:pt x="12"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21" name="Freeform 2587"/>
            <p:cNvSpPr>
              <a:spLocks noChangeAspect="1"/>
            </p:cNvSpPr>
            <p:nvPr/>
          </p:nvSpPr>
          <p:spPr bwMode="auto">
            <a:xfrm>
              <a:off x="1218" y="3012"/>
              <a:ext cx="16" cy="16"/>
            </a:xfrm>
            <a:custGeom>
              <a:avLst/>
              <a:gdLst>
                <a:gd name="T0" fmla="*/ 1 w 32"/>
                <a:gd name="T1" fmla="*/ 0 h 30"/>
                <a:gd name="T2" fmla="*/ 1 w 32"/>
                <a:gd name="T3" fmla="*/ 1 h 30"/>
                <a:gd name="T4" fmla="*/ 1 w 32"/>
                <a:gd name="T5" fmla="*/ 1 h 30"/>
                <a:gd name="T6" fmla="*/ 0 w 32"/>
                <a:gd name="T7" fmla="*/ 1 h 30"/>
                <a:gd name="T8" fmla="*/ 1 w 32"/>
                <a:gd name="T9" fmla="*/ 0 h 30"/>
                <a:gd name="T10" fmla="*/ 0 60000 65536"/>
                <a:gd name="T11" fmla="*/ 0 60000 65536"/>
                <a:gd name="T12" fmla="*/ 0 60000 65536"/>
                <a:gd name="T13" fmla="*/ 0 60000 65536"/>
                <a:gd name="T14" fmla="*/ 0 60000 65536"/>
                <a:gd name="T15" fmla="*/ 0 w 32"/>
                <a:gd name="T16" fmla="*/ 0 h 30"/>
                <a:gd name="T17" fmla="*/ 32 w 32"/>
                <a:gd name="T18" fmla="*/ 30 h 30"/>
              </a:gdLst>
              <a:ahLst/>
              <a:cxnLst>
                <a:cxn ang="T10">
                  <a:pos x="T0" y="T1"/>
                </a:cxn>
                <a:cxn ang="T11">
                  <a:pos x="T2" y="T3"/>
                </a:cxn>
                <a:cxn ang="T12">
                  <a:pos x="T4" y="T5"/>
                </a:cxn>
                <a:cxn ang="T13">
                  <a:pos x="T6" y="T7"/>
                </a:cxn>
                <a:cxn ang="T14">
                  <a:pos x="T8" y="T9"/>
                </a:cxn>
              </a:cxnLst>
              <a:rect l="T15" t="T16" r="T17" b="T18"/>
              <a:pathLst>
                <a:path w="32" h="30">
                  <a:moveTo>
                    <a:pt x="12" y="0"/>
                  </a:moveTo>
                  <a:lnTo>
                    <a:pt x="32" y="7"/>
                  </a:lnTo>
                  <a:lnTo>
                    <a:pt x="17" y="30"/>
                  </a:lnTo>
                  <a:lnTo>
                    <a:pt x="0" y="25"/>
                  </a:lnTo>
                  <a:lnTo>
                    <a:pt x="12" y="0"/>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22" name="Freeform 2588"/>
            <p:cNvSpPr>
              <a:spLocks noChangeAspect="1"/>
            </p:cNvSpPr>
            <p:nvPr/>
          </p:nvSpPr>
          <p:spPr bwMode="auto">
            <a:xfrm>
              <a:off x="1220" y="3015"/>
              <a:ext cx="16" cy="14"/>
            </a:xfrm>
            <a:custGeom>
              <a:avLst/>
              <a:gdLst>
                <a:gd name="T0" fmla="*/ 1 w 32"/>
                <a:gd name="T1" fmla="*/ 0 h 29"/>
                <a:gd name="T2" fmla="*/ 1 w 32"/>
                <a:gd name="T3" fmla="*/ 0 h 29"/>
                <a:gd name="T4" fmla="*/ 1 w 32"/>
                <a:gd name="T5" fmla="*/ 0 h 29"/>
                <a:gd name="T6" fmla="*/ 0 w 32"/>
                <a:gd name="T7" fmla="*/ 0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3" y="0"/>
                  </a:moveTo>
                  <a:lnTo>
                    <a:pt x="32" y="5"/>
                  </a:lnTo>
                  <a:lnTo>
                    <a:pt x="15" y="29"/>
                  </a:lnTo>
                  <a:lnTo>
                    <a:pt x="0" y="22"/>
                  </a:lnTo>
                  <a:lnTo>
                    <a:pt x="13"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23" name="Freeform 2589"/>
            <p:cNvSpPr>
              <a:spLocks noChangeAspect="1"/>
            </p:cNvSpPr>
            <p:nvPr/>
          </p:nvSpPr>
          <p:spPr bwMode="auto">
            <a:xfrm>
              <a:off x="1222" y="3016"/>
              <a:ext cx="17" cy="16"/>
            </a:xfrm>
            <a:custGeom>
              <a:avLst/>
              <a:gdLst>
                <a:gd name="T0" fmla="*/ 1 w 34"/>
                <a:gd name="T1" fmla="*/ 0 h 32"/>
                <a:gd name="T2" fmla="*/ 1 w 34"/>
                <a:gd name="T3" fmla="*/ 1 h 32"/>
                <a:gd name="T4" fmla="*/ 1 w 34"/>
                <a:gd name="T5" fmla="*/ 1 h 32"/>
                <a:gd name="T6" fmla="*/ 0 w 34"/>
                <a:gd name="T7" fmla="*/ 1 h 32"/>
                <a:gd name="T8" fmla="*/ 1 w 34"/>
                <a:gd name="T9" fmla="*/ 0 h 32"/>
                <a:gd name="T10" fmla="*/ 0 60000 65536"/>
                <a:gd name="T11" fmla="*/ 0 60000 65536"/>
                <a:gd name="T12" fmla="*/ 0 60000 65536"/>
                <a:gd name="T13" fmla="*/ 0 60000 65536"/>
                <a:gd name="T14" fmla="*/ 0 60000 65536"/>
                <a:gd name="T15" fmla="*/ 0 w 34"/>
                <a:gd name="T16" fmla="*/ 0 h 32"/>
                <a:gd name="T17" fmla="*/ 34 w 34"/>
                <a:gd name="T18" fmla="*/ 32 h 32"/>
              </a:gdLst>
              <a:ahLst/>
              <a:cxnLst>
                <a:cxn ang="T10">
                  <a:pos x="T0" y="T1"/>
                </a:cxn>
                <a:cxn ang="T11">
                  <a:pos x="T2" y="T3"/>
                </a:cxn>
                <a:cxn ang="T12">
                  <a:pos x="T4" y="T5"/>
                </a:cxn>
                <a:cxn ang="T13">
                  <a:pos x="T6" y="T7"/>
                </a:cxn>
                <a:cxn ang="T14">
                  <a:pos x="T8" y="T9"/>
                </a:cxn>
              </a:cxnLst>
              <a:rect l="T15" t="T16" r="T17" b="T18"/>
              <a:pathLst>
                <a:path w="34" h="32">
                  <a:moveTo>
                    <a:pt x="17" y="0"/>
                  </a:moveTo>
                  <a:lnTo>
                    <a:pt x="34" y="5"/>
                  </a:lnTo>
                  <a:lnTo>
                    <a:pt x="21" y="32"/>
                  </a:lnTo>
                  <a:lnTo>
                    <a:pt x="0" y="25"/>
                  </a:lnTo>
                  <a:lnTo>
                    <a:pt x="17"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24" name="Freeform 2590"/>
            <p:cNvSpPr>
              <a:spLocks noChangeAspect="1"/>
            </p:cNvSpPr>
            <p:nvPr/>
          </p:nvSpPr>
          <p:spPr bwMode="auto">
            <a:xfrm>
              <a:off x="1227" y="3017"/>
              <a:ext cx="17" cy="17"/>
            </a:xfrm>
            <a:custGeom>
              <a:avLst/>
              <a:gdLst>
                <a:gd name="T0" fmla="*/ 1 w 34"/>
                <a:gd name="T1" fmla="*/ 0 h 36"/>
                <a:gd name="T2" fmla="*/ 1 w 34"/>
                <a:gd name="T3" fmla="*/ 0 h 36"/>
                <a:gd name="T4" fmla="*/ 1 w 34"/>
                <a:gd name="T5" fmla="*/ 0 h 36"/>
                <a:gd name="T6" fmla="*/ 0 w 34"/>
                <a:gd name="T7" fmla="*/ 0 h 36"/>
                <a:gd name="T8" fmla="*/ 1 w 34"/>
                <a:gd name="T9" fmla="*/ 0 h 36"/>
                <a:gd name="T10" fmla="*/ 0 60000 65536"/>
                <a:gd name="T11" fmla="*/ 0 60000 65536"/>
                <a:gd name="T12" fmla="*/ 0 60000 65536"/>
                <a:gd name="T13" fmla="*/ 0 60000 65536"/>
                <a:gd name="T14" fmla="*/ 0 60000 65536"/>
                <a:gd name="T15" fmla="*/ 0 w 34"/>
                <a:gd name="T16" fmla="*/ 0 h 36"/>
                <a:gd name="T17" fmla="*/ 34 w 34"/>
                <a:gd name="T18" fmla="*/ 36 h 36"/>
              </a:gdLst>
              <a:ahLst/>
              <a:cxnLst>
                <a:cxn ang="T10">
                  <a:pos x="T0" y="T1"/>
                </a:cxn>
                <a:cxn ang="T11">
                  <a:pos x="T2" y="T3"/>
                </a:cxn>
                <a:cxn ang="T12">
                  <a:pos x="T4" y="T5"/>
                </a:cxn>
                <a:cxn ang="T13">
                  <a:pos x="T6" y="T7"/>
                </a:cxn>
                <a:cxn ang="T14">
                  <a:pos x="T8" y="T9"/>
                </a:cxn>
              </a:cxnLst>
              <a:rect l="T15" t="T16" r="T17" b="T18"/>
              <a:pathLst>
                <a:path w="34" h="36">
                  <a:moveTo>
                    <a:pt x="17" y="0"/>
                  </a:moveTo>
                  <a:lnTo>
                    <a:pt x="34" y="9"/>
                  </a:lnTo>
                  <a:lnTo>
                    <a:pt x="14" y="36"/>
                  </a:lnTo>
                  <a:lnTo>
                    <a:pt x="0" y="31"/>
                  </a:lnTo>
                  <a:lnTo>
                    <a:pt x="17"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25" name="Freeform 2591"/>
            <p:cNvSpPr>
              <a:spLocks noChangeAspect="1"/>
            </p:cNvSpPr>
            <p:nvPr/>
          </p:nvSpPr>
          <p:spPr bwMode="auto">
            <a:xfrm>
              <a:off x="1231" y="3021"/>
              <a:ext cx="17" cy="14"/>
            </a:xfrm>
            <a:custGeom>
              <a:avLst/>
              <a:gdLst>
                <a:gd name="T0" fmla="*/ 1 w 34"/>
                <a:gd name="T1" fmla="*/ 0 h 29"/>
                <a:gd name="T2" fmla="*/ 1 w 34"/>
                <a:gd name="T3" fmla="*/ 0 h 29"/>
                <a:gd name="T4" fmla="*/ 1 w 34"/>
                <a:gd name="T5" fmla="*/ 0 h 29"/>
                <a:gd name="T6" fmla="*/ 0 w 34"/>
                <a:gd name="T7" fmla="*/ 0 h 29"/>
                <a:gd name="T8" fmla="*/ 1 w 34"/>
                <a:gd name="T9" fmla="*/ 0 h 29"/>
                <a:gd name="T10" fmla="*/ 0 60000 65536"/>
                <a:gd name="T11" fmla="*/ 0 60000 65536"/>
                <a:gd name="T12" fmla="*/ 0 60000 65536"/>
                <a:gd name="T13" fmla="*/ 0 60000 65536"/>
                <a:gd name="T14" fmla="*/ 0 60000 65536"/>
                <a:gd name="T15" fmla="*/ 0 w 34"/>
                <a:gd name="T16" fmla="*/ 0 h 29"/>
                <a:gd name="T17" fmla="*/ 34 w 34"/>
                <a:gd name="T18" fmla="*/ 29 h 29"/>
              </a:gdLst>
              <a:ahLst/>
              <a:cxnLst>
                <a:cxn ang="T10">
                  <a:pos x="T0" y="T1"/>
                </a:cxn>
                <a:cxn ang="T11">
                  <a:pos x="T2" y="T3"/>
                </a:cxn>
                <a:cxn ang="T12">
                  <a:pos x="T4" y="T5"/>
                </a:cxn>
                <a:cxn ang="T13">
                  <a:pos x="T6" y="T7"/>
                </a:cxn>
                <a:cxn ang="T14">
                  <a:pos x="T8" y="T9"/>
                </a:cxn>
              </a:cxnLst>
              <a:rect l="T15" t="T16" r="T17" b="T18"/>
              <a:pathLst>
                <a:path w="34" h="29">
                  <a:moveTo>
                    <a:pt x="14" y="0"/>
                  </a:moveTo>
                  <a:lnTo>
                    <a:pt x="34" y="5"/>
                  </a:lnTo>
                  <a:lnTo>
                    <a:pt x="15" y="29"/>
                  </a:lnTo>
                  <a:lnTo>
                    <a:pt x="0" y="25"/>
                  </a:lnTo>
                  <a:lnTo>
                    <a:pt x="14"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26" name="Freeform 2592"/>
            <p:cNvSpPr>
              <a:spLocks noChangeAspect="1"/>
            </p:cNvSpPr>
            <p:nvPr/>
          </p:nvSpPr>
          <p:spPr bwMode="auto">
            <a:xfrm>
              <a:off x="1236" y="3022"/>
              <a:ext cx="16" cy="15"/>
            </a:xfrm>
            <a:custGeom>
              <a:avLst/>
              <a:gdLst>
                <a:gd name="T0" fmla="*/ 0 w 33"/>
                <a:gd name="T1" fmla="*/ 0 h 31"/>
                <a:gd name="T2" fmla="*/ 0 w 33"/>
                <a:gd name="T3" fmla="*/ 0 h 31"/>
                <a:gd name="T4" fmla="*/ 0 w 33"/>
                <a:gd name="T5" fmla="*/ 0 h 31"/>
                <a:gd name="T6" fmla="*/ 0 w 33"/>
                <a:gd name="T7" fmla="*/ 0 h 31"/>
                <a:gd name="T8" fmla="*/ 0 w 33"/>
                <a:gd name="T9" fmla="*/ 0 h 31"/>
                <a:gd name="T10" fmla="*/ 0 60000 65536"/>
                <a:gd name="T11" fmla="*/ 0 60000 65536"/>
                <a:gd name="T12" fmla="*/ 0 60000 65536"/>
                <a:gd name="T13" fmla="*/ 0 60000 65536"/>
                <a:gd name="T14" fmla="*/ 0 60000 65536"/>
                <a:gd name="T15" fmla="*/ 0 w 33"/>
                <a:gd name="T16" fmla="*/ 0 h 31"/>
                <a:gd name="T17" fmla="*/ 33 w 33"/>
                <a:gd name="T18" fmla="*/ 31 h 31"/>
              </a:gdLst>
              <a:ahLst/>
              <a:cxnLst>
                <a:cxn ang="T10">
                  <a:pos x="T0" y="T1"/>
                </a:cxn>
                <a:cxn ang="T11">
                  <a:pos x="T2" y="T3"/>
                </a:cxn>
                <a:cxn ang="T12">
                  <a:pos x="T4" y="T5"/>
                </a:cxn>
                <a:cxn ang="T13">
                  <a:pos x="T6" y="T7"/>
                </a:cxn>
                <a:cxn ang="T14">
                  <a:pos x="T8" y="T9"/>
                </a:cxn>
              </a:cxnLst>
              <a:rect l="T15" t="T16" r="T17" b="T18"/>
              <a:pathLst>
                <a:path w="33" h="31">
                  <a:moveTo>
                    <a:pt x="14" y="0"/>
                  </a:moveTo>
                  <a:lnTo>
                    <a:pt x="33" y="7"/>
                  </a:lnTo>
                  <a:lnTo>
                    <a:pt x="17" y="31"/>
                  </a:lnTo>
                  <a:lnTo>
                    <a:pt x="0" y="24"/>
                  </a:lnTo>
                  <a:lnTo>
                    <a:pt x="14"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27" name="Freeform 2593"/>
            <p:cNvSpPr>
              <a:spLocks noChangeAspect="1"/>
            </p:cNvSpPr>
            <p:nvPr/>
          </p:nvSpPr>
          <p:spPr bwMode="auto">
            <a:xfrm>
              <a:off x="1239" y="3023"/>
              <a:ext cx="16" cy="15"/>
            </a:xfrm>
            <a:custGeom>
              <a:avLst/>
              <a:gdLst>
                <a:gd name="T0" fmla="*/ 1 w 32"/>
                <a:gd name="T1" fmla="*/ 0 h 31"/>
                <a:gd name="T2" fmla="*/ 1 w 32"/>
                <a:gd name="T3" fmla="*/ 0 h 31"/>
                <a:gd name="T4" fmla="*/ 1 w 32"/>
                <a:gd name="T5" fmla="*/ 0 h 31"/>
                <a:gd name="T6" fmla="*/ 0 w 32"/>
                <a:gd name="T7" fmla="*/ 0 h 31"/>
                <a:gd name="T8" fmla="*/ 1 w 32"/>
                <a:gd name="T9" fmla="*/ 0 h 31"/>
                <a:gd name="T10" fmla="*/ 0 60000 65536"/>
                <a:gd name="T11" fmla="*/ 0 60000 65536"/>
                <a:gd name="T12" fmla="*/ 0 60000 65536"/>
                <a:gd name="T13" fmla="*/ 0 60000 65536"/>
                <a:gd name="T14" fmla="*/ 0 60000 65536"/>
                <a:gd name="T15" fmla="*/ 0 w 32"/>
                <a:gd name="T16" fmla="*/ 0 h 31"/>
                <a:gd name="T17" fmla="*/ 32 w 32"/>
                <a:gd name="T18" fmla="*/ 31 h 31"/>
              </a:gdLst>
              <a:ahLst/>
              <a:cxnLst>
                <a:cxn ang="T10">
                  <a:pos x="T0" y="T1"/>
                </a:cxn>
                <a:cxn ang="T11">
                  <a:pos x="T2" y="T3"/>
                </a:cxn>
                <a:cxn ang="T12">
                  <a:pos x="T4" y="T5"/>
                </a:cxn>
                <a:cxn ang="T13">
                  <a:pos x="T6" y="T7"/>
                </a:cxn>
                <a:cxn ang="T14">
                  <a:pos x="T8" y="T9"/>
                </a:cxn>
              </a:cxnLst>
              <a:rect l="T15" t="T16" r="T17" b="T18"/>
              <a:pathLst>
                <a:path w="32" h="31">
                  <a:moveTo>
                    <a:pt x="12" y="0"/>
                  </a:moveTo>
                  <a:lnTo>
                    <a:pt x="32" y="7"/>
                  </a:lnTo>
                  <a:lnTo>
                    <a:pt x="14" y="31"/>
                  </a:lnTo>
                  <a:lnTo>
                    <a:pt x="0" y="26"/>
                  </a:lnTo>
                  <a:lnTo>
                    <a:pt x="12"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28" name="Freeform 2594"/>
            <p:cNvSpPr>
              <a:spLocks noChangeAspect="1"/>
            </p:cNvSpPr>
            <p:nvPr/>
          </p:nvSpPr>
          <p:spPr bwMode="auto">
            <a:xfrm>
              <a:off x="1241" y="3024"/>
              <a:ext cx="17" cy="16"/>
            </a:xfrm>
            <a:custGeom>
              <a:avLst/>
              <a:gdLst>
                <a:gd name="T0" fmla="*/ 1 w 34"/>
                <a:gd name="T1" fmla="*/ 0 h 31"/>
                <a:gd name="T2" fmla="*/ 1 w 34"/>
                <a:gd name="T3" fmla="*/ 1 h 31"/>
                <a:gd name="T4" fmla="*/ 1 w 34"/>
                <a:gd name="T5" fmla="*/ 1 h 31"/>
                <a:gd name="T6" fmla="*/ 0 w 34"/>
                <a:gd name="T7" fmla="*/ 1 h 31"/>
                <a:gd name="T8" fmla="*/ 1 w 34"/>
                <a:gd name="T9" fmla="*/ 0 h 31"/>
                <a:gd name="T10" fmla="*/ 0 60000 65536"/>
                <a:gd name="T11" fmla="*/ 0 60000 65536"/>
                <a:gd name="T12" fmla="*/ 0 60000 65536"/>
                <a:gd name="T13" fmla="*/ 0 60000 65536"/>
                <a:gd name="T14" fmla="*/ 0 60000 65536"/>
                <a:gd name="T15" fmla="*/ 0 w 34"/>
                <a:gd name="T16" fmla="*/ 0 h 31"/>
                <a:gd name="T17" fmla="*/ 34 w 34"/>
                <a:gd name="T18" fmla="*/ 31 h 31"/>
              </a:gdLst>
              <a:ahLst/>
              <a:cxnLst>
                <a:cxn ang="T10">
                  <a:pos x="T0" y="T1"/>
                </a:cxn>
                <a:cxn ang="T11">
                  <a:pos x="T2" y="T3"/>
                </a:cxn>
                <a:cxn ang="T12">
                  <a:pos x="T4" y="T5"/>
                </a:cxn>
                <a:cxn ang="T13">
                  <a:pos x="T6" y="T7"/>
                </a:cxn>
                <a:cxn ang="T14">
                  <a:pos x="T8" y="T9"/>
                </a:cxn>
              </a:cxnLst>
              <a:rect l="T15" t="T16" r="T17" b="T18"/>
              <a:pathLst>
                <a:path w="34" h="31">
                  <a:moveTo>
                    <a:pt x="17" y="0"/>
                  </a:moveTo>
                  <a:lnTo>
                    <a:pt x="34" y="6"/>
                  </a:lnTo>
                  <a:lnTo>
                    <a:pt x="21" y="31"/>
                  </a:lnTo>
                  <a:lnTo>
                    <a:pt x="0" y="26"/>
                  </a:lnTo>
                  <a:lnTo>
                    <a:pt x="17"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29" name="Freeform 2595"/>
            <p:cNvSpPr>
              <a:spLocks noChangeAspect="1"/>
            </p:cNvSpPr>
            <p:nvPr/>
          </p:nvSpPr>
          <p:spPr bwMode="auto">
            <a:xfrm>
              <a:off x="1247" y="3024"/>
              <a:ext cx="16" cy="18"/>
            </a:xfrm>
            <a:custGeom>
              <a:avLst/>
              <a:gdLst>
                <a:gd name="T0" fmla="*/ 0 w 33"/>
                <a:gd name="T1" fmla="*/ 0 h 36"/>
                <a:gd name="T2" fmla="*/ 0 w 33"/>
                <a:gd name="T3" fmla="*/ 1 h 36"/>
                <a:gd name="T4" fmla="*/ 0 w 33"/>
                <a:gd name="T5" fmla="*/ 1 h 36"/>
                <a:gd name="T6" fmla="*/ 0 w 33"/>
                <a:gd name="T7" fmla="*/ 1 h 36"/>
                <a:gd name="T8" fmla="*/ 0 w 33"/>
                <a:gd name="T9" fmla="*/ 0 h 36"/>
                <a:gd name="T10" fmla="*/ 0 60000 65536"/>
                <a:gd name="T11" fmla="*/ 0 60000 65536"/>
                <a:gd name="T12" fmla="*/ 0 60000 65536"/>
                <a:gd name="T13" fmla="*/ 0 60000 65536"/>
                <a:gd name="T14" fmla="*/ 0 60000 65536"/>
                <a:gd name="T15" fmla="*/ 0 w 33"/>
                <a:gd name="T16" fmla="*/ 0 h 36"/>
                <a:gd name="T17" fmla="*/ 33 w 33"/>
                <a:gd name="T18" fmla="*/ 36 h 36"/>
              </a:gdLst>
              <a:ahLst/>
              <a:cxnLst>
                <a:cxn ang="T10">
                  <a:pos x="T0" y="T1"/>
                </a:cxn>
                <a:cxn ang="T11">
                  <a:pos x="T2" y="T3"/>
                </a:cxn>
                <a:cxn ang="T12">
                  <a:pos x="T4" y="T5"/>
                </a:cxn>
                <a:cxn ang="T13">
                  <a:pos x="T6" y="T7"/>
                </a:cxn>
                <a:cxn ang="T14">
                  <a:pos x="T8" y="T9"/>
                </a:cxn>
              </a:cxnLst>
              <a:rect l="T15" t="T16" r="T17" b="T18"/>
              <a:pathLst>
                <a:path w="33" h="36">
                  <a:moveTo>
                    <a:pt x="12" y="0"/>
                  </a:moveTo>
                  <a:lnTo>
                    <a:pt x="33" y="7"/>
                  </a:lnTo>
                  <a:lnTo>
                    <a:pt x="19" y="36"/>
                  </a:lnTo>
                  <a:lnTo>
                    <a:pt x="0" y="28"/>
                  </a:lnTo>
                  <a:lnTo>
                    <a:pt x="12"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30" name="Freeform 2596"/>
            <p:cNvSpPr>
              <a:spLocks noChangeAspect="1"/>
            </p:cNvSpPr>
            <p:nvPr/>
          </p:nvSpPr>
          <p:spPr bwMode="auto">
            <a:xfrm>
              <a:off x="1250" y="3028"/>
              <a:ext cx="17" cy="17"/>
            </a:xfrm>
            <a:custGeom>
              <a:avLst/>
              <a:gdLst>
                <a:gd name="T0" fmla="*/ 1 w 34"/>
                <a:gd name="T1" fmla="*/ 0 h 34"/>
                <a:gd name="T2" fmla="*/ 1 w 34"/>
                <a:gd name="T3" fmla="*/ 1 h 34"/>
                <a:gd name="T4" fmla="*/ 1 w 34"/>
                <a:gd name="T5" fmla="*/ 1 h 34"/>
                <a:gd name="T6" fmla="*/ 0 w 34"/>
                <a:gd name="T7" fmla="*/ 1 h 34"/>
                <a:gd name="T8" fmla="*/ 1 w 34"/>
                <a:gd name="T9" fmla="*/ 0 h 34"/>
                <a:gd name="T10" fmla="*/ 0 60000 65536"/>
                <a:gd name="T11" fmla="*/ 0 60000 65536"/>
                <a:gd name="T12" fmla="*/ 0 60000 65536"/>
                <a:gd name="T13" fmla="*/ 0 60000 65536"/>
                <a:gd name="T14" fmla="*/ 0 60000 65536"/>
                <a:gd name="T15" fmla="*/ 0 w 34"/>
                <a:gd name="T16" fmla="*/ 0 h 34"/>
                <a:gd name="T17" fmla="*/ 34 w 34"/>
                <a:gd name="T18" fmla="*/ 34 h 34"/>
              </a:gdLst>
              <a:ahLst/>
              <a:cxnLst>
                <a:cxn ang="T10">
                  <a:pos x="T0" y="T1"/>
                </a:cxn>
                <a:cxn ang="T11">
                  <a:pos x="T2" y="T3"/>
                </a:cxn>
                <a:cxn ang="T12">
                  <a:pos x="T4" y="T5"/>
                </a:cxn>
                <a:cxn ang="T13">
                  <a:pos x="T6" y="T7"/>
                </a:cxn>
                <a:cxn ang="T14">
                  <a:pos x="T8" y="T9"/>
                </a:cxn>
              </a:cxnLst>
              <a:rect l="T15" t="T16" r="T17" b="T18"/>
              <a:pathLst>
                <a:path w="34" h="34">
                  <a:moveTo>
                    <a:pt x="14" y="0"/>
                  </a:moveTo>
                  <a:lnTo>
                    <a:pt x="34" y="7"/>
                  </a:lnTo>
                  <a:lnTo>
                    <a:pt x="15" y="34"/>
                  </a:lnTo>
                  <a:lnTo>
                    <a:pt x="0" y="29"/>
                  </a:lnTo>
                  <a:lnTo>
                    <a:pt x="14"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31" name="Freeform 2597"/>
            <p:cNvSpPr>
              <a:spLocks noChangeAspect="1"/>
            </p:cNvSpPr>
            <p:nvPr/>
          </p:nvSpPr>
          <p:spPr bwMode="auto">
            <a:xfrm>
              <a:off x="1255" y="3029"/>
              <a:ext cx="17" cy="17"/>
            </a:xfrm>
            <a:custGeom>
              <a:avLst/>
              <a:gdLst>
                <a:gd name="T0" fmla="*/ 1 w 34"/>
                <a:gd name="T1" fmla="*/ 0 h 34"/>
                <a:gd name="T2" fmla="*/ 1 w 34"/>
                <a:gd name="T3" fmla="*/ 1 h 34"/>
                <a:gd name="T4" fmla="*/ 1 w 34"/>
                <a:gd name="T5" fmla="*/ 1 h 34"/>
                <a:gd name="T6" fmla="*/ 0 w 34"/>
                <a:gd name="T7" fmla="*/ 1 h 34"/>
                <a:gd name="T8" fmla="*/ 1 w 34"/>
                <a:gd name="T9" fmla="*/ 0 h 34"/>
                <a:gd name="T10" fmla="*/ 0 60000 65536"/>
                <a:gd name="T11" fmla="*/ 0 60000 65536"/>
                <a:gd name="T12" fmla="*/ 0 60000 65536"/>
                <a:gd name="T13" fmla="*/ 0 60000 65536"/>
                <a:gd name="T14" fmla="*/ 0 60000 65536"/>
                <a:gd name="T15" fmla="*/ 0 w 34"/>
                <a:gd name="T16" fmla="*/ 0 h 34"/>
                <a:gd name="T17" fmla="*/ 34 w 34"/>
                <a:gd name="T18" fmla="*/ 34 h 34"/>
              </a:gdLst>
              <a:ahLst/>
              <a:cxnLst>
                <a:cxn ang="T10">
                  <a:pos x="T0" y="T1"/>
                </a:cxn>
                <a:cxn ang="T11">
                  <a:pos x="T2" y="T3"/>
                </a:cxn>
                <a:cxn ang="T12">
                  <a:pos x="T4" y="T5"/>
                </a:cxn>
                <a:cxn ang="T13">
                  <a:pos x="T6" y="T7"/>
                </a:cxn>
                <a:cxn ang="T14">
                  <a:pos x="T8" y="T9"/>
                </a:cxn>
              </a:cxnLst>
              <a:rect l="T15" t="T16" r="T17" b="T18"/>
              <a:pathLst>
                <a:path w="34" h="34">
                  <a:moveTo>
                    <a:pt x="17" y="0"/>
                  </a:moveTo>
                  <a:lnTo>
                    <a:pt x="34" y="5"/>
                  </a:lnTo>
                  <a:lnTo>
                    <a:pt x="21" y="34"/>
                  </a:lnTo>
                  <a:lnTo>
                    <a:pt x="0" y="29"/>
                  </a:lnTo>
                  <a:lnTo>
                    <a:pt x="17"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32" name="Freeform 2598"/>
            <p:cNvSpPr>
              <a:spLocks noChangeAspect="1"/>
            </p:cNvSpPr>
            <p:nvPr/>
          </p:nvSpPr>
          <p:spPr bwMode="auto">
            <a:xfrm>
              <a:off x="1259" y="3030"/>
              <a:ext cx="17" cy="16"/>
            </a:xfrm>
            <a:custGeom>
              <a:avLst/>
              <a:gdLst>
                <a:gd name="T0" fmla="*/ 1 w 34"/>
                <a:gd name="T1" fmla="*/ 0 h 33"/>
                <a:gd name="T2" fmla="*/ 1 w 34"/>
                <a:gd name="T3" fmla="*/ 0 h 33"/>
                <a:gd name="T4" fmla="*/ 1 w 34"/>
                <a:gd name="T5" fmla="*/ 0 h 33"/>
                <a:gd name="T6" fmla="*/ 0 w 34"/>
                <a:gd name="T7" fmla="*/ 0 h 33"/>
                <a:gd name="T8" fmla="*/ 1 w 34"/>
                <a:gd name="T9" fmla="*/ 0 h 33"/>
                <a:gd name="T10" fmla="*/ 0 60000 65536"/>
                <a:gd name="T11" fmla="*/ 0 60000 65536"/>
                <a:gd name="T12" fmla="*/ 0 60000 65536"/>
                <a:gd name="T13" fmla="*/ 0 60000 65536"/>
                <a:gd name="T14" fmla="*/ 0 60000 65536"/>
                <a:gd name="T15" fmla="*/ 0 w 34"/>
                <a:gd name="T16" fmla="*/ 0 h 33"/>
                <a:gd name="T17" fmla="*/ 34 w 34"/>
                <a:gd name="T18" fmla="*/ 33 h 33"/>
              </a:gdLst>
              <a:ahLst/>
              <a:cxnLst>
                <a:cxn ang="T10">
                  <a:pos x="T0" y="T1"/>
                </a:cxn>
                <a:cxn ang="T11">
                  <a:pos x="T2" y="T3"/>
                </a:cxn>
                <a:cxn ang="T12">
                  <a:pos x="T4" y="T5"/>
                </a:cxn>
                <a:cxn ang="T13">
                  <a:pos x="T6" y="T7"/>
                </a:cxn>
                <a:cxn ang="T14">
                  <a:pos x="T8" y="T9"/>
                </a:cxn>
              </a:cxnLst>
              <a:rect l="T15" t="T16" r="T17" b="T18"/>
              <a:pathLst>
                <a:path w="34" h="33">
                  <a:moveTo>
                    <a:pt x="13" y="0"/>
                  </a:moveTo>
                  <a:lnTo>
                    <a:pt x="34" y="7"/>
                  </a:lnTo>
                  <a:lnTo>
                    <a:pt x="17" y="33"/>
                  </a:lnTo>
                  <a:lnTo>
                    <a:pt x="0" y="28"/>
                  </a:lnTo>
                  <a:lnTo>
                    <a:pt x="13"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33" name="Freeform 2599"/>
            <p:cNvSpPr>
              <a:spLocks noChangeAspect="1"/>
            </p:cNvSpPr>
            <p:nvPr/>
          </p:nvSpPr>
          <p:spPr bwMode="auto">
            <a:xfrm>
              <a:off x="1261" y="3032"/>
              <a:ext cx="17" cy="16"/>
            </a:xfrm>
            <a:custGeom>
              <a:avLst/>
              <a:gdLst>
                <a:gd name="T0" fmla="*/ 1 w 34"/>
                <a:gd name="T1" fmla="*/ 0 h 32"/>
                <a:gd name="T2" fmla="*/ 1 w 34"/>
                <a:gd name="T3" fmla="*/ 1 h 32"/>
                <a:gd name="T4" fmla="*/ 1 w 34"/>
                <a:gd name="T5" fmla="*/ 1 h 32"/>
                <a:gd name="T6" fmla="*/ 0 w 34"/>
                <a:gd name="T7" fmla="*/ 1 h 32"/>
                <a:gd name="T8" fmla="*/ 1 w 34"/>
                <a:gd name="T9" fmla="*/ 0 h 32"/>
                <a:gd name="T10" fmla="*/ 0 60000 65536"/>
                <a:gd name="T11" fmla="*/ 0 60000 65536"/>
                <a:gd name="T12" fmla="*/ 0 60000 65536"/>
                <a:gd name="T13" fmla="*/ 0 60000 65536"/>
                <a:gd name="T14" fmla="*/ 0 60000 65536"/>
                <a:gd name="T15" fmla="*/ 0 w 34"/>
                <a:gd name="T16" fmla="*/ 0 h 32"/>
                <a:gd name="T17" fmla="*/ 34 w 34"/>
                <a:gd name="T18" fmla="*/ 32 h 32"/>
              </a:gdLst>
              <a:ahLst/>
              <a:cxnLst>
                <a:cxn ang="T10">
                  <a:pos x="T0" y="T1"/>
                </a:cxn>
                <a:cxn ang="T11">
                  <a:pos x="T2" y="T3"/>
                </a:cxn>
                <a:cxn ang="T12">
                  <a:pos x="T4" y="T5"/>
                </a:cxn>
                <a:cxn ang="T13">
                  <a:pos x="T6" y="T7"/>
                </a:cxn>
                <a:cxn ang="T14">
                  <a:pos x="T8" y="T9"/>
                </a:cxn>
              </a:cxnLst>
              <a:rect l="T15" t="T16" r="T17" b="T18"/>
              <a:pathLst>
                <a:path w="34" h="32">
                  <a:moveTo>
                    <a:pt x="17" y="0"/>
                  </a:moveTo>
                  <a:lnTo>
                    <a:pt x="34" y="5"/>
                  </a:lnTo>
                  <a:lnTo>
                    <a:pt x="21" y="32"/>
                  </a:lnTo>
                  <a:lnTo>
                    <a:pt x="0" y="25"/>
                  </a:lnTo>
                  <a:lnTo>
                    <a:pt x="17"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34" name="Freeform 2600"/>
            <p:cNvSpPr>
              <a:spLocks noChangeAspect="1"/>
            </p:cNvSpPr>
            <p:nvPr/>
          </p:nvSpPr>
          <p:spPr bwMode="auto">
            <a:xfrm>
              <a:off x="1265" y="3032"/>
              <a:ext cx="17" cy="18"/>
            </a:xfrm>
            <a:custGeom>
              <a:avLst/>
              <a:gdLst>
                <a:gd name="T0" fmla="*/ 1 w 34"/>
                <a:gd name="T1" fmla="*/ 0 h 35"/>
                <a:gd name="T2" fmla="*/ 1 w 34"/>
                <a:gd name="T3" fmla="*/ 1 h 35"/>
                <a:gd name="T4" fmla="*/ 1 w 34"/>
                <a:gd name="T5" fmla="*/ 1 h 35"/>
                <a:gd name="T6" fmla="*/ 0 w 34"/>
                <a:gd name="T7" fmla="*/ 1 h 35"/>
                <a:gd name="T8" fmla="*/ 1 w 34"/>
                <a:gd name="T9" fmla="*/ 0 h 35"/>
                <a:gd name="T10" fmla="*/ 0 60000 65536"/>
                <a:gd name="T11" fmla="*/ 0 60000 65536"/>
                <a:gd name="T12" fmla="*/ 0 60000 65536"/>
                <a:gd name="T13" fmla="*/ 0 60000 65536"/>
                <a:gd name="T14" fmla="*/ 0 60000 65536"/>
                <a:gd name="T15" fmla="*/ 0 w 34"/>
                <a:gd name="T16" fmla="*/ 0 h 35"/>
                <a:gd name="T17" fmla="*/ 34 w 34"/>
                <a:gd name="T18" fmla="*/ 35 h 35"/>
              </a:gdLst>
              <a:ahLst/>
              <a:cxnLst>
                <a:cxn ang="T10">
                  <a:pos x="T0" y="T1"/>
                </a:cxn>
                <a:cxn ang="T11">
                  <a:pos x="T2" y="T3"/>
                </a:cxn>
                <a:cxn ang="T12">
                  <a:pos x="T4" y="T5"/>
                </a:cxn>
                <a:cxn ang="T13">
                  <a:pos x="T6" y="T7"/>
                </a:cxn>
                <a:cxn ang="T14">
                  <a:pos x="T8" y="T9"/>
                </a:cxn>
              </a:cxnLst>
              <a:rect l="T15" t="T16" r="T17" b="T18"/>
              <a:pathLst>
                <a:path w="34" h="35">
                  <a:moveTo>
                    <a:pt x="15" y="0"/>
                  </a:moveTo>
                  <a:lnTo>
                    <a:pt x="34" y="7"/>
                  </a:lnTo>
                  <a:lnTo>
                    <a:pt x="17" y="35"/>
                  </a:lnTo>
                  <a:lnTo>
                    <a:pt x="0" y="30"/>
                  </a:lnTo>
                  <a:lnTo>
                    <a:pt x="15" y="0"/>
                  </a:lnTo>
                  <a:close/>
                </a:path>
              </a:pathLst>
            </a:custGeom>
            <a:solidFill>
              <a:srgbClr val="0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35" name="Freeform 2601"/>
            <p:cNvSpPr>
              <a:spLocks noChangeAspect="1"/>
            </p:cNvSpPr>
            <p:nvPr/>
          </p:nvSpPr>
          <p:spPr bwMode="auto">
            <a:xfrm>
              <a:off x="1270" y="3036"/>
              <a:ext cx="17" cy="17"/>
            </a:xfrm>
            <a:custGeom>
              <a:avLst/>
              <a:gdLst>
                <a:gd name="T0" fmla="*/ 1 w 34"/>
                <a:gd name="T1" fmla="*/ 0 h 34"/>
                <a:gd name="T2" fmla="*/ 1 w 34"/>
                <a:gd name="T3" fmla="*/ 1 h 34"/>
                <a:gd name="T4" fmla="*/ 1 w 34"/>
                <a:gd name="T5" fmla="*/ 1 h 34"/>
                <a:gd name="T6" fmla="*/ 0 w 34"/>
                <a:gd name="T7" fmla="*/ 1 h 34"/>
                <a:gd name="T8" fmla="*/ 1 w 34"/>
                <a:gd name="T9" fmla="*/ 0 h 34"/>
                <a:gd name="T10" fmla="*/ 0 60000 65536"/>
                <a:gd name="T11" fmla="*/ 0 60000 65536"/>
                <a:gd name="T12" fmla="*/ 0 60000 65536"/>
                <a:gd name="T13" fmla="*/ 0 60000 65536"/>
                <a:gd name="T14" fmla="*/ 0 60000 65536"/>
                <a:gd name="T15" fmla="*/ 0 w 34"/>
                <a:gd name="T16" fmla="*/ 0 h 34"/>
                <a:gd name="T17" fmla="*/ 34 w 34"/>
                <a:gd name="T18" fmla="*/ 34 h 34"/>
              </a:gdLst>
              <a:ahLst/>
              <a:cxnLst>
                <a:cxn ang="T10">
                  <a:pos x="T0" y="T1"/>
                </a:cxn>
                <a:cxn ang="T11">
                  <a:pos x="T2" y="T3"/>
                </a:cxn>
                <a:cxn ang="T12">
                  <a:pos x="T4" y="T5"/>
                </a:cxn>
                <a:cxn ang="T13">
                  <a:pos x="T6" y="T7"/>
                </a:cxn>
                <a:cxn ang="T14">
                  <a:pos x="T8" y="T9"/>
                </a:cxn>
              </a:cxnLst>
              <a:rect l="T15" t="T16" r="T17" b="T18"/>
              <a:pathLst>
                <a:path w="34" h="34">
                  <a:moveTo>
                    <a:pt x="19" y="0"/>
                  </a:moveTo>
                  <a:lnTo>
                    <a:pt x="34" y="5"/>
                  </a:lnTo>
                  <a:lnTo>
                    <a:pt x="21" y="34"/>
                  </a:lnTo>
                  <a:lnTo>
                    <a:pt x="0" y="27"/>
                  </a:lnTo>
                  <a:lnTo>
                    <a:pt x="19" y="0"/>
                  </a:lnTo>
                  <a:close/>
                </a:path>
              </a:pathLst>
            </a:custGeom>
            <a:solidFill>
              <a:srgbClr val="0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36" name="Freeform 2602"/>
            <p:cNvSpPr>
              <a:spLocks noChangeAspect="1"/>
            </p:cNvSpPr>
            <p:nvPr/>
          </p:nvSpPr>
          <p:spPr bwMode="auto">
            <a:xfrm>
              <a:off x="1274" y="3039"/>
              <a:ext cx="17" cy="17"/>
            </a:xfrm>
            <a:custGeom>
              <a:avLst/>
              <a:gdLst>
                <a:gd name="T0" fmla="*/ 1 w 34"/>
                <a:gd name="T1" fmla="*/ 0 h 34"/>
                <a:gd name="T2" fmla="*/ 1 w 34"/>
                <a:gd name="T3" fmla="*/ 1 h 34"/>
                <a:gd name="T4" fmla="*/ 1 w 34"/>
                <a:gd name="T5" fmla="*/ 1 h 34"/>
                <a:gd name="T6" fmla="*/ 0 w 34"/>
                <a:gd name="T7" fmla="*/ 1 h 34"/>
                <a:gd name="T8" fmla="*/ 1 w 34"/>
                <a:gd name="T9" fmla="*/ 0 h 34"/>
                <a:gd name="T10" fmla="*/ 0 60000 65536"/>
                <a:gd name="T11" fmla="*/ 0 60000 65536"/>
                <a:gd name="T12" fmla="*/ 0 60000 65536"/>
                <a:gd name="T13" fmla="*/ 0 60000 65536"/>
                <a:gd name="T14" fmla="*/ 0 60000 65536"/>
                <a:gd name="T15" fmla="*/ 0 w 34"/>
                <a:gd name="T16" fmla="*/ 0 h 34"/>
                <a:gd name="T17" fmla="*/ 34 w 34"/>
                <a:gd name="T18" fmla="*/ 34 h 34"/>
              </a:gdLst>
              <a:ahLst/>
              <a:cxnLst>
                <a:cxn ang="T10">
                  <a:pos x="T0" y="T1"/>
                </a:cxn>
                <a:cxn ang="T11">
                  <a:pos x="T2" y="T3"/>
                </a:cxn>
                <a:cxn ang="T12">
                  <a:pos x="T4" y="T5"/>
                </a:cxn>
                <a:cxn ang="T13">
                  <a:pos x="T6" y="T7"/>
                </a:cxn>
                <a:cxn ang="T14">
                  <a:pos x="T8" y="T9"/>
                </a:cxn>
              </a:cxnLst>
              <a:rect l="T15" t="T16" r="T17" b="T18"/>
              <a:pathLst>
                <a:path w="34" h="34">
                  <a:moveTo>
                    <a:pt x="12" y="0"/>
                  </a:moveTo>
                  <a:lnTo>
                    <a:pt x="34" y="7"/>
                  </a:lnTo>
                  <a:lnTo>
                    <a:pt x="15" y="34"/>
                  </a:lnTo>
                  <a:lnTo>
                    <a:pt x="0" y="29"/>
                  </a:lnTo>
                  <a:lnTo>
                    <a:pt x="12"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37" name="Freeform 2603"/>
            <p:cNvSpPr>
              <a:spLocks noChangeAspect="1"/>
            </p:cNvSpPr>
            <p:nvPr/>
          </p:nvSpPr>
          <p:spPr bwMode="auto">
            <a:xfrm>
              <a:off x="1275" y="3040"/>
              <a:ext cx="17" cy="16"/>
            </a:xfrm>
            <a:custGeom>
              <a:avLst/>
              <a:gdLst>
                <a:gd name="T0" fmla="*/ 1 w 34"/>
                <a:gd name="T1" fmla="*/ 0 h 32"/>
                <a:gd name="T2" fmla="*/ 1 w 34"/>
                <a:gd name="T3" fmla="*/ 1 h 32"/>
                <a:gd name="T4" fmla="*/ 1 w 34"/>
                <a:gd name="T5" fmla="*/ 1 h 32"/>
                <a:gd name="T6" fmla="*/ 0 w 34"/>
                <a:gd name="T7" fmla="*/ 1 h 32"/>
                <a:gd name="T8" fmla="*/ 1 w 34"/>
                <a:gd name="T9" fmla="*/ 0 h 32"/>
                <a:gd name="T10" fmla="*/ 0 60000 65536"/>
                <a:gd name="T11" fmla="*/ 0 60000 65536"/>
                <a:gd name="T12" fmla="*/ 0 60000 65536"/>
                <a:gd name="T13" fmla="*/ 0 60000 65536"/>
                <a:gd name="T14" fmla="*/ 0 60000 65536"/>
                <a:gd name="T15" fmla="*/ 0 w 34"/>
                <a:gd name="T16" fmla="*/ 0 h 32"/>
                <a:gd name="T17" fmla="*/ 34 w 34"/>
                <a:gd name="T18" fmla="*/ 32 h 32"/>
              </a:gdLst>
              <a:ahLst/>
              <a:cxnLst>
                <a:cxn ang="T10">
                  <a:pos x="T0" y="T1"/>
                </a:cxn>
                <a:cxn ang="T11">
                  <a:pos x="T2" y="T3"/>
                </a:cxn>
                <a:cxn ang="T12">
                  <a:pos x="T4" y="T5"/>
                </a:cxn>
                <a:cxn ang="T13">
                  <a:pos x="T6" y="T7"/>
                </a:cxn>
                <a:cxn ang="T14">
                  <a:pos x="T8" y="T9"/>
                </a:cxn>
              </a:cxnLst>
              <a:rect l="T15" t="T16" r="T17" b="T18"/>
              <a:pathLst>
                <a:path w="34" h="32">
                  <a:moveTo>
                    <a:pt x="16" y="0"/>
                  </a:moveTo>
                  <a:lnTo>
                    <a:pt x="34" y="7"/>
                  </a:lnTo>
                  <a:lnTo>
                    <a:pt x="17" y="32"/>
                  </a:lnTo>
                  <a:lnTo>
                    <a:pt x="0" y="27"/>
                  </a:lnTo>
                  <a:lnTo>
                    <a:pt x="16"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38" name="Freeform 2604"/>
            <p:cNvSpPr>
              <a:spLocks noChangeAspect="1"/>
            </p:cNvSpPr>
            <p:nvPr/>
          </p:nvSpPr>
          <p:spPr bwMode="auto">
            <a:xfrm>
              <a:off x="1280" y="3040"/>
              <a:ext cx="17" cy="17"/>
            </a:xfrm>
            <a:custGeom>
              <a:avLst/>
              <a:gdLst>
                <a:gd name="T0" fmla="*/ 1 w 33"/>
                <a:gd name="T1" fmla="*/ 0 h 34"/>
                <a:gd name="T2" fmla="*/ 1 w 33"/>
                <a:gd name="T3" fmla="*/ 1 h 34"/>
                <a:gd name="T4" fmla="*/ 1 w 33"/>
                <a:gd name="T5" fmla="*/ 1 h 34"/>
                <a:gd name="T6" fmla="*/ 0 w 33"/>
                <a:gd name="T7" fmla="*/ 1 h 34"/>
                <a:gd name="T8" fmla="*/ 1 w 33"/>
                <a:gd name="T9" fmla="*/ 0 h 34"/>
                <a:gd name="T10" fmla="*/ 0 60000 65536"/>
                <a:gd name="T11" fmla="*/ 0 60000 65536"/>
                <a:gd name="T12" fmla="*/ 0 60000 65536"/>
                <a:gd name="T13" fmla="*/ 0 60000 65536"/>
                <a:gd name="T14" fmla="*/ 0 60000 65536"/>
                <a:gd name="T15" fmla="*/ 0 w 33"/>
                <a:gd name="T16" fmla="*/ 0 h 34"/>
                <a:gd name="T17" fmla="*/ 33 w 33"/>
                <a:gd name="T18" fmla="*/ 34 h 34"/>
              </a:gdLst>
              <a:ahLst/>
              <a:cxnLst>
                <a:cxn ang="T10">
                  <a:pos x="T0" y="T1"/>
                </a:cxn>
                <a:cxn ang="T11">
                  <a:pos x="T2" y="T3"/>
                </a:cxn>
                <a:cxn ang="T12">
                  <a:pos x="T4" y="T5"/>
                </a:cxn>
                <a:cxn ang="T13">
                  <a:pos x="T6" y="T7"/>
                </a:cxn>
                <a:cxn ang="T14">
                  <a:pos x="T8" y="T9"/>
                </a:cxn>
              </a:cxnLst>
              <a:rect l="T15" t="T16" r="T17" b="T18"/>
              <a:pathLst>
                <a:path w="33" h="34">
                  <a:moveTo>
                    <a:pt x="15" y="0"/>
                  </a:moveTo>
                  <a:lnTo>
                    <a:pt x="33" y="7"/>
                  </a:lnTo>
                  <a:lnTo>
                    <a:pt x="20" y="34"/>
                  </a:lnTo>
                  <a:lnTo>
                    <a:pt x="0" y="27"/>
                  </a:lnTo>
                  <a:lnTo>
                    <a:pt x="15"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7639" name="Group 2605"/>
            <p:cNvGrpSpPr>
              <a:grpSpLocks noChangeAspect="1"/>
            </p:cNvGrpSpPr>
            <p:nvPr/>
          </p:nvGrpSpPr>
          <p:grpSpPr bwMode="auto">
            <a:xfrm>
              <a:off x="1113" y="2970"/>
              <a:ext cx="316" cy="230"/>
              <a:chOff x="4615" y="1235"/>
              <a:chExt cx="316" cy="230"/>
            </a:xfrm>
          </p:grpSpPr>
          <p:sp>
            <p:nvSpPr>
              <p:cNvPr id="7641" name="Freeform 2606"/>
              <p:cNvSpPr>
                <a:spLocks noChangeAspect="1"/>
              </p:cNvSpPr>
              <p:nvPr/>
            </p:nvSpPr>
            <p:spPr bwMode="auto">
              <a:xfrm>
                <a:off x="4788" y="1307"/>
                <a:ext cx="17" cy="16"/>
              </a:xfrm>
              <a:custGeom>
                <a:avLst/>
                <a:gdLst>
                  <a:gd name="T0" fmla="*/ 1 w 34"/>
                  <a:gd name="T1" fmla="*/ 0 h 32"/>
                  <a:gd name="T2" fmla="*/ 1 w 34"/>
                  <a:gd name="T3" fmla="*/ 1 h 32"/>
                  <a:gd name="T4" fmla="*/ 1 w 34"/>
                  <a:gd name="T5" fmla="*/ 1 h 32"/>
                  <a:gd name="T6" fmla="*/ 0 w 34"/>
                  <a:gd name="T7" fmla="*/ 1 h 32"/>
                  <a:gd name="T8" fmla="*/ 1 w 34"/>
                  <a:gd name="T9" fmla="*/ 0 h 32"/>
                  <a:gd name="T10" fmla="*/ 0 60000 65536"/>
                  <a:gd name="T11" fmla="*/ 0 60000 65536"/>
                  <a:gd name="T12" fmla="*/ 0 60000 65536"/>
                  <a:gd name="T13" fmla="*/ 0 60000 65536"/>
                  <a:gd name="T14" fmla="*/ 0 60000 65536"/>
                  <a:gd name="T15" fmla="*/ 0 w 34"/>
                  <a:gd name="T16" fmla="*/ 0 h 32"/>
                  <a:gd name="T17" fmla="*/ 34 w 34"/>
                  <a:gd name="T18" fmla="*/ 32 h 32"/>
                </a:gdLst>
                <a:ahLst/>
                <a:cxnLst>
                  <a:cxn ang="T10">
                    <a:pos x="T0" y="T1"/>
                  </a:cxn>
                  <a:cxn ang="T11">
                    <a:pos x="T2" y="T3"/>
                  </a:cxn>
                  <a:cxn ang="T12">
                    <a:pos x="T4" y="T5"/>
                  </a:cxn>
                  <a:cxn ang="T13">
                    <a:pos x="T6" y="T7"/>
                  </a:cxn>
                  <a:cxn ang="T14">
                    <a:pos x="T8" y="T9"/>
                  </a:cxn>
                </a:cxnLst>
                <a:rect l="T15" t="T16" r="T17" b="T18"/>
                <a:pathLst>
                  <a:path w="34" h="32">
                    <a:moveTo>
                      <a:pt x="14" y="0"/>
                    </a:moveTo>
                    <a:lnTo>
                      <a:pt x="34" y="7"/>
                    </a:lnTo>
                    <a:lnTo>
                      <a:pt x="16" y="32"/>
                    </a:lnTo>
                    <a:lnTo>
                      <a:pt x="0" y="27"/>
                    </a:lnTo>
                    <a:lnTo>
                      <a:pt x="14"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42" name="Freeform 2607"/>
              <p:cNvSpPr>
                <a:spLocks noChangeAspect="1"/>
              </p:cNvSpPr>
              <p:nvPr/>
            </p:nvSpPr>
            <p:spPr bwMode="auto">
              <a:xfrm>
                <a:off x="4790" y="1309"/>
                <a:ext cx="16" cy="15"/>
              </a:xfrm>
              <a:custGeom>
                <a:avLst/>
                <a:gdLst>
                  <a:gd name="T0" fmla="*/ 0 w 33"/>
                  <a:gd name="T1" fmla="*/ 0 h 30"/>
                  <a:gd name="T2" fmla="*/ 0 w 33"/>
                  <a:gd name="T3" fmla="*/ 1 h 30"/>
                  <a:gd name="T4" fmla="*/ 0 w 33"/>
                  <a:gd name="T5" fmla="*/ 1 h 30"/>
                  <a:gd name="T6" fmla="*/ 0 w 33"/>
                  <a:gd name="T7" fmla="*/ 1 h 30"/>
                  <a:gd name="T8" fmla="*/ 0 w 33"/>
                  <a:gd name="T9" fmla="*/ 0 h 30"/>
                  <a:gd name="T10" fmla="*/ 0 60000 65536"/>
                  <a:gd name="T11" fmla="*/ 0 60000 65536"/>
                  <a:gd name="T12" fmla="*/ 0 60000 65536"/>
                  <a:gd name="T13" fmla="*/ 0 60000 65536"/>
                  <a:gd name="T14" fmla="*/ 0 60000 65536"/>
                  <a:gd name="T15" fmla="*/ 0 w 33"/>
                  <a:gd name="T16" fmla="*/ 0 h 30"/>
                  <a:gd name="T17" fmla="*/ 33 w 33"/>
                  <a:gd name="T18" fmla="*/ 30 h 30"/>
                </a:gdLst>
                <a:ahLst/>
                <a:cxnLst>
                  <a:cxn ang="T10">
                    <a:pos x="T0" y="T1"/>
                  </a:cxn>
                  <a:cxn ang="T11">
                    <a:pos x="T2" y="T3"/>
                  </a:cxn>
                  <a:cxn ang="T12">
                    <a:pos x="T4" y="T5"/>
                  </a:cxn>
                  <a:cxn ang="T13">
                    <a:pos x="T6" y="T7"/>
                  </a:cxn>
                  <a:cxn ang="T14">
                    <a:pos x="T8" y="T9"/>
                  </a:cxn>
                </a:cxnLst>
                <a:rect l="T15" t="T16" r="T17" b="T18"/>
                <a:pathLst>
                  <a:path w="33" h="30">
                    <a:moveTo>
                      <a:pt x="14" y="0"/>
                    </a:moveTo>
                    <a:lnTo>
                      <a:pt x="33" y="6"/>
                    </a:lnTo>
                    <a:lnTo>
                      <a:pt x="19" y="30"/>
                    </a:lnTo>
                    <a:lnTo>
                      <a:pt x="0" y="23"/>
                    </a:lnTo>
                    <a:lnTo>
                      <a:pt x="14" y="0"/>
                    </a:lnTo>
                    <a:close/>
                  </a:path>
                </a:pathLst>
              </a:custGeom>
              <a:solidFill>
                <a:srgbClr val="002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43" name="Freeform 2608"/>
              <p:cNvSpPr>
                <a:spLocks noChangeAspect="1"/>
              </p:cNvSpPr>
              <p:nvPr/>
            </p:nvSpPr>
            <p:spPr bwMode="auto">
              <a:xfrm>
                <a:off x="4794" y="1310"/>
                <a:ext cx="17" cy="17"/>
              </a:xfrm>
              <a:custGeom>
                <a:avLst/>
                <a:gdLst>
                  <a:gd name="T0" fmla="*/ 1 w 34"/>
                  <a:gd name="T1" fmla="*/ 0 h 32"/>
                  <a:gd name="T2" fmla="*/ 1 w 34"/>
                  <a:gd name="T3" fmla="*/ 1 h 32"/>
                  <a:gd name="T4" fmla="*/ 1 w 34"/>
                  <a:gd name="T5" fmla="*/ 1 h 32"/>
                  <a:gd name="T6" fmla="*/ 0 w 34"/>
                  <a:gd name="T7" fmla="*/ 1 h 32"/>
                  <a:gd name="T8" fmla="*/ 1 w 34"/>
                  <a:gd name="T9" fmla="*/ 0 h 32"/>
                  <a:gd name="T10" fmla="*/ 0 60000 65536"/>
                  <a:gd name="T11" fmla="*/ 0 60000 65536"/>
                  <a:gd name="T12" fmla="*/ 0 60000 65536"/>
                  <a:gd name="T13" fmla="*/ 0 60000 65536"/>
                  <a:gd name="T14" fmla="*/ 0 60000 65536"/>
                  <a:gd name="T15" fmla="*/ 0 w 34"/>
                  <a:gd name="T16" fmla="*/ 0 h 32"/>
                  <a:gd name="T17" fmla="*/ 34 w 34"/>
                  <a:gd name="T18" fmla="*/ 32 h 32"/>
                </a:gdLst>
                <a:ahLst/>
                <a:cxnLst>
                  <a:cxn ang="T10">
                    <a:pos x="T0" y="T1"/>
                  </a:cxn>
                  <a:cxn ang="T11">
                    <a:pos x="T2" y="T3"/>
                  </a:cxn>
                  <a:cxn ang="T12">
                    <a:pos x="T4" y="T5"/>
                  </a:cxn>
                  <a:cxn ang="T13">
                    <a:pos x="T6" y="T7"/>
                  </a:cxn>
                  <a:cxn ang="T14">
                    <a:pos x="T8" y="T9"/>
                  </a:cxn>
                </a:cxnLst>
                <a:rect l="T15" t="T16" r="T17" b="T18"/>
                <a:pathLst>
                  <a:path w="34" h="32">
                    <a:moveTo>
                      <a:pt x="14" y="0"/>
                    </a:moveTo>
                    <a:lnTo>
                      <a:pt x="34" y="7"/>
                    </a:lnTo>
                    <a:lnTo>
                      <a:pt x="17" y="32"/>
                    </a:lnTo>
                    <a:lnTo>
                      <a:pt x="0" y="27"/>
                    </a:lnTo>
                    <a:lnTo>
                      <a:pt x="14" y="0"/>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44" name="Freeform 2609"/>
              <p:cNvSpPr>
                <a:spLocks noChangeAspect="1"/>
              </p:cNvSpPr>
              <p:nvPr/>
            </p:nvSpPr>
            <p:spPr bwMode="auto">
              <a:xfrm>
                <a:off x="4797" y="1313"/>
                <a:ext cx="16" cy="15"/>
              </a:xfrm>
              <a:custGeom>
                <a:avLst/>
                <a:gdLst>
                  <a:gd name="T0" fmla="*/ 1 w 32"/>
                  <a:gd name="T1" fmla="*/ 0 h 31"/>
                  <a:gd name="T2" fmla="*/ 1 w 32"/>
                  <a:gd name="T3" fmla="*/ 0 h 31"/>
                  <a:gd name="T4" fmla="*/ 1 w 32"/>
                  <a:gd name="T5" fmla="*/ 0 h 31"/>
                  <a:gd name="T6" fmla="*/ 0 w 32"/>
                  <a:gd name="T7" fmla="*/ 0 h 31"/>
                  <a:gd name="T8" fmla="*/ 1 w 32"/>
                  <a:gd name="T9" fmla="*/ 0 h 31"/>
                  <a:gd name="T10" fmla="*/ 0 60000 65536"/>
                  <a:gd name="T11" fmla="*/ 0 60000 65536"/>
                  <a:gd name="T12" fmla="*/ 0 60000 65536"/>
                  <a:gd name="T13" fmla="*/ 0 60000 65536"/>
                  <a:gd name="T14" fmla="*/ 0 60000 65536"/>
                  <a:gd name="T15" fmla="*/ 0 w 32"/>
                  <a:gd name="T16" fmla="*/ 0 h 31"/>
                  <a:gd name="T17" fmla="*/ 32 w 32"/>
                  <a:gd name="T18" fmla="*/ 31 h 31"/>
                </a:gdLst>
                <a:ahLst/>
                <a:cxnLst>
                  <a:cxn ang="T10">
                    <a:pos x="T0" y="T1"/>
                  </a:cxn>
                  <a:cxn ang="T11">
                    <a:pos x="T2" y="T3"/>
                  </a:cxn>
                  <a:cxn ang="T12">
                    <a:pos x="T4" y="T5"/>
                  </a:cxn>
                  <a:cxn ang="T13">
                    <a:pos x="T6" y="T7"/>
                  </a:cxn>
                  <a:cxn ang="T14">
                    <a:pos x="T8" y="T9"/>
                  </a:cxn>
                </a:cxnLst>
                <a:rect l="T15" t="T16" r="T17" b="T18"/>
                <a:pathLst>
                  <a:path w="32" h="31">
                    <a:moveTo>
                      <a:pt x="14" y="0"/>
                    </a:moveTo>
                    <a:lnTo>
                      <a:pt x="32" y="7"/>
                    </a:lnTo>
                    <a:lnTo>
                      <a:pt x="15" y="31"/>
                    </a:lnTo>
                    <a:lnTo>
                      <a:pt x="0" y="25"/>
                    </a:lnTo>
                    <a:lnTo>
                      <a:pt x="14"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45" name="Freeform 2610"/>
              <p:cNvSpPr>
                <a:spLocks noChangeAspect="1"/>
              </p:cNvSpPr>
              <p:nvPr/>
            </p:nvSpPr>
            <p:spPr bwMode="auto">
              <a:xfrm>
                <a:off x="4802" y="1314"/>
                <a:ext cx="16" cy="15"/>
              </a:xfrm>
              <a:custGeom>
                <a:avLst/>
                <a:gdLst>
                  <a:gd name="T0" fmla="*/ 1 w 32"/>
                  <a:gd name="T1" fmla="*/ 0 h 30"/>
                  <a:gd name="T2" fmla="*/ 1 w 32"/>
                  <a:gd name="T3" fmla="*/ 1 h 30"/>
                  <a:gd name="T4" fmla="*/ 1 w 32"/>
                  <a:gd name="T5" fmla="*/ 1 h 30"/>
                  <a:gd name="T6" fmla="*/ 0 w 32"/>
                  <a:gd name="T7" fmla="*/ 1 h 30"/>
                  <a:gd name="T8" fmla="*/ 1 w 32"/>
                  <a:gd name="T9" fmla="*/ 0 h 30"/>
                  <a:gd name="T10" fmla="*/ 0 60000 65536"/>
                  <a:gd name="T11" fmla="*/ 0 60000 65536"/>
                  <a:gd name="T12" fmla="*/ 0 60000 65536"/>
                  <a:gd name="T13" fmla="*/ 0 60000 65536"/>
                  <a:gd name="T14" fmla="*/ 0 60000 65536"/>
                  <a:gd name="T15" fmla="*/ 0 w 32"/>
                  <a:gd name="T16" fmla="*/ 0 h 30"/>
                  <a:gd name="T17" fmla="*/ 32 w 32"/>
                  <a:gd name="T18" fmla="*/ 30 h 30"/>
                </a:gdLst>
                <a:ahLst/>
                <a:cxnLst>
                  <a:cxn ang="T10">
                    <a:pos x="T0" y="T1"/>
                  </a:cxn>
                  <a:cxn ang="T11">
                    <a:pos x="T2" y="T3"/>
                  </a:cxn>
                  <a:cxn ang="T12">
                    <a:pos x="T4" y="T5"/>
                  </a:cxn>
                  <a:cxn ang="T13">
                    <a:pos x="T6" y="T7"/>
                  </a:cxn>
                  <a:cxn ang="T14">
                    <a:pos x="T8" y="T9"/>
                  </a:cxn>
                </a:cxnLst>
                <a:rect l="T15" t="T16" r="T17" b="T18"/>
                <a:pathLst>
                  <a:path w="32" h="30">
                    <a:moveTo>
                      <a:pt x="14" y="0"/>
                    </a:moveTo>
                    <a:lnTo>
                      <a:pt x="32" y="6"/>
                    </a:lnTo>
                    <a:lnTo>
                      <a:pt x="15" y="30"/>
                    </a:lnTo>
                    <a:lnTo>
                      <a:pt x="0" y="25"/>
                    </a:lnTo>
                    <a:lnTo>
                      <a:pt x="14" y="0"/>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46" name="Freeform 2611"/>
              <p:cNvSpPr>
                <a:spLocks noChangeAspect="1"/>
              </p:cNvSpPr>
              <p:nvPr/>
            </p:nvSpPr>
            <p:spPr bwMode="auto">
              <a:xfrm>
                <a:off x="4805" y="1316"/>
                <a:ext cx="17" cy="16"/>
              </a:xfrm>
              <a:custGeom>
                <a:avLst/>
                <a:gdLst>
                  <a:gd name="T0" fmla="*/ 1 w 34"/>
                  <a:gd name="T1" fmla="*/ 0 h 34"/>
                  <a:gd name="T2" fmla="*/ 1 w 34"/>
                  <a:gd name="T3" fmla="*/ 0 h 34"/>
                  <a:gd name="T4" fmla="*/ 1 w 34"/>
                  <a:gd name="T5" fmla="*/ 0 h 34"/>
                  <a:gd name="T6" fmla="*/ 0 w 34"/>
                  <a:gd name="T7" fmla="*/ 0 h 34"/>
                  <a:gd name="T8" fmla="*/ 1 w 34"/>
                  <a:gd name="T9" fmla="*/ 0 h 34"/>
                  <a:gd name="T10" fmla="*/ 0 60000 65536"/>
                  <a:gd name="T11" fmla="*/ 0 60000 65536"/>
                  <a:gd name="T12" fmla="*/ 0 60000 65536"/>
                  <a:gd name="T13" fmla="*/ 0 60000 65536"/>
                  <a:gd name="T14" fmla="*/ 0 60000 65536"/>
                  <a:gd name="T15" fmla="*/ 0 w 34"/>
                  <a:gd name="T16" fmla="*/ 0 h 34"/>
                  <a:gd name="T17" fmla="*/ 34 w 34"/>
                  <a:gd name="T18" fmla="*/ 34 h 34"/>
                </a:gdLst>
                <a:ahLst/>
                <a:cxnLst>
                  <a:cxn ang="T10">
                    <a:pos x="T0" y="T1"/>
                  </a:cxn>
                  <a:cxn ang="T11">
                    <a:pos x="T2" y="T3"/>
                  </a:cxn>
                  <a:cxn ang="T12">
                    <a:pos x="T4" y="T5"/>
                  </a:cxn>
                  <a:cxn ang="T13">
                    <a:pos x="T6" y="T7"/>
                  </a:cxn>
                  <a:cxn ang="T14">
                    <a:pos x="T8" y="T9"/>
                  </a:cxn>
                </a:cxnLst>
                <a:rect l="T15" t="T16" r="T17" b="T18"/>
                <a:pathLst>
                  <a:path w="34" h="34">
                    <a:moveTo>
                      <a:pt x="17" y="0"/>
                    </a:moveTo>
                    <a:lnTo>
                      <a:pt x="34" y="5"/>
                    </a:lnTo>
                    <a:lnTo>
                      <a:pt x="20" y="34"/>
                    </a:lnTo>
                    <a:lnTo>
                      <a:pt x="0" y="27"/>
                    </a:lnTo>
                    <a:lnTo>
                      <a:pt x="17" y="0"/>
                    </a:lnTo>
                    <a:close/>
                  </a:path>
                </a:pathLst>
              </a:custGeom>
              <a:solidFill>
                <a:srgbClr val="002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47" name="Freeform 2612"/>
              <p:cNvSpPr>
                <a:spLocks noChangeAspect="1"/>
              </p:cNvSpPr>
              <p:nvPr/>
            </p:nvSpPr>
            <p:spPr bwMode="auto">
              <a:xfrm>
                <a:off x="4811" y="1318"/>
                <a:ext cx="16" cy="15"/>
              </a:xfrm>
              <a:custGeom>
                <a:avLst/>
                <a:gdLst>
                  <a:gd name="T0" fmla="*/ 1 w 32"/>
                  <a:gd name="T1" fmla="*/ 0 h 31"/>
                  <a:gd name="T2" fmla="*/ 1 w 32"/>
                  <a:gd name="T3" fmla="*/ 0 h 31"/>
                  <a:gd name="T4" fmla="*/ 1 w 32"/>
                  <a:gd name="T5" fmla="*/ 0 h 31"/>
                  <a:gd name="T6" fmla="*/ 0 w 32"/>
                  <a:gd name="T7" fmla="*/ 0 h 31"/>
                  <a:gd name="T8" fmla="*/ 1 w 32"/>
                  <a:gd name="T9" fmla="*/ 0 h 31"/>
                  <a:gd name="T10" fmla="*/ 0 60000 65536"/>
                  <a:gd name="T11" fmla="*/ 0 60000 65536"/>
                  <a:gd name="T12" fmla="*/ 0 60000 65536"/>
                  <a:gd name="T13" fmla="*/ 0 60000 65536"/>
                  <a:gd name="T14" fmla="*/ 0 60000 65536"/>
                  <a:gd name="T15" fmla="*/ 0 w 32"/>
                  <a:gd name="T16" fmla="*/ 0 h 31"/>
                  <a:gd name="T17" fmla="*/ 32 w 32"/>
                  <a:gd name="T18" fmla="*/ 31 h 31"/>
                </a:gdLst>
                <a:ahLst/>
                <a:cxnLst>
                  <a:cxn ang="T10">
                    <a:pos x="T0" y="T1"/>
                  </a:cxn>
                  <a:cxn ang="T11">
                    <a:pos x="T2" y="T3"/>
                  </a:cxn>
                  <a:cxn ang="T12">
                    <a:pos x="T4" y="T5"/>
                  </a:cxn>
                  <a:cxn ang="T13">
                    <a:pos x="T6" y="T7"/>
                  </a:cxn>
                  <a:cxn ang="T14">
                    <a:pos x="T8" y="T9"/>
                  </a:cxn>
                </a:cxnLst>
                <a:rect l="T15" t="T16" r="T17" b="T18"/>
                <a:pathLst>
                  <a:path w="32" h="31">
                    <a:moveTo>
                      <a:pt x="12" y="0"/>
                    </a:moveTo>
                    <a:lnTo>
                      <a:pt x="32" y="7"/>
                    </a:lnTo>
                    <a:lnTo>
                      <a:pt x="15" y="31"/>
                    </a:lnTo>
                    <a:lnTo>
                      <a:pt x="0" y="26"/>
                    </a:lnTo>
                    <a:lnTo>
                      <a:pt x="12"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48" name="Freeform 2613"/>
              <p:cNvSpPr>
                <a:spLocks noChangeAspect="1"/>
              </p:cNvSpPr>
              <p:nvPr/>
            </p:nvSpPr>
            <p:spPr bwMode="auto">
              <a:xfrm>
                <a:off x="4812" y="1320"/>
                <a:ext cx="17" cy="17"/>
              </a:xfrm>
              <a:custGeom>
                <a:avLst/>
                <a:gdLst>
                  <a:gd name="T0" fmla="*/ 1 w 33"/>
                  <a:gd name="T1" fmla="*/ 0 h 33"/>
                  <a:gd name="T2" fmla="*/ 1 w 33"/>
                  <a:gd name="T3" fmla="*/ 1 h 33"/>
                  <a:gd name="T4" fmla="*/ 1 w 33"/>
                  <a:gd name="T5" fmla="*/ 1 h 33"/>
                  <a:gd name="T6" fmla="*/ 0 w 33"/>
                  <a:gd name="T7" fmla="*/ 1 h 33"/>
                  <a:gd name="T8" fmla="*/ 1 w 33"/>
                  <a:gd name="T9" fmla="*/ 0 h 33"/>
                  <a:gd name="T10" fmla="*/ 0 60000 65536"/>
                  <a:gd name="T11" fmla="*/ 0 60000 65536"/>
                  <a:gd name="T12" fmla="*/ 0 60000 65536"/>
                  <a:gd name="T13" fmla="*/ 0 60000 65536"/>
                  <a:gd name="T14" fmla="*/ 0 60000 65536"/>
                  <a:gd name="T15" fmla="*/ 0 w 33"/>
                  <a:gd name="T16" fmla="*/ 0 h 33"/>
                  <a:gd name="T17" fmla="*/ 33 w 33"/>
                  <a:gd name="T18" fmla="*/ 33 h 33"/>
                </a:gdLst>
                <a:ahLst/>
                <a:cxnLst>
                  <a:cxn ang="T10">
                    <a:pos x="T0" y="T1"/>
                  </a:cxn>
                  <a:cxn ang="T11">
                    <a:pos x="T2" y="T3"/>
                  </a:cxn>
                  <a:cxn ang="T12">
                    <a:pos x="T4" y="T5"/>
                  </a:cxn>
                  <a:cxn ang="T13">
                    <a:pos x="T6" y="T7"/>
                  </a:cxn>
                  <a:cxn ang="T14">
                    <a:pos x="T8" y="T9"/>
                  </a:cxn>
                </a:cxnLst>
                <a:rect l="T15" t="T16" r="T17" b="T18"/>
                <a:pathLst>
                  <a:path w="33" h="33">
                    <a:moveTo>
                      <a:pt x="15" y="0"/>
                    </a:moveTo>
                    <a:lnTo>
                      <a:pt x="33" y="6"/>
                    </a:lnTo>
                    <a:lnTo>
                      <a:pt x="20" y="33"/>
                    </a:lnTo>
                    <a:lnTo>
                      <a:pt x="0" y="27"/>
                    </a:lnTo>
                    <a:lnTo>
                      <a:pt x="15"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49" name="Freeform 2614"/>
              <p:cNvSpPr>
                <a:spLocks noChangeAspect="1"/>
              </p:cNvSpPr>
              <p:nvPr/>
            </p:nvSpPr>
            <p:spPr bwMode="auto">
              <a:xfrm>
                <a:off x="4817" y="1323"/>
                <a:ext cx="16" cy="15"/>
              </a:xfrm>
              <a:custGeom>
                <a:avLst/>
                <a:gdLst>
                  <a:gd name="T0" fmla="*/ 1 w 32"/>
                  <a:gd name="T1" fmla="*/ 0 h 29"/>
                  <a:gd name="T2" fmla="*/ 1 w 32"/>
                  <a:gd name="T3" fmla="*/ 1 h 29"/>
                  <a:gd name="T4" fmla="*/ 1 w 32"/>
                  <a:gd name="T5" fmla="*/ 1 h 29"/>
                  <a:gd name="T6" fmla="*/ 0 w 32"/>
                  <a:gd name="T7" fmla="*/ 1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7" y="0"/>
                    </a:moveTo>
                    <a:lnTo>
                      <a:pt x="32" y="5"/>
                    </a:lnTo>
                    <a:lnTo>
                      <a:pt x="19" y="29"/>
                    </a:lnTo>
                    <a:lnTo>
                      <a:pt x="0" y="22"/>
                    </a:lnTo>
                    <a:lnTo>
                      <a:pt x="17"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50" name="Freeform 2615"/>
              <p:cNvSpPr>
                <a:spLocks noChangeAspect="1"/>
              </p:cNvSpPr>
              <p:nvPr/>
            </p:nvSpPr>
            <p:spPr bwMode="auto">
              <a:xfrm>
                <a:off x="4821" y="1323"/>
                <a:ext cx="16" cy="15"/>
              </a:xfrm>
              <a:custGeom>
                <a:avLst/>
                <a:gdLst>
                  <a:gd name="T0" fmla="*/ 1 w 32"/>
                  <a:gd name="T1" fmla="*/ 0 h 31"/>
                  <a:gd name="T2" fmla="*/ 1 w 32"/>
                  <a:gd name="T3" fmla="*/ 0 h 31"/>
                  <a:gd name="T4" fmla="*/ 1 w 32"/>
                  <a:gd name="T5" fmla="*/ 0 h 31"/>
                  <a:gd name="T6" fmla="*/ 0 w 32"/>
                  <a:gd name="T7" fmla="*/ 0 h 31"/>
                  <a:gd name="T8" fmla="*/ 1 w 32"/>
                  <a:gd name="T9" fmla="*/ 0 h 31"/>
                  <a:gd name="T10" fmla="*/ 0 60000 65536"/>
                  <a:gd name="T11" fmla="*/ 0 60000 65536"/>
                  <a:gd name="T12" fmla="*/ 0 60000 65536"/>
                  <a:gd name="T13" fmla="*/ 0 60000 65536"/>
                  <a:gd name="T14" fmla="*/ 0 60000 65536"/>
                  <a:gd name="T15" fmla="*/ 0 w 32"/>
                  <a:gd name="T16" fmla="*/ 0 h 31"/>
                  <a:gd name="T17" fmla="*/ 32 w 32"/>
                  <a:gd name="T18" fmla="*/ 31 h 31"/>
                </a:gdLst>
                <a:ahLst/>
                <a:cxnLst>
                  <a:cxn ang="T10">
                    <a:pos x="T0" y="T1"/>
                  </a:cxn>
                  <a:cxn ang="T11">
                    <a:pos x="T2" y="T3"/>
                  </a:cxn>
                  <a:cxn ang="T12">
                    <a:pos x="T4" y="T5"/>
                  </a:cxn>
                  <a:cxn ang="T13">
                    <a:pos x="T6" y="T7"/>
                  </a:cxn>
                  <a:cxn ang="T14">
                    <a:pos x="T8" y="T9"/>
                  </a:cxn>
                </a:cxnLst>
                <a:rect l="T15" t="T16" r="T17" b="T18"/>
                <a:pathLst>
                  <a:path w="32" h="31">
                    <a:moveTo>
                      <a:pt x="11" y="0"/>
                    </a:moveTo>
                    <a:lnTo>
                      <a:pt x="32" y="5"/>
                    </a:lnTo>
                    <a:lnTo>
                      <a:pt x="15" y="31"/>
                    </a:lnTo>
                    <a:lnTo>
                      <a:pt x="0" y="26"/>
                    </a:lnTo>
                    <a:lnTo>
                      <a:pt x="11"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51" name="Freeform 2616"/>
              <p:cNvSpPr>
                <a:spLocks noChangeAspect="1"/>
              </p:cNvSpPr>
              <p:nvPr/>
            </p:nvSpPr>
            <p:spPr bwMode="auto">
              <a:xfrm>
                <a:off x="4823" y="1324"/>
                <a:ext cx="16" cy="15"/>
              </a:xfrm>
              <a:custGeom>
                <a:avLst/>
                <a:gdLst>
                  <a:gd name="T0" fmla="*/ 1 w 30"/>
                  <a:gd name="T1" fmla="*/ 0 h 31"/>
                  <a:gd name="T2" fmla="*/ 1 w 30"/>
                  <a:gd name="T3" fmla="*/ 0 h 31"/>
                  <a:gd name="T4" fmla="*/ 1 w 30"/>
                  <a:gd name="T5" fmla="*/ 0 h 31"/>
                  <a:gd name="T6" fmla="*/ 0 w 30"/>
                  <a:gd name="T7" fmla="*/ 0 h 31"/>
                  <a:gd name="T8" fmla="*/ 1 w 30"/>
                  <a:gd name="T9" fmla="*/ 0 h 31"/>
                  <a:gd name="T10" fmla="*/ 0 60000 65536"/>
                  <a:gd name="T11" fmla="*/ 0 60000 65536"/>
                  <a:gd name="T12" fmla="*/ 0 60000 65536"/>
                  <a:gd name="T13" fmla="*/ 0 60000 65536"/>
                  <a:gd name="T14" fmla="*/ 0 60000 65536"/>
                  <a:gd name="T15" fmla="*/ 0 w 30"/>
                  <a:gd name="T16" fmla="*/ 0 h 31"/>
                  <a:gd name="T17" fmla="*/ 30 w 30"/>
                  <a:gd name="T18" fmla="*/ 31 h 31"/>
                </a:gdLst>
                <a:ahLst/>
                <a:cxnLst>
                  <a:cxn ang="T10">
                    <a:pos x="T0" y="T1"/>
                  </a:cxn>
                  <a:cxn ang="T11">
                    <a:pos x="T2" y="T3"/>
                  </a:cxn>
                  <a:cxn ang="T12">
                    <a:pos x="T4" y="T5"/>
                  </a:cxn>
                  <a:cxn ang="T13">
                    <a:pos x="T6" y="T7"/>
                  </a:cxn>
                  <a:cxn ang="T14">
                    <a:pos x="T8" y="T9"/>
                  </a:cxn>
                </a:cxnLst>
                <a:rect l="T15" t="T16" r="T17" b="T18"/>
                <a:pathLst>
                  <a:path w="30" h="31">
                    <a:moveTo>
                      <a:pt x="13" y="0"/>
                    </a:moveTo>
                    <a:lnTo>
                      <a:pt x="30" y="9"/>
                    </a:lnTo>
                    <a:lnTo>
                      <a:pt x="15" y="31"/>
                    </a:lnTo>
                    <a:lnTo>
                      <a:pt x="0" y="25"/>
                    </a:lnTo>
                    <a:lnTo>
                      <a:pt x="13"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52" name="Freeform 2617"/>
              <p:cNvSpPr>
                <a:spLocks noChangeAspect="1"/>
              </p:cNvSpPr>
              <p:nvPr/>
            </p:nvSpPr>
            <p:spPr bwMode="auto">
              <a:xfrm>
                <a:off x="4828" y="1327"/>
                <a:ext cx="17" cy="15"/>
              </a:xfrm>
              <a:custGeom>
                <a:avLst/>
                <a:gdLst>
                  <a:gd name="T0" fmla="*/ 1 w 32"/>
                  <a:gd name="T1" fmla="*/ 0 h 31"/>
                  <a:gd name="T2" fmla="*/ 1 w 32"/>
                  <a:gd name="T3" fmla="*/ 0 h 31"/>
                  <a:gd name="T4" fmla="*/ 1 w 32"/>
                  <a:gd name="T5" fmla="*/ 0 h 31"/>
                  <a:gd name="T6" fmla="*/ 0 w 32"/>
                  <a:gd name="T7" fmla="*/ 0 h 31"/>
                  <a:gd name="T8" fmla="*/ 1 w 32"/>
                  <a:gd name="T9" fmla="*/ 0 h 31"/>
                  <a:gd name="T10" fmla="*/ 0 60000 65536"/>
                  <a:gd name="T11" fmla="*/ 0 60000 65536"/>
                  <a:gd name="T12" fmla="*/ 0 60000 65536"/>
                  <a:gd name="T13" fmla="*/ 0 60000 65536"/>
                  <a:gd name="T14" fmla="*/ 0 60000 65536"/>
                  <a:gd name="T15" fmla="*/ 0 w 32"/>
                  <a:gd name="T16" fmla="*/ 0 h 31"/>
                  <a:gd name="T17" fmla="*/ 32 w 32"/>
                  <a:gd name="T18" fmla="*/ 31 h 31"/>
                </a:gdLst>
                <a:ahLst/>
                <a:cxnLst>
                  <a:cxn ang="T10">
                    <a:pos x="T0" y="T1"/>
                  </a:cxn>
                  <a:cxn ang="T11">
                    <a:pos x="T2" y="T3"/>
                  </a:cxn>
                  <a:cxn ang="T12">
                    <a:pos x="T4" y="T5"/>
                  </a:cxn>
                  <a:cxn ang="T13">
                    <a:pos x="T6" y="T7"/>
                  </a:cxn>
                  <a:cxn ang="T14">
                    <a:pos x="T8" y="T9"/>
                  </a:cxn>
                </a:cxnLst>
                <a:rect l="T15" t="T16" r="T17" b="T18"/>
                <a:pathLst>
                  <a:path w="32" h="31">
                    <a:moveTo>
                      <a:pt x="15" y="0"/>
                    </a:moveTo>
                    <a:lnTo>
                      <a:pt x="32" y="5"/>
                    </a:lnTo>
                    <a:lnTo>
                      <a:pt x="18" y="31"/>
                    </a:lnTo>
                    <a:lnTo>
                      <a:pt x="0" y="24"/>
                    </a:lnTo>
                    <a:lnTo>
                      <a:pt x="15"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53" name="Freeform 2618"/>
              <p:cNvSpPr>
                <a:spLocks noChangeAspect="1"/>
              </p:cNvSpPr>
              <p:nvPr/>
            </p:nvSpPr>
            <p:spPr bwMode="auto">
              <a:xfrm>
                <a:off x="4832" y="1327"/>
                <a:ext cx="17" cy="17"/>
              </a:xfrm>
              <a:custGeom>
                <a:avLst/>
                <a:gdLst>
                  <a:gd name="T0" fmla="*/ 1 w 34"/>
                  <a:gd name="T1" fmla="*/ 0 h 34"/>
                  <a:gd name="T2" fmla="*/ 1 w 34"/>
                  <a:gd name="T3" fmla="*/ 1 h 34"/>
                  <a:gd name="T4" fmla="*/ 1 w 34"/>
                  <a:gd name="T5" fmla="*/ 1 h 34"/>
                  <a:gd name="T6" fmla="*/ 0 w 34"/>
                  <a:gd name="T7" fmla="*/ 1 h 34"/>
                  <a:gd name="T8" fmla="*/ 1 w 34"/>
                  <a:gd name="T9" fmla="*/ 0 h 34"/>
                  <a:gd name="T10" fmla="*/ 0 60000 65536"/>
                  <a:gd name="T11" fmla="*/ 0 60000 65536"/>
                  <a:gd name="T12" fmla="*/ 0 60000 65536"/>
                  <a:gd name="T13" fmla="*/ 0 60000 65536"/>
                  <a:gd name="T14" fmla="*/ 0 60000 65536"/>
                  <a:gd name="T15" fmla="*/ 0 w 34"/>
                  <a:gd name="T16" fmla="*/ 0 h 34"/>
                  <a:gd name="T17" fmla="*/ 34 w 34"/>
                  <a:gd name="T18" fmla="*/ 34 h 34"/>
                </a:gdLst>
                <a:ahLst/>
                <a:cxnLst>
                  <a:cxn ang="T10">
                    <a:pos x="T0" y="T1"/>
                  </a:cxn>
                  <a:cxn ang="T11">
                    <a:pos x="T2" y="T3"/>
                  </a:cxn>
                  <a:cxn ang="T12">
                    <a:pos x="T4" y="T5"/>
                  </a:cxn>
                  <a:cxn ang="T13">
                    <a:pos x="T6" y="T7"/>
                  </a:cxn>
                  <a:cxn ang="T14">
                    <a:pos x="T8" y="T9"/>
                  </a:cxn>
                </a:cxnLst>
                <a:rect l="T15" t="T16" r="T17" b="T18"/>
                <a:pathLst>
                  <a:path w="34" h="34">
                    <a:moveTo>
                      <a:pt x="13" y="0"/>
                    </a:moveTo>
                    <a:lnTo>
                      <a:pt x="34" y="5"/>
                    </a:lnTo>
                    <a:lnTo>
                      <a:pt x="17" y="34"/>
                    </a:lnTo>
                    <a:lnTo>
                      <a:pt x="0" y="29"/>
                    </a:lnTo>
                    <a:lnTo>
                      <a:pt x="13"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54" name="Freeform 2619"/>
              <p:cNvSpPr>
                <a:spLocks noChangeAspect="1"/>
              </p:cNvSpPr>
              <p:nvPr/>
            </p:nvSpPr>
            <p:spPr bwMode="auto">
              <a:xfrm>
                <a:off x="4834" y="1328"/>
                <a:ext cx="17" cy="17"/>
              </a:xfrm>
              <a:custGeom>
                <a:avLst/>
                <a:gdLst>
                  <a:gd name="T0" fmla="*/ 1 w 34"/>
                  <a:gd name="T1" fmla="*/ 0 h 33"/>
                  <a:gd name="T2" fmla="*/ 1 w 34"/>
                  <a:gd name="T3" fmla="*/ 1 h 33"/>
                  <a:gd name="T4" fmla="*/ 1 w 34"/>
                  <a:gd name="T5" fmla="*/ 1 h 33"/>
                  <a:gd name="T6" fmla="*/ 0 w 34"/>
                  <a:gd name="T7" fmla="*/ 1 h 33"/>
                  <a:gd name="T8" fmla="*/ 1 w 34"/>
                  <a:gd name="T9" fmla="*/ 0 h 33"/>
                  <a:gd name="T10" fmla="*/ 0 60000 65536"/>
                  <a:gd name="T11" fmla="*/ 0 60000 65536"/>
                  <a:gd name="T12" fmla="*/ 0 60000 65536"/>
                  <a:gd name="T13" fmla="*/ 0 60000 65536"/>
                  <a:gd name="T14" fmla="*/ 0 60000 65536"/>
                  <a:gd name="T15" fmla="*/ 0 w 34"/>
                  <a:gd name="T16" fmla="*/ 0 h 33"/>
                  <a:gd name="T17" fmla="*/ 34 w 34"/>
                  <a:gd name="T18" fmla="*/ 33 h 33"/>
                </a:gdLst>
                <a:ahLst/>
                <a:cxnLst>
                  <a:cxn ang="T10">
                    <a:pos x="T0" y="T1"/>
                  </a:cxn>
                  <a:cxn ang="T11">
                    <a:pos x="T2" y="T3"/>
                  </a:cxn>
                  <a:cxn ang="T12">
                    <a:pos x="T4" y="T5"/>
                  </a:cxn>
                  <a:cxn ang="T13">
                    <a:pos x="T6" y="T7"/>
                  </a:cxn>
                  <a:cxn ang="T14">
                    <a:pos x="T8" y="T9"/>
                  </a:cxn>
                </a:cxnLst>
                <a:rect l="T15" t="T16" r="T17" b="T18"/>
                <a:pathLst>
                  <a:path w="34" h="33">
                    <a:moveTo>
                      <a:pt x="17" y="0"/>
                    </a:moveTo>
                    <a:lnTo>
                      <a:pt x="34" y="5"/>
                    </a:lnTo>
                    <a:lnTo>
                      <a:pt x="20" y="33"/>
                    </a:lnTo>
                    <a:lnTo>
                      <a:pt x="0" y="27"/>
                    </a:lnTo>
                    <a:lnTo>
                      <a:pt x="17"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55" name="Freeform 2620"/>
              <p:cNvSpPr>
                <a:spLocks noChangeAspect="1"/>
              </p:cNvSpPr>
              <p:nvPr/>
            </p:nvSpPr>
            <p:spPr bwMode="auto">
              <a:xfrm>
                <a:off x="4839" y="1330"/>
                <a:ext cx="16" cy="15"/>
              </a:xfrm>
              <a:custGeom>
                <a:avLst/>
                <a:gdLst>
                  <a:gd name="T0" fmla="*/ 1 w 32"/>
                  <a:gd name="T1" fmla="*/ 0 h 30"/>
                  <a:gd name="T2" fmla="*/ 1 w 32"/>
                  <a:gd name="T3" fmla="*/ 1 h 30"/>
                  <a:gd name="T4" fmla="*/ 1 w 32"/>
                  <a:gd name="T5" fmla="*/ 1 h 30"/>
                  <a:gd name="T6" fmla="*/ 0 w 32"/>
                  <a:gd name="T7" fmla="*/ 1 h 30"/>
                  <a:gd name="T8" fmla="*/ 1 w 32"/>
                  <a:gd name="T9" fmla="*/ 0 h 30"/>
                  <a:gd name="T10" fmla="*/ 0 60000 65536"/>
                  <a:gd name="T11" fmla="*/ 0 60000 65536"/>
                  <a:gd name="T12" fmla="*/ 0 60000 65536"/>
                  <a:gd name="T13" fmla="*/ 0 60000 65536"/>
                  <a:gd name="T14" fmla="*/ 0 60000 65536"/>
                  <a:gd name="T15" fmla="*/ 0 w 32"/>
                  <a:gd name="T16" fmla="*/ 0 h 30"/>
                  <a:gd name="T17" fmla="*/ 32 w 32"/>
                  <a:gd name="T18" fmla="*/ 30 h 30"/>
                </a:gdLst>
                <a:ahLst/>
                <a:cxnLst>
                  <a:cxn ang="T10">
                    <a:pos x="T0" y="T1"/>
                  </a:cxn>
                  <a:cxn ang="T11">
                    <a:pos x="T2" y="T3"/>
                  </a:cxn>
                  <a:cxn ang="T12">
                    <a:pos x="T4" y="T5"/>
                  </a:cxn>
                  <a:cxn ang="T13">
                    <a:pos x="T6" y="T7"/>
                  </a:cxn>
                  <a:cxn ang="T14">
                    <a:pos x="T8" y="T9"/>
                  </a:cxn>
                </a:cxnLst>
                <a:rect l="T15" t="T16" r="T17" b="T18"/>
                <a:pathLst>
                  <a:path w="32" h="30">
                    <a:moveTo>
                      <a:pt x="12" y="0"/>
                    </a:moveTo>
                    <a:lnTo>
                      <a:pt x="32" y="7"/>
                    </a:lnTo>
                    <a:lnTo>
                      <a:pt x="15" y="30"/>
                    </a:lnTo>
                    <a:lnTo>
                      <a:pt x="0" y="25"/>
                    </a:lnTo>
                    <a:lnTo>
                      <a:pt x="12" y="0"/>
                    </a:lnTo>
                    <a:close/>
                  </a:path>
                </a:pathLst>
              </a:custGeom>
              <a:solidFill>
                <a:srgbClr val="00B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56" name="Freeform 2621"/>
              <p:cNvSpPr>
                <a:spLocks noChangeAspect="1"/>
              </p:cNvSpPr>
              <p:nvPr/>
            </p:nvSpPr>
            <p:spPr bwMode="auto">
              <a:xfrm>
                <a:off x="4842" y="1332"/>
                <a:ext cx="17" cy="15"/>
              </a:xfrm>
              <a:custGeom>
                <a:avLst/>
                <a:gdLst>
                  <a:gd name="T0" fmla="*/ 1 w 34"/>
                  <a:gd name="T1" fmla="*/ 0 h 29"/>
                  <a:gd name="T2" fmla="*/ 1 w 34"/>
                  <a:gd name="T3" fmla="*/ 1 h 29"/>
                  <a:gd name="T4" fmla="*/ 1 w 34"/>
                  <a:gd name="T5" fmla="*/ 1 h 29"/>
                  <a:gd name="T6" fmla="*/ 0 w 34"/>
                  <a:gd name="T7" fmla="*/ 1 h 29"/>
                  <a:gd name="T8" fmla="*/ 1 w 34"/>
                  <a:gd name="T9" fmla="*/ 0 h 29"/>
                  <a:gd name="T10" fmla="*/ 0 60000 65536"/>
                  <a:gd name="T11" fmla="*/ 0 60000 65536"/>
                  <a:gd name="T12" fmla="*/ 0 60000 65536"/>
                  <a:gd name="T13" fmla="*/ 0 60000 65536"/>
                  <a:gd name="T14" fmla="*/ 0 60000 65536"/>
                  <a:gd name="T15" fmla="*/ 0 w 34"/>
                  <a:gd name="T16" fmla="*/ 0 h 29"/>
                  <a:gd name="T17" fmla="*/ 34 w 34"/>
                  <a:gd name="T18" fmla="*/ 29 h 29"/>
                </a:gdLst>
                <a:ahLst/>
                <a:cxnLst>
                  <a:cxn ang="T10">
                    <a:pos x="T0" y="T1"/>
                  </a:cxn>
                  <a:cxn ang="T11">
                    <a:pos x="T2" y="T3"/>
                  </a:cxn>
                  <a:cxn ang="T12">
                    <a:pos x="T4" y="T5"/>
                  </a:cxn>
                  <a:cxn ang="T13">
                    <a:pos x="T6" y="T7"/>
                  </a:cxn>
                  <a:cxn ang="T14">
                    <a:pos x="T8" y="T9"/>
                  </a:cxn>
                </a:cxnLst>
                <a:rect l="T15" t="T16" r="T17" b="T18"/>
                <a:pathLst>
                  <a:path w="34" h="29">
                    <a:moveTo>
                      <a:pt x="17" y="0"/>
                    </a:moveTo>
                    <a:lnTo>
                      <a:pt x="34" y="5"/>
                    </a:lnTo>
                    <a:lnTo>
                      <a:pt x="20" y="29"/>
                    </a:lnTo>
                    <a:lnTo>
                      <a:pt x="0" y="24"/>
                    </a:lnTo>
                    <a:lnTo>
                      <a:pt x="17"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57" name="Freeform 2622"/>
              <p:cNvSpPr>
                <a:spLocks noChangeAspect="1"/>
              </p:cNvSpPr>
              <p:nvPr/>
            </p:nvSpPr>
            <p:spPr bwMode="auto">
              <a:xfrm>
                <a:off x="4847" y="1332"/>
                <a:ext cx="17" cy="17"/>
              </a:xfrm>
              <a:custGeom>
                <a:avLst/>
                <a:gdLst>
                  <a:gd name="T0" fmla="*/ 1 w 34"/>
                  <a:gd name="T1" fmla="*/ 0 h 34"/>
                  <a:gd name="T2" fmla="*/ 1 w 34"/>
                  <a:gd name="T3" fmla="*/ 1 h 34"/>
                  <a:gd name="T4" fmla="*/ 1 w 34"/>
                  <a:gd name="T5" fmla="*/ 1 h 34"/>
                  <a:gd name="T6" fmla="*/ 0 w 34"/>
                  <a:gd name="T7" fmla="*/ 1 h 34"/>
                  <a:gd name="T8" fmla="*/ 1 w 34"/>
                  <a:gd name="T9" fmla="*/ 0 h 34"/>
                  <a:gd name="T10" fmla="*/ 0 60000 65536"/>
                  <a:gd name="T11" fmla="*/ 0 60000 65536"/>
                  <a:gd name="T12" fmla="*/ 0 60000 65536"/>
                  <a:gd name="T13" fmla="*/ 0 60000 65536"/>
                  <a:gd name="T14" fmla="*/ 0 60000 65536"/>
                  <a:gd name="T15" fmla="*/ 0 w 34"/>
                  <a:gd name="T16" fmla="*/ 0 h 34"/>
                  <a:gd name="T17" fmla="*/ 34 w 34"/>
                  <a:gd name="T18" fmla="*/ 34 h 34"/>
                </a:gdLst>
                <a:ahLst/>
                <a:cxnLst>
                  <a:cxn ang="T10">
                    <a:pos x="T0" y="T1"/>
                  </a:cxn>
                  <a:cxn ang="T11">
                    <a:pos x="T2" y="T3"/>
                  </a:cxn>
                  <a:cxn ang="T12">
                    <a:pos x="T4" y="T5"/>
                  </a:cxn>
                  <a:cxn ang="T13">
                    <a:pos x="T6" y="T7"/>
                  </a:cxn>
                  <a:cxn ang="T14">
                    <a:pos x="T8" y="T9"/>
                  </a:cxn>
                </a:cxnLst>
                <a:rect l="T15" t="T16" r="T17" b="T18"/>
                <a:pathLst>
                  <a:path w="34" h="34">
                    <a:moveTo>
                      <a:pt x="14" y="0"/>
                    </a:moveTo>
                    <a:lnTo>
                      <a:pt x="34" y="7"/>
                    </a:lnTo>
                    <a:lnTo>
                      <a:pt x="15" y="34"/>
                    </a:lnTo>
                    <a:lnTo>
                      <a:pt x="0" y="29"/>
                    </a:lnTo>
                    <a:lnTo>
                      <a:pt x="14"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58" name="Freeform 2623"/>
              <p:cNvSpPr>
                <a:spLocks noChangeAspect="1"/>
              </p:cNvSpPr>
              <p:nvPr/>
            </p:nvSpPr>
            <p:spPr bwMode="auto">
              <a:xfrm>
                <a:off x="4852" y="1336"/>
                <a:ext cx="16" cy="18"/>
              </a:xfrm>
              <a:custGeom>
                <a:avLst/>
                <a:gdLst>
                  <a:gd name="T0" fmla="*/ 0 w 33"/>
                  <a:gd name="T1" fmla="*/ 0 h 35"/>
                  <a:gd name="T2" fmla="*/ 0 w 33"/>
                  <a:gd name="T3" fmla="*/ 1 h 35"/>
                  <a:gd name="T4" fmla="*/ 0 w 33"/>
                  <a:gd name="T5" fmla="*/ 1 h 35"/>
                  <a:gd name="T6" fmla="*/ 0 w 33"/>
                  <a:gd name="T7" fmla="*/ 1 h 35"/>
                  <a:gd name="T8" fmla="*/ 0 w 33"/>
                  <a:gd name="T9" fmla="*/ 0 h 35"/>
                  <a:gd name="T10" fmla="*/ 0 60000 65536"/>
                  <a:gd name="T11" fmla="*/ 0 60000 65536"/>
                  <a:gd name="T12" fmla="*/ 0 60000 65536"/>
                  <a:gd name="T13" fmla="*/ 0 60000 65536"/>
                  <a:gd name="T14" fmla="*/ 0 60000 65536"/>
                  <a:gd name="T15" fmla="*/ 0 w 33"/>
                  <a:gd name="T16" fmla="*/ 0 h 35"/>
                  <a:gd name="T17" fmla="*/ 33 w 33"/>
                  <a:gd name="T18" fmla="*/ 35 h 35"/>
                </a:gdLst>
                <a:ahLst/>
                <a:cxnLst>
                  <a:cxn ang="T10">
                    <a:pos x="T0" y="T1"/>
                  </a:cxn>
                  <a:cxn ang="T11">
                    <a:pos x="T2" y="T3"/>
                  </a:cxn>
                  <a:cxn ang="T12">
                    <a:pos x="T4" y="T5"/>
                  </a:cxn>
                  <a:cxn ang="T13">
                    <a:pos x="T6" y="T7"/>
                  </a:cxn>
                  <a:cxn ang="T14">
                    <a:pos x="T8" y="T9"/>
                  </a:cxn>
                </a:cxnLst>
                <a:rect l="T15" t="T16" r="T17" b="T18"/>
                <a:pathLst>
                  <a:path w="33" h="35">
                    <a:moveTo>
                      <a:pt x="14" y="0"/>
                    </a:moveTo>
                    <a:lnTo>
                      <a:pt x="33" y="7"/>
                    </a:lnTo>
                    <a:lnTo>
                      <a:pt x="19" y="35"/>
                    </a:lnTo>
                    <a:lnTo>
                      <a:pt x="0" y="27"/>
                    </a:lnTo>
                    <a:lnTo>
                      <a:pt x="14"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59" name="Freeform 2624"/>
              <p:cNvSpPr>
                <a:spLocks noChangeAspect="1"/>
              </p:cNvSpPr>
              <p:nvPr/>
            </p:nvSpPr>
            <p:spPr bwMode="auto">
              <a:xfrm>
                <a:off x="4854" y="1337"/>
                <a:ext cx="17" cy="17"/>
              </a:xfrm>
              <a:custGeom>
                <a:avLst/>
                <a:gdLst>
                  <a:gd name="T0" fmla="*/ 1 w 34"/>
                  <a:gd name="T1" fmla="*/ 0 h 34"/>
                  <a:gd name="T2" fmla="*/ 1 w 34"/>
                  <a:gd name="T3" fmla="*/ 1 h 34"/>
                  <a:gd name="T4" fmla="*/ 1 w 34"/>
                  <a:gd name="T5" fmla="*/ 1 h 34"/>
                  <a:gd name="T6" fmla="*/ 0 w 34"/>
                  <a:gd name="T7" fmla="*/ 1 h 34"/>
                  <a:gd name="T8" fmla="*/ 1 w 34"/>
                  <a:gd name="T9" fmla="*/ 0 h 34"/>
                  <a:gd name="T10" fmla="*/ 0 60000 65536"/>
                  <a:gd name="T11" fmla="*/ 0 60000 65536"/>
                  <a:gd name="T12" fmla="*/ 0 60000 65536"/>
                  <a:gd name="T13" fmla="*/ 0 60000 65536"/>
                  <a:gd name="T14" fmla="*/ 0 60000 65536"/>
                  <a:gd name="T15" fmla="*/ 0 w 34"/>
                  <a:gd name="T16" fmla="*/ 0 h 34"/>
                  <a:gd name="T17" fmla="*/ 34 w 34"/>
                  <a:gd name="T18" fmla="*/ 34 h 34"/>
                </a:gdLst>
                <a:ahLst/>
                <a:cxnLst>
                  <a:cxn ang="T10">
                    <a:pos x="T0" y="T1"/>
                  </a:cxn>
                  <a:cxn ang="T11">
                    <a:pos x="T2" y="T3"/>
                  </a:cxn>
                  <a:cxn ang="T12">
                    <a:pos x="T4" y="T5"/>
                  </a:cxn>
                  <a:cxn ang="T13">
                    <a:pos x="T6" y="T7"/>
                  </a:cxn>
                  <a:cxn ang="T14">
                    <a:pos x="T8" y="T9"/>
                  </a:cxn>
                </a:cxnLst>
                <a:rect l="T15" t="T16" r="T17" b="T18"/>
                <a:pathLst>
                  <a:path w="34" h="34">
                    <a:moveTo>
                      <a:pt x="13" y="0"/>
                    </a:moveTo>
                    <a:lnTo>
                      <a:pt x="34" y="7"/>
                    </a:lnTo>
                    <a:lnTo>
                      <a:pt x="15" y="34"/>
                    </a:lnTo>
                    <a:lnTo>
                      <a:pt x="0" y="31"/>
                    </a:lnTo>
                    <a:lnTo>
                      <a:pt x="13"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60" name="Freeform 2625"/>
              <p:cNvSpPr>
                <a:spLocks noChangeAspect="1"/>
              </p:cNvSpPr>
              <p:nvPr/>
            </p:nvSpPr>
            <p:spPr bwMode="auto">
              <a:xfrm>
                <a:off x="4858" y="1340"/>
                <a:ext cx="16" cy="14"/>
              </a:xfrm>
              <a:custGeom>
                <a:avLst/>
                <a:gdLst>
                  <a:gd name="T0" fmla="*/ 1 w 32"/>
                  <a:gd name="T1" fmla="*/ 0 h 27"/>
                  <a:gd name="T2" fmla="*/ 1 w 32"/>
                  <a:gd name="T3" fmla="*/ 1 h 27"/>
                  <a:gd name="T4" fmla="*/ 1 w 32"/>
                  <a:gd name="T5" fmla="*/ 1 h 27"/>
                  <a:gd name="T6" fmla="*/ 0 w 32"/>
                  <a:gd name="T7" fmla="*/ 1 h 27"/>
                  <a:gd name="T8" fmla="*/ 1 w 32"/>
                  <a:gd name="T9" fmla="*/ 0 h 27"/>
                  <a:gd name="T10" fmla="*/ 0 60000 65536"/>
                  <a:gd name="T11" fmla="*/ 0 60000 65536"/>
                  <a:gd name="T12" fmla="*/ 0 60000 65536"/>
                  <a:gd name="T13" fmla="*/ 0 60000 65536"/>
                  <a:gd name="T14" fmla="*/ 0 60000 65536"/>
                  <a:gd name="T15" fmla="*/ 0 w 32"/>
                  <a:gd name="T16" fmla="*/ 0 h 27"/>
                  <a:gd name="T17" fmla="*/ 32 w 32"/>
                  <a:gd name="T18" fmla="*/ 27 h 27"/>
                </a:gdLst>
                <a:ahLst/>
                <a:cxnLst>
                  <a:cxn ang="T10">
                    <a:pos x="T0" y="T1"/>
                  </a:cxn>
                  <a:cxn ang="T11">
                    <a:pos x="T2" y="T3"/>
                  </a:cxn>
                  <a:cxn ang="T12">
                    <a:pos x="T4" y="T5"/>
                  </a:cxn>
                  <a:cxn ang="T13">
                    <a:pos x="T6" y="T7"/>
                  </a:cxn>
                  <a:cxn ang="T14">
                    <a:pos x="T8" y="T9"/>
                  </a:cxn>
                </a:cxnLst>
                <a:rect l="T15" t="T16" r="T17" b="T18"/>
                <a:pathLst>
                  <a:path w="32" h="27">
                    <a:moveTo>
                      <a:pt x="15" y="0"/>
                    </a:moveTo>
                    <a:lnTo>
                      <a:pt x="32" y="5"/>
                    </a:lnTo>
                    <a:lnTo>
                      <a:pt x="17" y="27"/>
                    </a:lnTo>
                    <a:lnTo>
                      <a:pt x="0" y="22"/>
                    </a:lnTo>
                    <a:lnTo>
                      <a:pt x="15"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61" name="Freeform 2626"/>
              <p:cNvSpPr>
                <a:spLocks noChangeAspect="1"/>
              </p:cNvSpPr>
              <p:nvPr/>
            </p:nvSpPr>
            <p:spPr bwMode="auto">
              <a:xfrm>
                <a:off x="4863" y="1342"/>
                <a:ext cx="16" cy="13"/>
              </a:xfrm>
              <a:custGeom>
                <a:avLst/>
                <a:gdLst>
                  <a:gd name="T0" fmla="*/ 0 w 33"/>
                  <a:gd name="T1" fmla="*/ 0 h 27"/>
                  <a:gd name="T2" fmla="*/ 0 w 33"/>
                  <a:gd name="T3" fmla="*/ 0 h 27"/>
                  <a:gd name="T4" fmla="*/ 0 w 33"/>
                  <a:gd name="T5" fmla="*/ 0 h 27"/>
                  <a:gd name="T6" fmla="*/ 0 w 33"/>
                  <a:gd name="T7" fmla="*/ 0 h 27"/>
                  <a:gd name="T8" fmla="*/ 0 w 33"/>
                  <a:gd name="T9" fmla="*/ 0 h 27"/>
                  <a:gd name="T10" fmla="*/ 0 60000 65536"/>
                  <a:gd name="T11" fmla="*/ 0 60000 65536"/>
                  <a:gd name="T12" fmla="*/ 0 60000 65536"/>
                  <a:gd name="T13" fmla="*/ 0 60000 65536"/>
                  <a:gd name="T14" fmla="*/ 0 60000 65536"/>
                  <a:gd name="T15" fmla="*/ 0 w 33"/>
                  <a:gd name="T16" fmla="*/ 0 h 27"/>
                  <a:gd name="T17" fmla="*/ 33 w 33"/>
                  <a:gd name="T18" fmla="*/ 27 h 27"/>
                </a:gdLst>
                <a:ahLst/>
                <a:cxnLst>
                  <a:cxn ang="T10">
                    <a:pos x="T0" y="T1"/>
                  </a:cxn>
                  <a:cxn ang="T11">
                    <a:pos x="T2" y="T3"/>
                  </a:cxn>
                  <a:cxn ang="T12">
                    <a:pos x="T4" y="T5"/>
                  </a:cxn>
                  <a:cxn ang="T13">
                    <a:pos x="T6" y="T7"/>
                  </a:cxn>
                  <a:cxn ang="T14">
                    <a:pos x="T8" y="T9"/>
                  </a:cxn>
                </a:cxnLst>
                <a:rect l="T15" t="T16" r="T17" b="T18"/>
                <a:pathLst>
                  <a:path w="33" h="27">
                    <a:moveTo>
                      <a:pt x="16" y="0"/>
                    </a:moveTo>
                    <a:lnTo>
                      <a:pt x="33" y="5"/>
                    </a:lnTo>
                    <a:lnTo>
                      <a:pt x="16" y="27"/>
                    </a:lnTo>
                    <a:lnTo>
                      <a:pt x="0" y="22"/>
                    </a:lnTo>
                    <a:lnTo>
                      <a:pt x="16" y="0"/>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62" name="Freeform 2627"/>
              <p:cNvSpPr>
                <a:spLocks noChangeAspect="1"/>
              </p:cNvSpPr>
              <p:nvPr/>
            </p:nvSpPr>
            <p:spPr bwMode="auto">
              <a:xfrm>
                <a:off x="4866" y="1343"/>
                <a:ext cx="16" cy="14"/>
              </a:xfrm>
              <a:custGeom>
                <a:avLst/>
                <a:gdLst>
                  <a:gd name="T0" fmla="*/ 0 w 33"/>
                  <a:gd name="T1" fmla="*/ 0 h 29"/>
                  <a:gd name="T2" fmla="*/ 0 w 33"/>
                  <a:gd name="T3" fmla="*/ 0 h 29"/>
                  <a:gd name="T4" fmla="*/ 0 w 33"/>
                  <a:gd name="T5" fmla="*/ 0 h 29"/>
                  <a:gd name="T6" fmla="*/ 0 w 33"/>
                  <a:gd name="T7" fmla="*/ 0 h 29"/>
                  <a:gd name="T8" fmla="*/ 0 w 33"/>
                  <a:gd name="T9" fmla="*/ 0 h 29"/>
                  <a:gd name="T10" fmla="*/ 0 60000 65536"/>
                  <a:gd name="T11" fmla="*/ 0 60000 65536"/>
                  <a:gd name="T12" fmla="*/ 0 60000 65536"/>
                  <a:gd name="T13" fmla="*/ 0 60000 65536"/>
                  <a:gd name="T14" fmla="*/ 0 60000 65536"/>
                  <a:gd name="T15" fmla="*/ 0 w 33"/>
                  <a:gd name="T16" fmla="*/ 0 h 29"/>
                  <a:gd name="T17" fmla="*/ 33 w 33"/>
                  <a:gd name="T18" fmla="*/ 29 h 29"/>
                </a:gdLst>
                <a:ahLst/>
                <a:cxnLst>
                  <a:cxn ang="T10">
                    <a:pos x="T0" y="T1"/>
                  </a:cxn>
                  <a:cxn ang="T11">
                    <a:pos x="T2" y="T3"/>
                  </a:cxn>
                  <a:cxn ang="T12">
                    <a:pos x="T4" y="T5"/>
                  </a:cxn>
                  <a:cxn ang="T13">
                    <a:pos x="T6" y="T7"/>
                  </a:cxn>
                  <a:cxn ang="T14">
                    <a:pos x="T8" y="T9"/>
                  </a:cxn>
                </a:cxnLst>
                <a:rect l="T15" t="T16" r="T17" b="T18"/>
                <a:pathLst>
                  <a:path w="33" h="29">
                    <a:moveTo>
                      <a:pt x="14" y="0"/>
                    </a:moveTo>
                    <a:lnTo>
                      <a:pt x="33" y="7"/>
                    </a:lnTo>
                    <a:lnTo>
                      <a:pt x="16" y="29"/>
                    </a:lnTo>
                    <a:lnTo>
                      <a:pt x="0" y="22"/>
                    </a:lnTo>
                    <a:lnTo>
                      <a:pt x="14" y="0"/>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63" name="Freeform 2628"/>
              <p:cNvSpPr>
                <a:spLocks noChangeAspect="1"/>
              </p:cNvSpPr>
              <p:nvPr/>
            </p:nvSpPr>
            <p:spPr bwMode="auto">
              <a:xfrm>
                <a:off x="4868" y="1344"/>
                <a:ext cx="17" cy="14"/>
              </a:xfrm>
              <a:custGeom>
                <a:avLst/>
                <a:gdLst>
                  <a:gd name="T0" fmla="*/ 1 w 33"/>
                  <a:gd name="T1" fmla="*/ 0 h 29"/>
                  <a:gd name="T2" fmla="*/ 1 w 33"/>
                  <a:gd name="T3" fmla="*/ 0 h 29"/>
                  <a:gd name="T4" fmla="*/ 1 w 33"/>
                  <a:gd name="T5" fmla="*/ 0 h 29"/>
                  <a:gd name="T6" fmla="*/ 0 w 33"/>
                  <a:gd name="T7" fmla="*/ 0 h 29"/>
                  <a:gd name="T8" fmla="*/ 1 w 33"/>
                  <a:gd name="T9" fmla="*/ 0 h 29"/>
                  <a:gd name="T10" fmla="*/ 0 60000 65536"/>
                  <a:gd name="T11" fmla="*/ 0 60000 65536"/>
                  <a:gd name="T12" fmla="*/ 0 60000 65536"/>
                  <a:gd name="T13" fmla="*/ 0 60000 65536"/>
                  <a:gd name="T14" fmla="*/ 0 60000 65536"/>
                  <a:gd name="T15" fmla="*/ 0 w 33"/>
                  <a:gd name="T16" fmla="*/ 0 h 29"/>
                  <a:gd name="T17" fmla="*/ 33 w 33"/>
                  <a:gd name="T18" fmla="*/ 29 h 29"/>
                </a:gdLst>
                <a:ahLst/>
                <a:cxnLst>
                  <a:cxn ang="T10">
                    <a:pos x="T0" y="T1"/>
                  </a:cxn>
                  <a:cxn ang="T11">
                    <a:pos x="T2" y="T3"/>
                  </a:cxn>
                  <a:cxn ang="T12">
                    <a:pos x="T4" y="T5"/>
                  </a:cxn>
                  <a:cxn ang="T13">
                    <a:pos x="T6" y="T7"/>
                  </a:cxn>
                  <a:cxn ang="T14">
                    <a:pos x="T8" y="T9"/>
                  </a:cxn>
                </a:cxnLst>
                <a:rect l="T15" t="T16" r="T17" b="T18"/>
                <a:pathLst>
                  <a:path w="33" h="29">
                    <a:moveTo>
                      <a:pt x="13" y="0"/>
                    </a:moveTo>
                    <a:lnTo>
                      <a:pt x="33" y="7"/>
                    </a:lnTo>
                    <a:lnTo>
                      <a:pt x="18" y="29"/>
                    </a:lnTo>
                    <a:lnTo>
                      <a:pt x="0" y="25"/>
                    </a:lnTo>
                    <a:lnTo>
                      <a:pt x="13"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64" name="Freeform 2629"/>
              <p:cNvSpPr>
                <a:spLocks noChangeAspect="1"/>
              </p:cNvSpPr>
              <p:nvPr/>
            </p:nvSpPr>
            <p:spPr bwMode="auto">
              <a:xfrm>
                <a:off x="4872" y="1344"/>
                <a:ext cx="16" cy="15"/>
              </a:xfrm>
              <a:custGeom>
                <a:avLst/>
                <a:gdLst>
                  <a:gd name="T0" fmla="*/ 0 w 33"/>
                  <a:gd name="T1" fmla="*/ 0 h 29"/>
                  <a:gd name="T2" fmla="*/ 0 w 33"/>
                  <a:gd name="T3" fmla="*/ 1 h 29"/>
                  <a:gd name="T4" fmla="*/ 0 w 33"/>
                  <a:gd name="T5" fmla="*/ 1 h 29"/>
                  <a:gd name="T6" fmla="*/ 0 w 33"/>
                  <a:gd name="T7" fmla="*/ 1 h 29"/>
                  <a:gd name="T8" fmla="*/ 0 w 33"/>
                  <a:gd name="T9" fmla="*/ 0 h 29"/>
                  <a:gd name="T10" fmla="*/ 0 60000 65536"/>
                  <a:gd name="T11" fmla="*/ 0 60000 65536"/>
                  <a:gd name="T12" fmla="*/ 0 60000 65536"/>
                  <a:gd name="T13" fmla="*/ 0 60000 65536"/>
                  <a:gd name="T14" fmla="*/ 0 60000 65536"/>
                  <a:gd name="T15" fmla="*/ 0 w 33"/>
                  <a:gd name="T16" fmla="*/ 0 h 29"/>
                  <a:gd name="T17" fmla="*/ 33 w 33"/>
                  <a:gd name="T18" fmla="*/ 29 h 29"/>
                </a:gdLst>
                <a:ahLst/>
                <a:cxnLst>
                  <a:cxn ang="T10">
                    <a:pos x="T0" y="T1"/>
                  </a:cxn>
                  <a:cxn ang="T11">
                    <a:pos x="T2" y="T3"/>
                  </a:cxn>
                  <a:cxn ang="T12">
                    <a:pos x="T4" y="T5"/>
                  </a:cxn>
                  <a:cxn ang="T13">
                    <a:pos x="T6" y="T7"/>
                  </a:cxn>
                  <a:cxn ang="T14">
                    <a:pos x="T8" y="T9"/>
                  </a:cxn>
                </a:cxnLst>
                <a:rect l="T15" t="T16" r="T17" b="T18"/>
                <a:pathLst>
                  <a:path w="33" h="29">
                    <a:moveTo>
                      <a:pt x="16" y="0"/>
                    </a:moveTo>
                    <a:lnTo>
                      <a:pt x="33" y="5"/>
                    </a:lnTo>
                    <a:lnTo>
                      <a:pt x="19" y="29"/>
                    </a:lnTo>
                    <a:lnTo>
                      <a:pt x="0" y="22"/>
                    </a:lnTo>
                    <a:lnTo>
                      <a:pt x="16"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65" name="Freeform 2630"/>
              <p:cNvSpPr>
                <a:spLocks noChangeAspect="1"/>
              </p:cNvSpPr>
              <p:nvPr/>
            </p:nvSpPr>
            <p:spPr bwMode="auto">
              <a:xfrm>
                <a:off x="4880" y="1348"/>
                <a:ext cx="16" cy="15"/>
              </a:xfrm>
              <a:custGeom>
                <a:avLst/>
                <a:gdLst>
                  <a:gd name="T0" fmla="*/ 0 w 33"/>
                  <a:gd name="T1" fmla="*/ 0 h 30"/>
                  <a:gd name="T2" fmla="*/ 0 w 33"/>
                  <a:gd name="T3" fmla="*/ 1 h 30"/>
                  <a:gd name="T4" fmla="*/ 0 w 33"/>
                  <a:gd name="T5" fmla="*/ 1 h 30"/>
                  <a:gd name="T6" fmla="*/ 0 w 33"/>
                  <a:gd name="T7" fmla="*/ 1 h 30"/>
                  <a:gd name="T8" fmla="*/ 0 w 33"/>
                  <a:gd name="T9" fmla="*/ 0 h 30"/>
                  <a:gd name="T10" fmla="*/ 0 60000 65536"/>
                  <a:gd name="T11" fmla="*/ 0 60000 65536"/>
                  <a:gd name="T12" fmla="*/ 0 60000 65536"/>
                  <a:gd name="T13" fmla="*/ 0 60000 65536"/>
                  <a:gd name="T14" fmla="*/ 0 60000 65536"/>
                  <a:gd name="T15" fmla="*/ 0 w 33"/>
                  <a:gd name="T16" fmla="*/ 0 h 30"/>
                  <a:gd name="T17" fmla="*/ 33 w 33"/>
                  <a:gd name="T18" fmla="*/ 30 h 30"/>
                </a:gdLst>
                <a:ahLst/>
                <a:cxnLst>
                  <a:cxn ang="T10">
                    <a:pos x="T0" y="T1"/>
                  </a:cxn>
                  <a:cxn ang="T11">
                    <a:pos x="T2" y="T3"/>
                  </a:cxn>
                  <a:cxn ang="T12">
                    <a:pos x="T4" y="T5"/>
                  </a:cxn>
                  <a:cxn ang="T13">
                    <a:pos x="T6" y="T7"/>
                  </a:cxn>
                  <a:cxn ang="T14">
                    <a:pos x="T8" y="T9"/>
                  </a:cxn>
                </a:cxnLst>
                <a:rect l="T15" t="T16" r="T17" b="T18"/>
                <a:pathLst>
                  <a:path w="33" h="30">
                    <a:moveTo>
                      <a:pt x="10" y="0"/>
                    </a:moveTo>
                    <a:lnTo>
                      <a:pt x="33" y="6"/>
                    </a:lnTo>
                    <a:lnTo>
                      <a:pt x="16" y="30"/>
                    </a:lnTo>
                    <a:lnTo>
                      <a:pt x="0" y="25"/>
                    </a:lnTo>
                    <a:lnTo>
                      <a:pt x="10"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66" name="Freeform 2631"/>
              <p:cNvSpPr>
                <a:spLocks noChangeAspect="1"/>
              </p:cNvSpPr>
              <p:nvPr/>
            </p:nvSpPr>
            <p:spPr bwMode="auto">
              <a:xfrm>
                <a:off x="4881" y="1349"/>
                <a:ext cx="16" cy="14"/>
              </a:xfrm>
              <a:custGeom>
                <a:avLst/>
                <a:gdLst>
                  <a:gd name="T0" fmla="*/ 1 w 32"/>
                  <a:gd name="T1" fmla="*/ 0 h 29"/>
                  <a:gd name="T2" fmla="*/ 1 w 32"/>
                  <a:gd name="T3" fmla="*/ 0 h 29"/>
                  <a:gd name="T4" fmla="*/ 1 w 32"/>
                  <a:gd name="T5" fmla="*/ 0 h 29"/>
                  <a:gd name="T6" fmla="*/ 0 w 32"/>
                  <a:gd name="T7" fmla="*/ 0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5" y="0"/>
                    </a:moveTo>
                    <a:lnTo>
                      <a:pt x="32" y="5"/>
                    </a:lnTo>
                    <a:lnTo>
                      <a:pt x="14" y="29"/>
                    </a:lnTo>
                    <a:lnTo>
                      <a:pt x="0" y="24"/>
                    </a:lnTo>
                    <a:lnTo>
                      <a:pt x="15"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67" name="Freeform 2632"/>
              <p:cNvSpPr>
                <a:spLocks noChangeAspect="1"/>
              </p:cNvSpPr>
              <p:nvPr/>
            </p:nvSpPr>
            <p:spPr bwMode="auto">
              <a:xfrm>
                <a:off x="4886" y="1349"/>
                <a:ext cx="16" cy="16"/>
              </a:xfrm>
              <a:custGeom>
                <a:avLst/>
                <a:gdLst>
                  <a:gd name="T0" fmla="*/ 1 w 32"/>
                  <a:gd name="T1" fmla="*/ 0 h 30"/>
                  <a:gd name="T2" fmla="*/ 1 w 32"/>
                  <a:gd name="T3" fmla="*/ 1 h 30"/>
                  <a:gd name="T4" fmla="*/ 1 w 32"/>
                  <a:gd name="T5" fmla="*/ 1 h 30"/>
                  <a:gd name="T6" fmla="*/ 0 w 32"/>
                  <a:gd name="T7" fmla="*/ 1 h 30"/>
                  <a:gd name="T8" fmla="*/ 1 w 32"/>
                  <a:gd name="T9" fmla="*/ 0 h 30"/>
                  <a:gd name="T10" fmla="*/ 0 60000 65536"/>
                  <a:gd name="T11" fmla="*/ 0 60000 65536"/>
                  <a:gd name="T12" fmla="*/ 0 60000 65536"/>
                  <a:gd name="T13" fmla="*/ 0 60000 65536"/>
                  <a:gd name="T14" fmla="*/ 0 60000 65536"/>
                  <a:gd name="T15" fmla="*/ 0 w 32"/>
                  <a:gd name="T16" fmla="*/ 0 h 30"/>
                  <a:gd name="T17" fmla="*/ 32 w 32"/>
                  <a:gd name="T18" fmla="*/ 30 h 30"/>
                </a:gdLst>
                <a:ahLst/>
                <a:cxnLst>
                  <a:cxn ang="T10">
                    <a:pos x="T0" y="T1"/>
                  </a:cxn>
                  <a:cxn ang="T11">
                    <a:pos x="T2" y="T3"/>
                  </a:cxn>
                  <a:cxn ang="T12">
                    <a:pos x="T4" y="T5"/>
                  </a:cxn>
                  <a:cxn ang="T13">
                    <a:pos x="T6" y="T7"/>
                  </a:cxn>
                  <a:cxn ang="T14">
                    <a:pos x="T8" y="T9"/>
                  </a:cxn>
                </a:cxnLst>
                <a:rect l="T15" t="T16" r="T17" b="T18"/>
                <a:pathLst>
                  <a:path w="32" h="30">
                    <a:moveTo>
                      <a:pt x="12" y="0"/>
                    </a:moveTo>
                    <a:lnTo>
                      <a:pt x="32" y="7"/>
                    </a:lnTo>
                    <a:lnTo>
                      <a:pt x="17" y="30"/>
                    </a:lnTo>
                    <a:lnTo>
                      <a:pt x="0" y="25"/>
                    </a:lnTo>
                    <a:lnTo>
                      <a:pt x="12"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68" name="Freeform 2633"/>
              <p:cNvSpPr>
                <a:spLocks noChangeAspect="1"/>
              </p:cNvSpPr>
              <p:nvPr/>
            </p:nvSpPr>
            <p:spPr bwMode="auto">
              <a:xfrm>
                <a:off x="4888" y="1353"/>
                <a:ext cx="16" cy="14"/>
              </a:xfrm>
              <a:custGeom>
                <a:avLst/>
                <a:gdLst>
                  <a:gd name="T0" fmla="*/ 1 w 32"/>
                  <a:gd name="T1" fmla="*/ 0 h 29"/>
                  <a:gd name="T2" fmla="*/ 1 w 32"/>
                  <a:gd name="T3" fmla="*/ 0 h 29"/>
                  <a:gd name="T4" fmla="*/ 1 w 32"/>
                  <a:gd name="T5" fmla="*/ 0 h 29"/>
                  <a:gd name="T6" fmla="*/ 0 w 32"/>
                  <a:gd name="T7" fmla="*/ 0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3" y="0"/>
                    </a:moveTo>
                    <a:lnTo>
                      <a:pt x="32" y="6"/>
                    </a:lnTo>
                    <a:lnTo>
                      <a:pt x="17" y="29"/>
                    </a:lnTo>
                    <a:lnTo>
                      <a:pt x="0" y="23"/>
                    </a:lnTo>
                    <a:lnTo>
                      <a:pt x="13"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69" name="Freeform 2634"/>
              <p:cNvSpPr>
                <a:spLocks noChangeAspect="1"/>
              </p:cNvSpPr>
              <p:nvPr/>
            </p:nvSpPr>
            <p:spPr bwMode="auto">
              <a:xfrm>
                <a:off x="4893" y="1355"/>
                <a:ext cx="16" cy="14"/>
              </a:xfrm>
              <a:custGeom>
                <a:avLst/>
                <a:gdLst>
                  <a:gd name="T0" fmla="*/ 1 w 32"/>
                  <a:gd name="T1" fmla="*/ 0 h 29"/>
                  <a:gd name="T2" fmla="*/ 1 w 32"/>
                  <a:gd name="T3" fmla="*/ 0 h 29"/>
                  <a:gd name="T4" fmla="*/ 1 w 32"/>
                  <a:gd name="T5" fmla="*/ 0 h 29"/>
                  <a:gd name="T6" fmla="*/ 0 w 32"/>
                  <a:gd name="T7" fmla="*/ 0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2" y="0"/>
                    </a:moveTo>
                    <a:lnTo>
                      <a:pt x="32" y="7"/>
                    </a:lnTo>
                    <a:lnTo>
                      <a:pt x="13" y="29"/>
                    </a:lnTo>
                    <a:lnTo>
                      <a:pt x="0" y="24"/>
                    </a:lnTo>
                    <a:lnTo>
                      <a:pt x="12"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70" name="Freeform 2635"/>
              <p:cNvSpPr>
                <a:spLocks noChangeAspect="1"/>
              </p:cNvSpPr>
              <p:nvPr/>
            </p:nvSpPr>
            <p:spPr bwMode="auto">
              <a:xfrm>
                <a:off x="4895" y="1358"/>
                <a:ext cx="17" cy="14"/>
              </a:xfrm>
              <a:custGeom>
                <a:avLst/>
                <a:gdLst>
                  <a:gd name="T0" fmla="*/ 1 w 32"/>
                  <a:gd name="T1" fmla="*/ 0 h 29"/>
                  <a:gd name="T2" fmla="*/ 1 w 32"/>
                  <a:gd name="T3" fmla="*/ 0 h 29"/>
                  <a:gd name="T4" fmla="*/ 1 w 32"/>
                  <a:gd name="T5" fmla="*/ 0 h 29"/>
                  <a:gd name="T6" fmla="*/ 0 w 32"/>
                  <a:gd name="T7" fmla="*/ 0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5" y="0"/>
                    </a:moveTo>
                    <a:lnTo>
                      <a:pt x="32" y="5"/>
                    </a:lnTo>
                    <a:lnTo>
                      <a:pt x="18" y="29"/>
                    </a:lnTo>
                    <a:lnTo>
                      <a:pt x="0" y="20"/>
                    </a:lnTo>
                    <a:lnTo>
                      <a:pt x="15"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71" name="Freeform 2636"/>
              <p:cNvSpPr>
                <a:spLocks noChangeAspect="1"/>
              </p:cNvSpPr>
              <p:nvPr/>
            </p:nvSpPr>
            <p:spPr bwMode="auto">
              <a:xfrm>
                <a:off x="4900" y="1358"/>
                <a:ext cx="17" cy="14"/>
              </a:xfrm>
              <a:custGeom>
                <a:avLst/>
                <a:gdLst>
                  <a:gd name="T0" fmla="*/ 1 w 32"/>
                  <a:gd name="T1" fmla="*/ 0 h 29"/>
                  <a:gd name="T2" fmla="*/ 1 w 32"/>
                  <a:gd name="T3" fmla="*/ 0 h 29"/>
                  <a:gd name="T4" fmla="*/ 1 w 32"/>
                  <a:gd name="T5" fmla="*/ 0 h 29"/>
                  <a:gd name="T6" fmla="*/ 0 w 32"/>
                  <a:gd name="T7" fmla="*/ 0 h 29"/>
                  <a:gd name="T8" fmla="*/ 1 w 32"/>
                  <a:gd name="T9" fmla="*/ 0 h 29"/>
                  <a:gd name="T10" fmla="*/ 0 60000 65536"/>
                  <a:gd name="T11" fmla="*/ 0 60000 65536"/>
                  <a:gd name="T12" fmla="*/ 0 60000 65536"/>
                  <a:gd name="T13" fmla="*/ 0 60000 65536"/>
                  <a:gd name="T14" fmla="*/ 0 60000 65536"/>
                  <a:gd name="T15" fmla="*/ 0 w 32"/>
                  <a:gd name="T16" fmla="*/ 0 h 29"/>
                  <a:gd name="T17" fmla="*/ 32 w 32"/>
                  <a:gd name="T18" fmla="*/ 29 h 29"/>
                </a:gdLst>
                <a:ahLst/>
                <a:cxnLst>
                  <a:cxn ang="T10">
                    <a:pos x="T0" y="T1"/>
                  </a:cxn>
                  <a:cxn ang="T11">
                    <a:pos x="T2" y="T3"/>
                  </a:cxn>
                  <a:cxn ang="T12">
                    <a:pos x="T4" y="T5"/>
                  </a:cxn>
                  <a:cxn ang="T13">
                    <a:pos x="T6" y="T7"/>
                  </a:cxn>
                  <a:cxn ang="T14">
                    <a:pos x="T8" y="T9"/>
                  </a:cxn>
                </a:cxnLst>
                <a:rect l="T15" t="T16" r="T17" b="T18"/>
                <a:pathLst>
                  <a:path w="32" h="29">
                    <a:moveTo>
                      <a:pt x="14" y="0"/>
                    </a:moveTo>
                    <a:lnTo>
                      <a:pt x="32" y="7"/>
                    </a:lnTo>
                    <a:lnTo>
                      <a:pt x="15" y="29"/>
                    </a:lnTo>
                    <a:lnTo>
                      <a:pt x="0" y="24"/>
                    </a:lnTo>
                    <a:lnTo>
                      <a:pt x="14"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72" name="Freeform 2637"/>
              <p:cNvSpPr>
                <a:spLocks noChangeAspect="1"/>
              </p:cNvSpPr>
              <p:nvPr/>
            </p:nvSpPr>
            <p:spPr bwMode="auto">
              <a:xfrm>
                <a:off x="4905" y="1360"/>
                <a:ext cx="16" cy="13"/>
              </a:xfrm>
              <a:custGeom>
                <a:avLst/>
                <a:gdLst>
                  <a:gd name="T0" fmla="*/ 0 w 33"/>
                  <a:gd name="T1" fmla="*/ 0 h 27"/>
                  <a:gd name="T2" fmla="*/ 0 w 33"/>
                  <a:gd name="T3" fmla="*/ 0 h 27"/>
                  <a:gd name="T4" fmla="*/ 0 w 33"/>
                  <a:gd name="T5" fmla="*/ 0 h 27"/>
                  <a:gd name="T6" fmla="*/ 0 w 33"/>
                  <a:gd name="T7" fmla="*/ 0 h 27"/>
                  <a:gd name="T8" fmla="*/ 0 w 33"/>
                  <a:gd name="T9" fmla="*/ 0 h 27"/>
                  <a:gd name="T10" fmla="*/ 0 60000 65536"/>
                  <a:gd name="T11" fmla="*/ 0 60000 65536"/>
                  <a:gd name="T12" fmla="*/ 0 60000 65536"/>
                  <a:gd name="T13" fmla="*/ 0 60000 65536"/>
                  <a:gd name="T14" fmla="*/ 0 60000 65536"/>
                  <a:gd name="T15" fmla="*/ 0 w 33"/>
                  <a:gd name="T16" fmla="*/ 0 h 27"/>
                  <a:gd name="T17" fmla="*/ 33 w 33"/>
                  <a:gd name="T18" fmla="*/ 27 h 27"/>
                </a:gdLst>
                <a:ahLst/>
                <a:cxnLst>
                  <a:cxn ang="T10">
                    <a:pos x="T0" y="T1"/>
                  </a:cxn>
                  <a:cxn ang="T11">
                    <a:pos x="T2" y="T3"/>
                  </a:cxn>
                  <a:cxn ang="T12">
                    <a:pos x="T4" y="T5"/>
                  </a:cxn>
                  <a:cxn ang="T13">
                    <a:pos x="T6" y="T7"/>
                  </a:cxn>
                  <a:cxn ang="T14">
                    <a:pos x="T8" y="T9"/>
                  </a:cxn>
                </a:cxnLst>
                <a:rect l="T15" t="T16" r="T17" b="T18"/>
                <a:pathLst>
                  <a:path w="33" h="27">
                    <a:moveTo>
                      <a:pt x="16" y="0"/>
                    </a:moveTo>
                    <a:lnTo>
                      <a:pt x="33" y="5"/>
                    </a:lnTo>
                    <a:lnTo>
                      <a:pt x="17" y="27"/>
                    </a:lnTo>
                    <a:lnTo>
                      <a:pt x="0" y="22"/>
                    </a:lnTo>
                    <a:lnTo>
                      <a:pt x="16"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73" name="Freeform 2638"/>
              <p:cNvSpPr>
                <a:spLocks noChangeAspect="1"/>
              </p:cNvSpPr>
              <p:nvPr/>
            </p:nvSpPr>
            <p:spPr bwMode="auto">
              <a:xfrm>
                <a:off x="4906" y="1360"/>
                <a:ext cx="17" cy="16"/>
              </a:xfrm>
              <a:custGeom>
                <a:avLst/>
                <a:gdLst>
                  <a:gd name="T0" fmla="*/ 1 w 32"/>
                  <a:gd name="T1" fmla="*/ 0 h 30"/>
                  <a:gd name="T2" fmla="*/ 1 w 32"/>
                  <a:gd name="T3" fmla="*/ 1 h 30"/>
                  <a:gd name="T4" fmla="*/ 1 w 32"/>
                  <a:gd name="T5" fmla="*/ 1 h 30"/>
                  <a:gd name="T6" fmla="*/ 0 w 32"/>
                  <a:gd name="T7" fmla="*/ 1 h 30"/>
                  <a:gd name="T8" fmla="*/ 1 w 32"/>
                  <a:gd name="T9" fmla="*/ 0 h 30"/>
                  <a:gd name="T10" fmla="*/ 0 60000 65536"/>
                  <a:gd name="T11" fmla="*/ 0 60000 65536"/>
                  <a:gd name="T12" fmla="*/ 0 60000 65536"/>
                  <a:gd name="T13" fmla="*/ 0 60000 65536"/>
                  <a:gd name="T14" fmla="*/ 0 60000 65536"/>
                  <a:gd name="T15" fmla="*/ 0 w 32"/>
                  <a:gd name="T16" fmla="*/ 0 h 30"/>
                  <a:gd name="T17" fmla="*/ 32 w 32"/>
                  <a:gd name="T18" fmla="*/ 30 h 30"/>
                </a:gdLst>
                <a:ahLst/>
                <a:cxnLst>
                  <a:cxn ang="T10">
                    <a:pos x="T0" y="T1"/>
                  </a:cxn>
                  <a:cxn ang="T11">
                    <a:pos x="T2" y="T3"/>
                  </a:cxn>
                  <a:cxn ang="T12">
                    <a:pos x="T4" y="T5"/>
                  </a:cxn>
                  <a:cxn ang="T13">
                    <a:pos x="T6" y="T7"/>
                  </a:cxn>
                  <a:cxn ang="T14">
                    <a:pos x="T8" y="T9"/>
                  </a:cxn>
                </a:cxnLst>
                <a:rect l="T15" t="T16" r="T17" b="T18"/>
                <a:pathLst>
                  <a:path w="32" h="30">
                    <a:moveTo>
                      <a:pt x="12" y="0"/>
                    </a:moveTo>
                    <a:lnTo>
                      <a:pt x="32" y="7"/>
                    </a:lnTo>
                    <a:lnTo>
                      <a:pt x="19" y="30"/>
                    </a:lnTo>
                    <a:lnTo>
                      <a:pt x="0" y="22"/>
                    </a:lnTo>
                    <a:lnTo>
                      <a:pt x="12"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74" name="Freeform 2639"/>
              <p:cNvSpPr>
                <a:spLocks noChangeAspect="1"/>
              </p:cNvSpPr>
              <p:nvPr/>
            </p:nvSpPr>
            <p:spPr bwMode="auto">
              <a:xfrm>
                <a:off x="4910" y="1362"/>
                <a:ext cx="17" cy="16"/>
              </a:xfrm>
              <a:custGeom>
                <a:avLst/>
                <a:gdLst>
                  <a:gd name="T0" fmla="*/ 1 w 34"/>
                  <a:gd name="T1" fmla="*/ 0 h 33"/>
                  <a:gd name="T2" fmla="*/ 1 w 34"/>
                  <a:gd name="T3" fmla="*/ 0 h 33"/>
                  <a:gd name="T4" fmla="*/ 1 w 34"/>
                  <a:gd name="T5" fmla="*/ 0 h 33"/>
                  <a:gd name="T6" fmla="*/ 0 w 34"/>
                  <a:gd name="T7" fmla="*/ 0 h 33"/>
                  <a:gd name="T8" fmla="*/ 1 w 34"/>
                  <a:gd name="T9" fmla="*/ 0 h 33"/>
                  <a:gd name="T10" fmla="*/ 0 60000 65536"/>
                  <a:gd name="T11" fmla="*/ 0 60000 65536"/>
                  <a:gd name="T12" fmla="*/ 0 60000 65536"/>
                  <a:gd name="T13" fmla="*/ 0 60000 65536"/>
                  <a:gd name="T14" fmla="*/ 0 60000 65536"/>
                  <a:gd name="T15" fmla="*/ 0 w 34"/>
                  <a:gd name="T16" fmla="*/ 0 h 33"/>
                  <a:gd name="T17" fmla="*/ 34 w 34"/>
                  <a:gd name="T18" fmla="*/ 33 h 33"/>
                </a:gdLst>
                <a:ahLst/>
                <a:cxnLst>
                  <a:cxn ang="T10">
                    <a:pos x="T0" y="T1"/>
                  </a:cxn>
                  <a:cxn ang="T11">
                    <a:pos x="T2" y="T3"/>
                  </a:cxn>
                  <a:cxn ang="T12">
                    <a:pos x="T4" y="T5"/>
                  </a:cxn>
                  <a:cxn ang="T13">
                    <a:pos x="T6" y="T7"/>
                  </a:cxn>
                  <a:cxn ang="T14">
                    <a:pos x="T8" y="T9"/>
                  </a:cxn>
                </a:cxnLst>
                <a:rect l="T15" t="T16" r="T17" b="T18"/>
                <a:pathLst>
                  <a:path w="34" h="33">
                    <a:moveTo>
                      <a:pt x="17" y="0"/>
                    </a:moveTo>
                    <a:lnTo>
                      <a:pt x="34" y="4"/>
                    </a:lnTo>
                    <a:lnTo>
                      <a:pt x="20" y="33"/>
                    </a:lnTo>
                    <a:lnTo>
                      <a:pt x="0" y="26"/>
                    </a:lnTo>
                    <a:lnTo>
                      <a:pt x="17"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75" name="Freeform 2640"/>
              <p:cNvSpPr>
                <a:spLocks noChangeAspect="1"/>
              </p:cNvSpPr>
              <p:nvPr/>
            </p:nvSpPr>
            <p:spPr bwMode="auto">
              <a:xfrm>
                <a:off x="4616" y="1235"/>
                <a:ext cx="301" cy="137"/>
              </a:xfrm>
              <a:custGeom>
                <a:avLst/>
                <a:gdLst>
                  <a:gd name="T0" fmla="*/ 0 w 604"/>
                  <a:gd name="T1" fmla="*/ 0 h 275"/>
                  <a:gd name="T2" fmla="*/ 0 w 604"/>
                  <a:gd name="T3" fmla="*/ 0 h 275"/>
                  <a:gd name="T4" fmla="*/ 0 w 604"/>
                  <a:gd name="T5" fmla="*/ 0 h 275"/>
                  <a:gd name="T6" fmla="*/ 0 w 604"/>
                  <a:gd name="T7" fmla="*/ 0 h 275"/>
                  <a:gd name="T8" fmla="*/ 0 w 604"/>
                  <a:gd name="T9" fmla="*/ 0 h 275"/>
                  <a:gd name="T10" fmla="*/ 0 60000 65536"/>
                  <a:gd name="T11" fmla="*/ 0 60000 65536"/>
                  <a:gd name="T12" fmla="*/ 0 60000 65536"/>
                  <a:gd name="T13" fmla="*/ 0 60000 65536"/>
                  <a:gd name="T14" fmla="*/ 0 60000 65536"/>
                  <a:gd name="T15" fmla="*/ 0 w 604"/>
                  <a:gd name="T16" fmla="*/ 0 h 275"/>
                  <a:gd name="T17" fmla="*/ 604 w 604"/>
                  <a:gd name="T18" fmla="*/ 275 h 275"/>
                </a:gdLst>
                <a:ahLst/>
                <a:cxnLst>
                  <a:cxn ang="T10">
                    <a:pos x="T0" y="T1"/>
                  </a:cxn>
                  <a:cxn ang="T11">
                    <a:pos x="T2" y="T3"/>
                  </a:cxn>
                  <a:cxn ang="T12">
                    <a:pos x="T4" y="T5"/>
                  </a:cxn>
                  <a:cxn ang="T13">
                    <a:pos x="T6" y="T7"/>
                  </a:cxn>
                  <a:cxn ang="T14">
                    <a:pos x="T8" y="T9"/>
                  </a:cxn>
                </a:cxnLst>
                <a:rect l="T15" t="T16" r="T17" b="T18"/>
                <a:pathLst>
                  <a:path w="604" h="275">
                    <a:moveTo>
                      <a:pt x="597" y="275"/>
                    </a:moveTo>
                    <a:lnTo>
                      <a:pt x="604" y="253"/>
                    </a:lnTo>
                    <a:lnTo>
                      <a:pt x="19" y="0"/>
                    </a:lnTo>
                    <a:lnTo>
                      <a:pt x="0" y="19"/>
                    </a:lnTo>
                    <a:lnTo>
                      <a:pt x="597" y="275"/>
                    </a:lnTo>
                  </a:path>
                </a:pathLst>
              </a:custGeom>
              <a:noFill/>
              <a:ln w="11113">
                <a:solidFill>
                  <a:srgbClr val="6080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676" name="Freeform 2641"/>
              <p:cNvSpPr>
                <a:spLocks noChangeAspect="1"/>
              </p:cNvSpPr>
              <p:nvPr/>
            </p:nvSpPr>
            <p:spPr bwMode="auto">
              <a:xfrm>
                <a:off x="4615" y="1243"/>
                <a:ext cx="13" cy="17"/>
              </a:xfrm>
              <a:custGeom>
                <a:avLst/>
                <a:gdLst>
                  <a:gd name="T0" fmla="*/ 0 w 27"/>
                  <a:gd name="T1" fmla="*/ 1 h 32"/>
                  <a:gd name="T2" fmla="*/ 0 w 27"/>
                  <a:gd name="T3" fmla="*/ 0 h 32"/>
                  <a:gd name="T4" fmla="*/ 0 w 27"/>
                  <a:gd name="T5" fmla="*/ 1 h 32"/>
                  <a:gd name="T6" fmla="*/ 0 w 27"/>
                  <a:gd name="T7" fmla="*/ 1 h 32"/>
                  <a:gd name="T8" fmla="*/ 0 60000 65536"/>
                  <a:gd name="T9" fmla="*/ 0 60000 65536"/>
                  <a:gd name="T10" fmla="*/ 0 60000 65536"/>
                  <a:gd name="T11" fmla="*/ 0 60000 65536"/>
                  <a:gd name="T12" fmla="*/ 0 w 27"/>
                  <a:gd name="T13" fmla="*/ 0 h 32"/>
                  <a:gd name="T14" fmla="*/ 27 w 27"/>
                  <a:gd name="T15" fmla="*/ 32 h 32"/>
                </a:gdLst>
                <a:ahLst/>
                <a:cxnLst>
                  <a:cxn ang="T8">
                    <a:pos x="T0" y="T1"/>
                  </a:cxn>
                  <a:cxn ang="T9">
                    <a:pos x="T2" y="T3"/>
                  </a:cxn>
                  <a:cxn ang="T10">
                    <a:pos x="T4" y="T5"/>
                  </a:cxn>
                  <a:cxn ang="T11">
                    <a:pos x="T6" y="T7"/>
                  </a:cxn>
                </a:cxnLst>
                <a:rect l="T12" t="T13" r="T14" b="T15"/>
                <a:pathLst>
                  <a:path w="27" h="32">
                    <a:moveTo>
                      <a:pt x="27" y="8"/>
                    </a:moveTo>
                    <a:lnTo>
                      <a:pt x="0" y="0"/>
                    </a:lnTo>
                    <a:lnTo>
                      <a:pt x="17" y="32"/>
                    </a:lnTo>
                    <a:lnTo>
                      <a:pt x="27" y="8"/>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77" name="Freeform 2642"/>
              <p:cNvSpPr>
                <a:spLocks noChangeAspect="1"/>
              </p:cNvSpPr>
              <p:nvPr/>
            </p:nvSpPr>
            <p:spPr bwMode="auto">
              <a:xfrm>
                <a:off x="4617" y="1245"/>
                <a:ext cx="15" cy="17"/>
              </a:xfrm>
              <a:custGeom>
                <a:avLst/>
                <a:gdLst>
                  <a:gd name="T0" fmla="*/ 1 w 29"/>
                  <a:gd name="T1" fmla="*/ 0 h 34"/>
                  <a:gd name="T2" fmla="*/ 1 w 29"/>
                  <a:gd name="T3" fmla="*/ 1 h 34"/>
                  <a:gd name="T4" fmla="*/ 1 w 29"/>
                  <a:gd name="T5" fmla="*/ 1 h 34"/>
                  <a:gd name="T6" fmla="*/ 0 w 29"/>
                  <a:gd name="T7" fmla="*/ 1 h 34"/>
                  <a:gd name="T8" fmla="*/ 1 w 29"/>
                  <a:gd name="T9" fmla="*/ 0 h 34"/>
                  <a:gd name="T10" fmla="*/ 0 60000 65536"/>
                  <a:gd name="T11" fmla="*/ 0 60000 65536"/>
                  <a:gd name="T12" fmla="*/ 0 60000 65536"/>
                  <a:gd name="T13" fmla="*/ 0 60000 65536"/>
                  <a:gd name="T14" fmla="*/ 0 60000 65536"/>
                  <a:gd name="T15" fmla="*/ 0 w 29"/>
                  <a:gd name="T16" fmla="*/ 0 h 34"/>
                  <a:gd name="T17" fmla="*/ 29 w 29"/>
                  <a:gd name="T18" fmla="*/ 34 h 34"/>
                </a:gdLst>
                <a:ahLst/>
                <a:cxnLst>
                  <a:cxn ang="T10">
                    <a:pos x="T0" y="T1"/>
                  </a:cxn>
                  <a:cxn ang="T11">
                    <a:pos x="T2" y="T3"/>
                  </a:cxn>
                  <a:cxn ang="T12">
                    <a:pos x="T4" y="T5"/>
                  </a:cxn>
                  <a:cxn ang="T13">
                    <a:pos x="T6" y="T7"/>
                  </a:cxn>
                  <a:cxn ang="T14">
                    <a:pos x="T8" y="T9"/>
                  </a:cxn>
                </a:cxnLst>
                <a:rect l="T15" t="T16" r="T17" b="T18"/>
                <a:pathLst>
                  <a:path w="29" h="34">
                    <a:moveTo>
                      <a:pt x="6" y="0"/>
                    </a:moveTo>
                    <a:lnTo>
                      <a:pt x="29" y="7"/>
                    </a:lnTo>
                    <a:lnTo>
                      <a:pt x="16" y="34"/>
                    </a:lnTo>
                    <a:lnTo>
                      <a:pt x="0" y="12"/>
                    </a:lnTo>
                    <a:lnTo>
                      <a:pt x="6"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78" name="Freeform 2643"/>
              <p:cNvSpPr>
                <a:spLocks noChangeAspect="1"/>
              </p:cNvSpPr>
              <p:nvPr/>
            </p:nvSpPr>
            <p:spPr bwMode="auto">
              <a:xfrm>
                <a:off x="4618" y="1246"/>
                <a:ext cx="16" cy="21"/>
              </a:xfrm>
              <a:custGeom>
                <a:avLst/>
                <a:gdLst>
                  <a:gd name="T0" fmla="*/ 1 w 32"/>
                  <a:gd name="T1" fmla="*/ 0 h 42"/>
                  <a:gd name="T2" fmla="*/ 1 w 32"/>
                  <a:gd name="T3" fmla="*/ 1 h 42"/>
                  <a:gd name="T4" fmla="*/ 1 w 32"/>
                  <a:gd name="T5" fmla="*/ 1 h 42"/>
                  <a:gd name="T6" fmla="*/ 0 w 32"/>
                  <a:gd name="T7" fmla="*/ 1 h 42"/>
                  <a:gd name="T8" fmla="*/ 1 w 32"/>
                  <a:gd name="T9" fmla="*/ 0 h 42"/>
                  <a:gd name="T10" fmla="*/ 0 60000 65536"/>
                  <a:gd name="T11" fmla="*/ 0 60000 65536"/>
                  <a:gd name="T12" fmla="*/ 0 60000 65536"/>
                  <a:gd name="T13" fmla="*/ 0 60000 65536"/>
                  <a:gd name="T14" fmla="*/ 0 60000 65536"/>
                  <a:gd name="T15" fmla="*/ 0 w 32"/>
                  <a:gd name="T16" fmla="*/ 0 h 42"/>
                  <a:gd name="T17" fmla="*/ 32 w 32"/>
                  <a:gd name="T18" fmla="*/ 42 h 42"/>
                </a:gdLst>
                <a:ahLst/>
                <a:cxnLst>
                  <a:cxn ang="T10">
                    <a:pos x="T0" y="T1"/>
                  </a:cxn>
                  <a:cxn ang="T11">
                    <a:pos x="T2" y="T3"/>
                  </a:cxn>
                  <a:cxn ang="T12">
                    <a:pos x="T4" y="T5"/>
                  </a:cxn>
                  <a:cxn ang="T13">
                    <a:pos x="T6" y="T7"/>
                  </a:cxn>
                  <a:cxn ang="T14">
                    <a:pos x="T8" y="T9"/>
                  </a:cxn>
                </a:cxnLst>
                <a:rect l="T15" t="T16" r="T17" b="T18"/>
                <a:pathLst>
                  <a:path w="32" h="42">
                    <a:moveTo>
                      <a:pt x="12" y="0"/>
                    </a:moveTo>
                    <a:lnTo>
                      <a:pt x="32" y="7"/>
                    </a:lnTo>
                    <a:lnTo>
                      <a:pt x="9" y="42"/>
                    </a:lnTo>
                    <a:lnTo>
                      <a:pt x="0" y="24"/>
                    </a:lnTo>
                    <a:lnTo>
                      <a:pt x="12" y="0"/>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79" name="Freeform 2644"/>
              <p:cNvSpPr>
                <a:spLocks noChangeAspect="1"/>
              </p:cNvSpPr>
              <p:nvPr/>
            </p:nvSpPr>
            <p:spPr bwMode="auto">
              <a:xfrm>
                <a:off x="4620" y="1248"/>
                <a:ext cx="18" cy="28"/>
              </a:xfrm>
              <a:custGeom>
                <a:avLst/>
                <a:gdLst>
                  <a:gd name="T0" fmla="*/ 1 w 35"/>
                  <a:gd name="T1" fmla="*/ 0 h 56"/>
                  <a:gd name="T2" fmla="*/ 1 w 35"/>
                  <a:gd name="T3" fmla="*/ 1 h 56"/>
                  <a:gd name="T4" fmla="*/ 1 w 35"/>
                  <a:gd name="T5" fmla="*/ 1 h 56"/>
                  <a:gd name="T6" fmla="*/ 0 w 35"/>
                  <a:gd name="T7" fmla="*/ 1 h 56"/>
                  <a:gd name="T8" fmla="*/ 1 w 35"/>
                  <a:gd name="T9" fmla="*/ 0 h 56"/>
                  <a:gd name="T10" fmla="*/ 0 60000 65536"/>
                  <a:gd name="T11" fmla="*/ 0 60000 65536"/>
                  <a:gd name="T12" fmla="*/ 0 60000 65536"/>
                  <a:gd name="T13" fmla="*/ 0 60000 65536"/>
                  <a:gd name="T14" fmla="*/ 0 60000 65536"/>
                  <a:gd name="T15" fmla="*/ 0 w 35"/>
                  <a:gd name="T16" fmla="*/ 0 h 56"/>
                  <a:gd name="T17" fmla="*/ 35 w 35"/>
                  <a:gd name="T18" fmla="*/ 56 h 56"/>
                </a:gdLst>
                <a:ahLst/>
                <a:cxnLst>
                  <a:cxn ang="T10">
                    <a:pos x="T0" y="T1"/>
                  </a:cxn>
                  <a:cxn ang="T11">
                    <a:pos x="T2" y="T3"/>
                  </a:cxn>
                  <a:cxn ang="T12">
                    <a:pos x="T4" y="T5"/>
                  </a:cxn>
                  <a:cxn ang="T13">
                    <a:pos x="T6" y="T7"/>
                  </a:cxn>
                  <a:cxn ang="T14">
                    <a:pos x="T8" y="T9"/>
                  </a:cxn>
                </a:cxnLst>
                <a:rect l="T15" t="T16" r="T17" b="T18"/>
                <a:pathLst>
                  <a:path w="35" h="56">
                    <a:moveTo>
                      <a:pt x="20" y="0"/>
                    </a:moveTo>
                    <a:lnTo>
                      <a:pt x="35" y="7"/>
                    </a:lnTo>
                    <a:lnTo>
                      <a:pt x="10" y="56"/>
                    </a:lnTo>
                    <a:lnTo>
                      <a:pt x="0" y="39"/>
                    </a:lnTo>
                    <a:lnTo>
                      <a:pt x="20" y="0"/>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80" name="Freeform 2645"/>
              <p:cNvSpPr>
                <a:spLocks noChangeAspect="1"/>
              </p:cNvSpPr>
              <p:nvPr/>
            </p:nvSpPr>
            <p:spPr bwMode="auto">
              <a:xfrm>
                <a:off x="4621" y="1251"/>
                <a:ext cx="19" cy="32"/>
              </a:xfrm>
              <a:custGeom>
                <a:avLst/>
                <a:gdLst>
                  <a:gd name="T0" fmla="*/ 0 w 39"/>
                  <a:gd name="T1" fmla="*/ 0 h 65"/>
                  <a:gd name="T2" fmla="*/ 0 w 39"/>
                  <a:gd name="T3" fmla="*/ 0 h 65"/>
                  <a:gd name="T4" fmla="*/ 0 w 39"/>
                  <a:gd name="T5" fmla="*/ 0 h 65"/>
                  <a:gd name="T6" fmla="*/ 0 w 39"/>
                  <a:gd name="T7" fmla="*/ 0 h 65"/>
                  <a:gd name="T8" fmla="*/ 0 w 39"/>
                  <a:gd name="T9" fmla="*/ 0 h 65"/>
                  <a:gd name="T10" fmla="*/ 0 60000 65536"/>
                  <a:gd name="T11" fmla="*/ 0 60000 65536"/>
                  <a:gd name="T12" fmla="*/ 0 60000 65536"/>
                  <a:gd name="T13" fmla="*/ 0 60000 65536"/>
                  <a:gd name="T14" fmla="*/ 0 60000 65536"/>
                  <a:gd name="T15" fmla="*/ 0 w 39"/>
                  <a:gd name="T16" fmla="*/ 0 h 65"/>
                  <a:gd name="T17" fmla="*/ 39 w 39"/>
                  <a:gd name="T18" fmla="*/ 65 h 65"/>
                </a:gdLst>
                <a:ahLst/>
                <a:cxnLst>
                  <a:cxn ang="T10">
                    <a:pos x="T0" y="T1"/>
                  </a:cxn>
                  <a:cxn ang="T11">
                    <a:pos x="T2" y="T3"/>
                  </a:cxn>
                  <a:cxn ang="T12">
                    <a:pos x="T4" y="T5"/>
                  </a:cxn>
                  <a:cxn ang="T13">
                    <a:pos x="T6" y="T7"/>
                  </a:cxn>
                  <a:cxn ang="T14">
                    <a:pos x="T8" y="T9"/>
                  </a:cxn>
                </a:cxnLst>
                <a:rect l="T15" t="T16" r="T17" b="T18"/>
                <a:pathLst>
                  <a:path w="39" h="65">
                    <a:moveTo>
                      <a:pt x="22" y="0"/>
                    </a:moveTo>
                    <a:lnTo>
                      <a:pt x="39" y="4"/>
                    </a:lnTo>
                    <a:lnTo>
                      <a:pt x="7" y="65"/>
                    </a:lnTo>
                    <a:lnTo>
                      <a:pt x="0" y="48"/>
                    </a:lnTo>
                    <a:lnTo>
                      <a:pt x="22" y="0"/>
                    </a:lnTo>
                    <a:close/>
                  </a:path>
                </a:pathLst>
              </a:custGeom>
              <a:solidFill>
                <a:srgbClr val="002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81" name="Freeform 2646"/>
              <p:cNvSpPr>
                <a:spLocks noChangeAspect="1"/>
              </p:cNvSpPr>
              <p:nvPr/>
            </p:nvSpPr>
            <p:spPr bwMode="auto">
              <a:xfrm>
                <a:off x="4624" y="1253"/>
                <a:ext cx="20" cy="37"/>
              </a:xfrm>
              <a:custGeom>
                <a:avLst/>
                <a:gdLst>
                  <a:gd name="T0" fmla="*/ 0 w 41"/>
                  <a:gd name="T1" fmla="*/ 0 h 74"/>
                  <a:gd name="T2" fmla="*/ 0 w 41"/>
                  <a:gd name="T3" fmla="*/ 1 h 74"/>
                  <a:gd name="T4" fmla="*/ 0 w 41"/>
                  <a:gd name="T5" fmla="*/ 1 h 74"/>
                  <a:gd name="T6" fmla="*/ 0 w 41"/>
                  <a:gd name="T7" fmla="*/ 1 h 74"/>
                  <a:gd name="T8" fmla="*/ 0 w 41"/>
                  <a:gd name="T9" fmla="*/ 0 h 74"/>
                  <a:gd name="T10" fmla="*/ 0 60000 65536"/>
                  <a:gd name="T11" fmla="*/ 0 60000 65536"/>
                  <a:gd name="T12" fmla="*/ 0 60000 65536"/>
                  <a:gd name="T13" fmla="*/ 0 60000 65536"/>
                  <a:gd name="T14" fmla="*/ 0 60000 65536"/>
                  <a:gd name="T15" fmla="*/ 0 w 41"/>
                  <a:gd name="T16" fmla="*/ 0 h 74"/>
                  <a:gd name="T17" fmla="*/ 41 w 41"/>
                  <a:gd name="T18" fmla="*/ 74 h 74"/>
                </a:gdLst>
                <a:ahLst/>
                <a:cxnLst>
                  <a:cxn ang="T10">
                    <a:pos x="T0" y="T1"/>
                  </a:cxn>
                  <a:cxn ang="T11">
                    <a:pos x="T2" y="T3"/>
                  </a:cxn>
                  <a:cxn ang="T12">
                    <a:pos x="T4" y="T5"/>
                  </a:cxn>
                  <a:cxn ang="T13">
                    <a:pos x="T6" y="T7"/>
                  </a:cxn>
                  <a:cxn ang="T14">
                    <a:pos x="T8" y="T9"/>
                  </a:cxn>
                </a:cxnLst>
                <a:rect l="T15" t="T16" r="T17" b="T18"/>
                <a:pathLst>
                  <a:path w="41" h="74">
                    <a:moveTo>
                      <a:pt x="31" y="0"/>
                    </a:moveTo>
                    <a:lnTo>
                      <a:pt x="41" y="5"/>
                    </a:lnTo>
                    <a:lnTo>
                      <a:pt x="5" y="74"/>
                    </a:lnTo>
                    <a:lnTo>
                      <a:pt x="0" y="59"/>
                    </a:lnTo>
                    <a:lnTo>
                      <a:pt x="31"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82" name="Freeform 2647"/>
              <p:cNvSpPr>
                <a:spLocks noChangeAspect="1"/>
              </p:cNvSpPr>
              <p:nvPr/>
            </p:nvSpPr>
            <p:spPr bwMode="auto">
              <a:xfrm>
                <a:off x="4626" y="1254"/>
                <a:ext cx="22" cy="43"/>
              </a:xfrm>
              <a:custGeom>
                <a:avLst/>
                <a:gdLst>
                  <a:gd name="T0" fmla="*/ 1 w 44"/>
                  <a:gd name="T1" fmla="*/ 0 h 87"/>
                  <a:gd name="T2" fmla="*/ 1 w 44"/>
                  <a:gd name="T3" fmla="*/ 0 h 87"/>
                  <a:gd name="T4" fmla="*/ 1 w 44"/>
                  <a:gd name="T5" fmla="*/ 0 h 87"/>
                  <a:gd name="T6" fmla="*/ 0 w 44"/>
                  <a:gd name="T7" fmla="*/ 0 h 87"/>
                  <a:gd name="T8" fmla="*/ 1 w 44"/>
                  <a:gd name="T9" fmla="*/ 0 h 87"/>
                  <a:gd name="T10" fmla="*/ 0 60000 65536"/>
                  <a:gd name="T11" fmla="*/ 0 60000 65536"/>
                  <a:gd name="T12" fmla="*/ 0 60000 65536"/>
                  <a:gd name="T13" fmla="*/ 0 60000 65536"/>
                  <a:gd name="T14" fmla="*/ 0 60000 65536"/>
                  <a:gd name="T15" fmla="*/ 0 w 44"/>
                  <a:gd name="T16" fmla="*/ 0 h 87"/>
                  <a:gd name="T17" fmla="*/ 44 w 44"/>
                  <a:gd name="T18" fmla="*/ 87 h 87"/>
                </a:gdLst>
                <a:ahLst/>
                <a:cxnLst>
                  <a:cxn ang="T10">
                    <a:pos x="T0" y="T1"/>
                  </a:cxn>
                  <a:cxn ang="T11">
                    <a:pos x="T2" y="T3"/>
                  </a:cxn>
                  <a:cxn ang="T12">
                    <a:pos x="T4" y="T5"/>
                  </a:cxn>
                  <a:cxn ang="T13">
                    <a:pos x="T6" y="T7"/>
                  </a:cxn>
                  <a:cxn ang="T14">
                    <a:pos x="T8" y="T9"/>
                  </a:cxn>
                </a:cxnLst>
                <a:rect l="T15" t="T16" r="T17" b="T18"/>
                <a:pathLst>
                  <a:path w="44" h="87">
                    <a:moveTo>
                      <a:pt x="33" y="0"/>
                    </a:moveTo>
                    <a:lnTo>
                      <a:pt x="44" y="5"/>
                    </a:lnTo>
                    <a:lnTo>
                      <a:pt x="5" y="87"/>
                    </a:lnTo>
                    <a:lnTo>
                      <a:pt x="0" y="71"/>
                    </a:lnTo>
                    <a:lnTo>
                      <a:pt x="33"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83" name="Freeform 2648"/>
              <p:cNvSpPr>
                <a:spLocks noChangeAspect="1"/>
              </p:cNvSpPr>
              <p:nvPr/>
            </p:nvSpPr>
            <p:spPr bwMode="auto">
              <a:xfrm>
                <a:off x="4628" y="1257"/>
                <a:ext cx="24" cy="48"/>
              </a:xfrm>
              <a:custGeom>
                <a:avLst/>
                <a:gdLst>
                  <a:gd name="T0" fmla="*/ 1 w 48"/>
                  <a:gd name="T1" fmla="*/ 0 h 95"/>
                  <a:gd name="T2" fmla="*/ 1 w 48"/>
                  <a:gd name="T3" fmla="*/ 1 h 95"/>
                  <a:gd name="T4" fmla="*/ 1 w 48"/>
                  <a:gd name="T5" fmla="*/ 1 h 95"/>
                  <a:gd name="T6" fmla="*/ 0 w 48"/>
                  <a:gd name="T7" fmla="*/ 1 h 95"/>
                  <a:gd name="T8" fmla="*/ 1 w 48"/>
                  <a:gd name="T9" fmla="*/ 0 h 95"/>
                  <a:gd name="T10" fmla="*/ 0 60000 65536"/>
                  <a:gd name="T11" fmla="*/ 0 60000 65536"/>
                  <a:gd name="T12" fmla="*/ 0 60000 65536"/>
                  <a:gd name="T13" fmla="*/ 0 60000 65536"/>
                  <a:gd name="T14" fmla="*/ 0 60000 65536"/>
                  <a:gd name="T15" fmla="*/ 0 w 48"/>
                  <a:gd name="T16" fmla="*/ 0 h 95"/>
                  <a:gd name="T17" fmla="*/ 48 w 48"/>
                  <a:gd name="T18" fmla="*/ 95 h 95"/>
                </a:gdLst>
                <a:ahLst/>
                <a:cxnLst>
                  <a:cxn ang="T10">
                    <a:pos x="T0" y="T1"/>
                  </a:cxn>
                  <a:cxn ang="T11">
                    <a:pos x="T2" y="T3"/>
                  </a:cxn>
                  <a:cxn ang="T12">
                    <a:pos x="T4" y="T5"/>
                  </a:cxn>
                  <a:cxn ang="T13">
                    <a:pos x="T6" y="T7"/>
                  </a:cxn>
                  <a:cxn ang="T14">
                    <a:pos x="T8" y="T9"/>
                  </a:cxn>
                </a:cxnLst>
                <a:rect l="T15" t="T16" r="T17" b="T18"/>
                <a:pathLst>
                  <a:path w="48" h="95">
                    <a:moveTo>
                      <a:pt x="38" y="0"/>
                    </a:moveTo>
                    <a:lnTo>
                      <a:pt x="48" y="5"/>
                    </a:lnTo>
                    <a:lnTo>
                      <a:pt x="6" y="95"/>
                    </a:lnTo>
                    <a:lnTo>
                      <a:pt x="0" y="80"/>
                    </a:lnTo>
                    <a:lnTo>
                      <a:pt x="38"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84" name="Freeform 2649"/>
              <p:cNvSpPr>
                <a:spLocks noChangeAspect="1"/>
              </p:cNvSpPr>
              <p:nvPr/>
            </p:nvSpPr>
            <p:spPr bwMode="auto">
              <a:xfrm>
                <a:off x="4629" y="1259"/>
                <a:ext cx="26" cy="55"/>
              </a:xfrm>
              <a:custGeom>
                <a:avLst/>
                <a:gdLst>
                  <a:gd name="T0" fmla="*/ 1 w 51"/>
                  <a:gd name="T1" fmla="*/ 0 h 111"/>
                  <a:gd name="T2" fmla="*/ 1 w 51"/>
                  <a:gd name="T3" fmla="*/ 0 h 111"/>
                  <a:gd name="T4" fmla="*/ 1 w 51"/>
                  <a:gd name="T5" fmla="*/ 0 h 111"/>
                  <a:gd name="T6" fmla="*/ 0 w 51"/>
                  <a:gd name="T7" fmla="*/ 0 h 111"/>
                  <a:gd name="T8" fmla="*/ 1 w 51"/>
                  <a:gd name="T9" fmla="*/ 0 h 111"/>
                  <a:gd name="T10" fmla="*/ 0 60000 65536"/>
                  <a:gd name="T11" fmla="*/ 0 60000 65536"/>
                  <a:gd name="T12" fmla="*/ 0 60000 65536"/>
                  <a:gd name="T13" fmla="*/ 0 60000 65536"/>
                  <a:gd name="T14" fmla="*/ 0 60000 65536"/>
                  <a:gd name="T15" fmla="*/ 0 w 51"/>
                  <a:gd name="T16" fmla="*/ 0 h 111"/>
                  <a:gd name="T17" fmla="*/ 51 w 51"/>
                  <a:gd name="T18" fmla="*/ 111 h 111"/>
                </a:gdLst>
                <a:ahLst/>
                <a:cxnLst>
                  <a:cxn ang="T10">
                    <a:pos x="T0" y="T1"/>
                  </a:cxn>
                  <a:cxn ang="T11">
                    <a:pos x="T2" y="T3"/>
                  </a:cxn>
                  <a:cxn ang="T12">
                    <a:pos x="T4" y="T5"/>
                  </a:cxn>
                  <a:cxn ang="T13">
                    <a:pos x="T6" y="T7"/>
                  </a:cxn>
                  <a:cxn ang="T14">
                    <a:pos x="T8" y="T9"/>
                  </a:cxn>
                </a:cxnLst>
                <a:rect l="T15" t="T16" r="T17" b="T18"/>
                <a:pathLst>
                  <a:path w="51" h="111">
                    <a:moveTo>
                      <a:pt x="41" y="0"/>
                    </a:moveTo>
                    <a:lnTo>
                      <a:pt x="51" y="6"/>
                    </a:lnTo>
                    <a:lnTo>
                      <a:pt x="5" y="111"/>
                    </a:lnTo>
                    <a:lnTo>
                      <a:pt x="0" y="95"/>
                    </a:lnTo>
                    <a:lnTo>
                      <a:pt x="41"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85" name="Freeform 2650"/>
              <p:cNvSpPr>
                <a:spLocks noChangeAspect="1"/>
              </p:cNvSpPr>
              <p:nvPr/>
            </p:nvSpPr>
            <p:spPr bwMode="auto">
              <a:xfrm>
                <a:off x="4632" y="1260"/>
                <a:ext cx="28" cy="61"/>
              </a:xfrm>
              <a:custGeom>
                <a:avLst/>
                <a:gdLst>
                  <a:gd name="T0" fmla="*/ 1 w 56"/>
                  <a:gd name="T1" fmla="*/ 0 h 122"/>
                  <a:gd name="T2" fmla="*/ 1 w 56"/>
                  <a:gd name="T3" fmla="*/ 1 h 122"/>
                  <a:gd name="T4" fmla="*/ 0 w 56"/>
                  <a:gd name="T5" fmla="*/ 1 h 122"/>
                  <a:gd name="T6" fmla="*/ 0 w 56"/>
                  <a:gd name="T7" fmla="*/ 1 h 122"/>
                  <a:gd name="T8" fmla="*/ 1 w 56"/>
                  <a:gd name="T9" fmla="*/ 0 h 122"/>
                  <a:gd name="T10" fmla="*/ 0 60000 65536"/>
                  <a:gd name="T11" fmla="*/ 0 60000 65536"/>
                  <a:gd name="T12" fmla="*/ 0 60000 65536"/>
                  <a:gd name="T13" fmla="*/ 0 60000 65536"/>
                  <a:gd name="T14" fmla="*/ 0 60000 65536"/>
                  <a:gd name="T15" fmla="*/ 0 w 56"/>
                  <a:gd name="T16" fmla="*/ 0 h 122"/>
                  <a:gd name="T17" fmla="*/ 56 w 56"/>
                  <a:gd name="T18" fmla="*/ 122 h 122"/>
                </a:gdLst>
                <a:ahLst/>
                <a:cxnLst>
                  <a:cxn ang="T10">
                    <a:pos x="T0" y="T1"/>
                  </a:cxn>
                  <a:cxn ang="T11">
                    <a:pos x="T2" y="T3"/>
                  </a:cxn>
                  <a:cxn ang="T12">
                    <a:pos x="T4" y="T5"/>
                  </a:cxn>
                  <a:cxn ang="T13">
                    <a:pos x="T6" y="T7"/>
                  </a:cxn>
                  <a:cxn ang="T14">
                    <a:pos x="T8" y="T9"/>
                  </a:cxn>
                </a:cxnLst>
                <a:rect l="T15" t="T16" r="T17" b="T18"/>
                <a:pathLst>
                  <a:path w="56" h="122">
                    <a:moveTo>
                      <a:pt x="44" y="0"/>
                    </a:moveTo>
                    <a:lnTo>
                      <a:pt x="56" y="5"/>
                    </a:lnTo>
                    <a:lnTo>
                      <a:pt x="0" y="122"/>
                    </a:lnTo>
                    <a:lnTo>
                      <a:pt x="0" y="107"/>
                    </a:lnTo>
                    <a:lnTo>
                      <a:pt x="44"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86" name="Freeform 2651"/>
              <p:cNvSpPr>
                <a:spLocks noChangeAspect="1"/>
              </p:cNvSpPr>
              <p:nvPr/>
            </p:nvSpPr>
            <p:spPr bwMode="auto">
              <a:xfrm>
                <a:off x="4632" y="1261"/>
                <a:ext cx="30" cy="67"/>
              </a:xfrm>
              <a:custGeom>
                <a:avLst/>
                <a:gdLst>
                  <a:gd name="T0" fmla="*/ 1 w 59"/>
                  <a:gd name="T1" fmla="*/ 0 h 134"/>
                  <a:gd name="T2" fmla="*/ 1 w 59"/>
                  <a:gd name="T3" fmla="*/ 1 h 134"/>
                  <a:gd name="T4" fmla="*/ 1 w 59"/>
                  <a:gd name="T5" fmla="*/ 1 h 134"/>
                  <a:gd name="T6" fmla="*/ 0 w 59"/>
                  <a:gd name="T7" fmla="*/ 1 h 134"/>
                  <a:gd name="T8" fmla="*/ 1 w 59"/>
                  <a:gd name="T9" fmla="*/ 0 h 134"/>
                  <a:gd name="T10" fmla="*/ 0 60000 65536"/>
                  <a:gd name="T11" fmla="*/ 0 60000 65536"/>
                  <a:gd name="T12" fmla="*/ 0 60000 65536"/>
                  <a:gd name="T13" fmla="*/ 0 60000 65536"/>
                  <a:gd name="T14" fmla="*/ 0 60000 65536"/>
                  <a:gd name="T15" fmla="*/ 0 w 59"/>
                  <a:gd name="T16" fmla="*/ 0 h 134"/>
                  <a:gd name="T17" fmla="*/ 59 w 59"/>
                  <a:gd name="T18" fmla="*/ 134 h 134"/>
                </a:gdLst>
                <a:ahLst/>
                <a:cxnLst>
                  <a:cxn ang="T10">
                    <a:pos x="T0" y="T1"/>
                  </a:cxn>
                  <a:cxn ang="T11">
                    <a:pos x="T2" y="T3"/>
                  </a:cxn>
                  <a:cxn ang="T12">
                    <a:pos x="T4" y="T5"/>
                  </a:cxn>
                  <a:cxn ang="T13">
                    <a:pos x="T6" y="T7"/>
                  </a:cxn>
                  <a:cxn ang="T14">
                    <a:pos x="T8" y="T9"/>
                  </a:cxn>
                </a:cxnLst>
                <a:rect l="T15" t="T16" r="T17" b="T18"/>
                <a:pathLst>
                  <a:path w="59" h="134">
                    <a:moveTo>
                      <a:pt x="53" y="0"/>
                    </a:moveTo>
                    <a:lnTo>
                      <a:pt x="59" y="3"/>
                    </a:lnTo>
                    <a:lnTo>
                      <a:pt x="5" y="134"/>
                    </a:lnTo>
                    <a:lnTo>
                      <a:pt x="0" y="118"/>
                    </a:lnTo>
                    <a:lnTo>
                      <a:pt x="53"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87" name="Freeform 2652"/>
              <p:cNvSpPr>
                <a:spLocks noChangeAspect="1"/>
              </p:cNvSpPr>
              <p:nvPr/>
            </p:nvSpPr>
            <p:spPr bwMode="auto">
              <a:xfrm>
                <a:off x="4633" y="1263"/>
                <a:ext cx="34" cy="69"/>
              </a:xfrm>
              <a:custGeom>
                <a:avLst/>
                <a:gdLst>
                  <a:gd name="T0" fmla="*/ 1 w 67"/>
                  <a:gd name="T1" fmla="*/ 0 h 137"/>
                  <a:gd name="T2" fmla="*/ 1 w 67"/>
                  <a:gd name="T3" fmla="*/ 1 h 137"/>
                  <a:gd name="T4" fmla="*/ 1 w 67"/>
                  <a:gd name="T5" fmla="*/ 1 h 137"/>
                  <a:gd name="T6" fmla="*/ 1 w 67"/>
                  <a:gd name="T7" fmla="*/ 1 h 137"/>
                  <a:gd name="T8" fmla="*/ 0 w 67"/>
                  <a:gd name="T9" fmla="*/ 1 h 137"/>
                  <a:gd name="T10" fmla="*/ 1 w 67"/>
                  <a:gd name="T11" fmla="*/ 0 h 137"/>
                  <a:gd name="T12" fmla="*/ 0 60000 65536"/>
                  <a:gd name="T13" fmla="*/ 0 60000 65536"/>
                  <a:gd name="T14" fmla="*/ 0 60000 65536"/>
                  <a:gd name="T15" fmla="*/ 0 60000 65536"/>
                  <a:gd name="T16" fmla="*/ 0 60000 65536"/>
                  <a:gd name="T17" fmla="*/ 0 60000 65536"/>
                  <a:gd name="T18" fmla="*/ 0 w 67"/>
                  <a:gd name="T19" fmla="*/ 0 h 137"/>
                  <a:gd name="T20" fmla="*/ 67 w 67"/>
                  <a:gd name="T21" fmla="*/ 137 h 137"/>
                </a:gdLst>
                <a:ahLst/>
                <a:cxnLst>
                  <a:cxn ang="T12">
                    <a:pos x="T0" y="T1"/>
                  </a:cxn>
                  <a:cxn ang="T13">
                    <a:pos x="T2" y="T3"/>
                  </a:cxn>
                  <a:cxn ang="T14">
                    <a:pos x="T4" y="T5"/>
                  </a:cxn>
                  <a:cxn ang="T15">
                    <a:pos x="T6" y="T7"/>
                  </a:cxn>
                  <a:cxn ang="T16">
                    <a:pos x="T8" y="T9"/>
                  </a:cxn>
                  <a:cxn ang="T17">
                    <a:pos x="T10" y="T11"/>
                  </a:cxn>
                </a:cxnLst>
                <a:rect l="T18" t="T19" r="T20" b="T21"/>
                <a:pathLst>
                  <a:path w="67" h="137">
                    <a:moveTo>
                      <a:pt x="57" y="0"/>
                    </a:moveTo>
                    <a:lnTo>
                      <a:pt x="67" y="5"/>
                    </a:lnTo>
                    <a:lnTo>
                      <a:pt x="8" y="137"/>
                    </a:lnTo>
                    <a:lnTo>
                      <a:pt x="3" y="134"/>
                    </a:lnTo>
                    <a:lnTo>
                      <a:pt x="0" y="127"/>
                    </a:lnTo>
                    <a:lnTo>
                      <a:pt x="57" y="0"/>
                    </a:lnTo>
                    <a:close/>
                  </a:path>
                </a:pathLst>
              </a:custGeom>
              <a:solidFill>
                <a:srgbClr val="0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88" name="Freeform 2653"/>
              <p:cNvSpPr>
                <a:spLocks noChangeAspect="1"/>
              </p:cNvSpPr>
              <p:nvPr/>
            </p:nvSpPr>
            <p:spPr bwMode="auto">
              <a:xfrm>
                <a:off x="4638" y="1265"/>
                <a:ext cx="36" cy="70"/>
              </a:xfrm>
              <a:custGeom>
                <a:avLst/>
                <a:gdLst>
                  <a:gd name="T0" fmla="*/ 0 w 73"/>
                  <a:gd name="T1" fmla="*/ 0 h 141"/>
                  <a:gd name="T2" fmla="*/ 0 w 73"/>
                  <a:gd name="T3" fmla="*/ 0 h 141"/>
                  <a:gd name="T4" fmla="*/ 0 w 73"/>
                  <a:gd name="T5" fmla="*/ 0 h 141"/>
                  <a:gd name="T6" fmla="*/ 0 w 73"/>
                  <a:gd name="T7" fmla="*/ 0 h 141"/>
                  <a:gd name="T8" fmla="*/ 0 w 73"/>
                  <a:gd name="T9" fmla="*/ 0 h 141"/>
                  <a:gd name="T10" fmla="*/ 0 60000 65536"/>
                  <a:gd name="T11" fmla="*/ 0 60000 65536"/>
                  <a:gd name="T12" fmla="*/ 0 60000 65536"/>
                  <a:gd name="T13" fmla="*/ 0 60000 65536"/>
                  <a:gd name="T14" fmla="*/ 0 60000 65536"/>
                  <a:gd name="T15" fmla="*/ 0 w 73"/>
                  <a:gd name="T16" fmla="*/ 0 h 141"/>
                  <a:gd name="T17" fmla="*/ 73 w 73"/>
                  <a:gd name="T18" fmla="*/ 141 h 141"/>
                </a:gdLst>
                <a:ahLst/>
                <a:cxnLst>
                  <a:cxn ang="T10">
                    <a:pos x="T0" y="T1"/>
                  </a:cxn>
                  <a:cxn ang="T11">
                    <a:pos x="T2" y="T3"/>
                  </a:cxn>
                  <a:cxn ang="T12">
                    <a:pos x="T4" y="T5"/>
                  </a:cxn>
                  <a:cxn ang="T13">
                    <a:pos x="T6" y="T7"/>
                  </a:cxn>
                  <a:cxn ang="T14">
                    <a:pos x="T8" y="T9"/>
                  </a:cxn>
                </a:cxnLst>
                <a:rect l="T15" t="T16" r="T17" b="T18"/>
                <a:pathLst>
                  <a:path w="73" h="141">
                    <a:moveTo>
                      <a:pt x="61" y="0"/>
                    </a:moveTo>
                    <a:lnTo>
                      <a:pt x="73" y="5"/>
                    </a:lnTo>
                    <a:lnTo>
                      <a:pt x="14" y="141"/>
                    </a:lnTo>
                    <a:lnTo>
                      <a:pt x="0" y="136"/>
                    </a:lnTo>
                    <a:lnTo>
                      <a:pt x="61"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89" name="Freeform 2654"/>
              <p:cNvSpPr>
                <a:spLocks noChangeAspect="1"/>
              </p:cNvSpPr>
              <p:nvPr/>
            </p:nvSpPr>
            <p:spPr bwMode="auto">
              <a:xfrm>
                <a:off x="4640" y="1266"/>
                <a:ext cx="36" cy="69"/>
              </a:xfrm>
              <a:custGeom>
                <a:avLst/>
                <a:gdLst>
                  <a:gd name="T0" fmla="*/ 1 w 71"/>
                  <a:gd name="T1" fmla="*/ 0 h 137"/>
                  <a:gd name="T2" fmla="*/ 1 w 71"/>
                  <a:gd name="T3" fmla="*/ 1 h 137"/>
                  <a:gd name="T4" fmla="*/ 1 w 71"/>
                  <a:gd name="T5" fmla="*/ 1 h 137"/>
                  <a:gd name="T6" fmla="*/ 0 w 71"/>
                  <a:gd name="T7" fmla="*/ 1 h 137"/>
                  <a:gd name="T8" fmla="*/ 1 w 71"/>
                  <a:gd name="T9" fmla="*/ 0 h 137"/>
                  <a:gd name="T10" fmla="*/ 0 60000 65536"/>
                  <a:gd name="T11" fmla="*/ 0 60000 65536"/>
                  <a:gd name="T12" fmla="*/ 0 60000 65536"/>
                  <a:gd name="T13" fmla="*/ 0 60000 65536"/>
                  <a:gd name="T14" fmla="*/ 0 60000 65536"/>
                  <a:gd name="T15" fmla="*/ 0 w 71"/>
                  <a:gd name="T16" fmla="*/ 0 h 137"/>
                  <a:gd name="T17" fmla="*/ 71 w 71"/>
                  <a:gd name="T18" fmla="*/ 137 h 137"/>
                </a:gdLst>
                <a:ahLst/>
                <a:cxnLst>
                  <a:cxn ang="T10">
                    <a:pos x="T0" y="T1"/>
                  </a:cxn>
                  <a:cxn ang="T11">
                    <a:pos x="T2" y="T3"/>
                  </a:cxn>
                  <a:cxn ang="T12">
                    <a:pos x="T4" y="T5"/>
                  </a:cxn>
                  <a:cxn ang="T13">
                    <a:pos x="T6" y="T7"/>
                  </a:cxn>
                  <a:cxn ang="T14">
                    <a:pos x="T8" y="T9"/>
                  </a:cxn>
                </a:cxnLst>
                <a:rect l="T15" t="T16" r="T17" b="T18"/>
                <a:pathLst>
                  <a:path w="71" h="137">
                    <a:moveTo>
                      <a:pt x="60" y="0"/>
                    </a:moveTo>
                    <a:lnTo>
                      <a:pt x="71" y="5"/>
                    </a:lnTo>
                    <a:lnTo>
                      <a:pt x="10" y="137"/>
                    </a:lnTo>
                    <a:lnTo>
                      <a:pt x="0" y="134"/>
                    </a:lnTo>
                    <a:lnTo>
                      <a:pt x="60"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90" name="Freeform 2655"/>
              <p:cNvSpPr>
                <a:spLocks noChangeAspect="1"/>
              </p:cNvSpPr>
              <p:nvPr/>
            </p:nvSpPr>
            <p:spPr bwMode="auto">
              <a:xfrm>
                <a:off x="4646" y="1270"/>
                <a:ext cx="34" cy="67"/>
              </a:xfrm>
              <a:custGeom>
                <a:avLst/>
                <a:gdLst>
                  <a:gd name="T0" fmla="*/ 1 w 68"/>
                  <a:gd name="T1" fmla="*/ 0 h 134"/>
                  <a:gd name="T2" fmla="*/ 1 w 68"/>
                  <a:gd name="T3" fmla="*/ 1 h 134"/>
                  <a:gd name="T4" fmla="*/ 1 w 68"/>
                  <a:gd name="T5" fmla="*/ 1 h 134"/>
                  <a:gd name="T6" fmla="*/ 0 w 68"/>
                  <a:gd name="T7" fmla="*/ 1 h 134"/>
                  <a:gd name="T8" fmla="*/ 1 w 68"/>
                  <a:gd name="T9" fmla="*/ 0 h 134"/>
                  <a:gd name="T10" fmla="*/ 0 60000 65536"/>
                  <a:gd name="T11" fmla="*/ 0 60000 65536"/>
                  <a:gd name="T12" fmla="*/ 0 60000 65536"/>
                  <a:gd name="T13" fmla="*/ 0 60000 65536"/>
                  <a:gd name="T14" fmla="*/ 0 60000 65536"/>
                  <a:gd name="T15" fmla="*/ 0 w 68"/>
                  <a:gd name="T16" fmla="*/ 0 h 134"/>
                  <a:gd name="T17" fmla="*/ 68 w 68"/>
                  <a:gd name="T18" fmla="*/ 134 h 134"/>
                </a:gdLst>
                <a:ahLst/>
                <a:cxnLst>
                  <a:cxn ang="T10">
                    <a:pos x="T0" y="T1"/>
                  </a:cxn>
                  <a:cxn ang="T11">
                    <a:pos x="T2" y="T3"/>
                  </a:cxn>
                  <a:cxn ang="T12">
                    <a:pos x="T4" y="T5"/>
                  </a:cxn>
                  <a:cxn ang="T13">
                    <a:pos x="T6" y="T7"/>
                  </a:cxn>
                  <a:cxn ang="T14">
                    <a:pos x="T8" y="T9"/>
                  </a:cxn>
                </a:cxnLst>
                <a:rect l="T15" t="T16" r="T17" b="T18"/>
                <a:pathLst>
                  <a:path w="68" h="134">
                    <a:moveTo>
                      <a:pt x="58" y="0"/>
                    </a:moveTo>
                    <a:lnTo>
                      <a:pt x="68" y="6"/>
                    </a:lnTo>
                    <a:lnTo>
                      <a:pt x="10" y="134"/>
                    </a:lnTo>
                    <a:lnTo>
                      <a:pt x="0" y="129"/>
                    </a:lnTo>
                    <a:lnTo>
                      <a:pt x="58"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91" name="Freeform 2656"/>
              <p:cNvSpPr>
                <a:spLocks noChangeAspect="1"/>
              </p:cNvSpPr>
              <p:nvPr/>
            </p:nvSpPr>
            <p:spPr bwMode="auto">
              <a:xfrm>
                <a:off x="4650" y="1271"/>
                <a:ext cx="35" cy="69"/>
              </a:xfrm>
              <a:custGeom>
                <a:avLst/>
                <a:gdLst>
                  <a:gd name="T0" fmla="*/ 1 w 69"/>
                  <a:gd name="T1" fmla="*/ 0 h 137"/>
                  <a:gd name="T2" fmla="*/ 1 w 69"/>
                  <a:gd name="T3" fmla="*/ 1 h 137"/>
                  <a:gd name="T4" fmla="*/ 1 w 69"/>
                  <a:gd name="T5" fmla="*/ 1 h 137"/>
                  <a:gd name="T6" fmla="*/ 0 w 69"/>
                  <a:gd name="T7" fmla="*/ 1 h 137"/>
                  <a:gd name="T8" fmla="*/ 1 w 69"/>
                  <a:gd name="T9" fmla="*/ 0 h 137"/>
                  <a:gd name="T10" fmla="*/ 0 60000 65536"/>
                  <a:gd name="T11" fmla="*/ 0 60000 65536"/>
                  <a:gd name="T12" fmla="*/ 0 60000 65536"/>
                  <a:gd name="T13" fmla="*/ 0 60000 65536"/>
                  <a:gd name="T14" fmla="*/ 0 60000 65536"/>
                  <a:gd name="T15" fmla="*/ 0 w 69"/>
                  <a:gd name="T16" fmla="*/ 0 h 137"/>
                  <a:gd name="T17" fmla="*/ 69 w 69"/>
                  <a:gd name="T18" fmla="*/ 137 h 137"/>
                </a:gdLst>
                <a:ahLst/>
                <a:cxnLst>
                  <a:cxn ang="T10">
                    <a:pos x="T0" y="T1"/>
                  </a:cxn>
                  <a:cxn ang="T11">
                    <a:pos x="T2" y="T3"/>
                  </a:cxn>
                  <a:cxn ang="T12">
                    <a:pos x="T4" y="T5"/>
                  </a:cxn>
                  <a:cxn ang="T13">
                    <a:pos x="T6" y="T7"/>
                  </a:cxn>
                  <a:cxn ang="T14">
                    <a:pos x="T8" y="T9"/>
                  </a:cxn>
                </a:cxnLst>
                <a:rect l="T15" t="T16" r="T17" b="T18"/>
                <a:pathLst>
                  <a:path w="69" h="137">
                    <a:moveTo>
                      <a:pt x="59" y="0"/>
                    </a:moveTo>
                    <a:lnTo>
                      <a:pt x="69" y="7"/>
                    </a:lnTo>
                    <a:lnTo>
                      <a:pt x="8" y="137"/>
                    </a:lnTo>
                    <a:lnTo>
                      <a:pt x="0" y="132"/>
                    </a:lnTo>
                    <a:lnTo>
                      <a:pt x="59"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92" name="Freeform 2657"/>
              <p:cNvSpPr>
                <a:spLocks noChangeAspect="1"/>
              </p:cNvSpPr>
              <p:nvPr/>
            </p:nvSpPr>
            <p:spPr bwMode="auto">
              <a:xfrm>
                <a:off x="4655" y="1272"/>
                <a:ext cx="34" cy="70"/>
              </a:xfrm>
              <a:custGeom>
                <a:avLst/>
                <a:gdLst>
                  <a:gd name="T0" fmla="*/ 0 w 70"/>
                  <a:gd name="T1" fmla="*/ 0 h 139"/>
                  <a:gd name="T2" fmla="*/ 0 w 70"/>
                  <a:gd name="T3" fmla="*/ 1 h 139"/>
                  <a:gd name="T4" fmla="*/ 0 w 70"/>
                  <a:gd name="T5" fmla="*/ 1 h 139"/>
                  <a:gd name="T6" fmla="*/ 0 w 70"/>
                  <a:gd name="T7" fmla="*/ 1 h 139"/>
                  <a:gd name="T8" fmla="*/ 0 w 70"/>
                  <a:gd name="T9" fmla="*/ 0 h 139"/>
                  <a:gd name="T10" fmla="*/ 0 60000 65536"/>
                  <a:gd name="T11" fmla="*/ 0 60000 65536"/>
                  <a:gd name="T12" fmla="*/ 0 60000 65536"/>
                  <a:gd name="T13" fmla="*/ 0 60000 65536"/>
                  <a:gd name="T14" fmla="*/ 0 60000 65536"/>
                  <a:gd name="T15" fmla="*/ 0 w 70"/>
                  <a:gd name="T16" fmla="*/ 0 h 139"/>
                  <a:gd name="T17" fmla="*/ 70 w 70"/>
                  <a:gd name="T18" fmla="*/ 139 h 139"/>
                </a:gdLst>
                <a:ahLst/>
                <a:cxnLst>
                  <a:cxn ang="T10">
                    <a:pos x="T0" y="T1"/>
                  </a:cxn>
                  <a:cxn ang="T11">
                    <a:pos x="T2" y="T3"/>
                  </a:cxn>
                  <a:cxn ang="T12">
                    <a:pos x="T4" y="T5"/>
                  </a:cxn>
                  <a:cxn ang="T13">
                    <a:pos x="T6" y="T7"/>
                  </a:cxn>
                  <a:cxn ang="T14">
                    <a:pos x="T8" y="T9"/>
                  </a:cxn>
                </a:cxnLst>
                <a:rect l="T15" t="T16" r="T17" b="T18"/>
                <a:pathLst>
                  <a:path w="70" h="139">
                    <a:moveTo>
                      <a:pt x="59" y="0"/>
                    </a:moveTo>
                    <a:lnTo>
                      <a:pt x="70" y="3"/>
                    </a:lnTo>
                    <a:lnTo>
                      <a:pt x="10" y="139"/>
                    </a:lnTo>
                    <a:lnTo>
                      <a:pt x="0" y="134"/>
                    </a:lnTo>
                    <a:lnTo>
                      <a:pt x="59"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93" name="Freeform 2658"/>
              <p:cNvSpPr>
                <a:spLocks noChangeAspect="1"/>
              </p:cNvSpPr>
              <p:nvPr/>
            </p:nvSpPr>
            <p:spPr bwMode="auto">
              <a:xfrm>
                <a:off x="4658" y="1273"/>
                <a:ext cx="36" cy="70"/>
              </a:xfrm>
              <a:custGeom>
                <a:avLst/>
                <a:gdLst>
                  <a:gd name="T0" fmla="*/ 1 w 71"/>
                  <a:gd name="T1" fmla="*/ 0 h 139"/>
                  <a:gd name="T2" fmla="*/ 1 w 71"/>
                  <a:gd name="T3" fmla="*/ 1 h 139"/>
                  <a:gd name="T4" fmla="*/ 1 w 71"/>
                  <a:gd name="T5" fmla="*/ 1 h 139"/>
                  <a:gd name="T6" fmla="*/ 0 w 71"/>
                  <a:gd name="T7" fmla="*/ 1 h 139"/>
                  <a:gd name="T8" fmla="*/ 1 w 71"/>
                  <a:gd name="T9" fmla="*/ 0 h 139"/>
                  <a:gd name="T10" fmla="*/ 0 60000 65536"/>
                  <a:gd name="T11" fmla="*/ 0 60000 65536"/>
                  <a:gd name="T12" fmla="*/ 0 60000 65536"/>
                  <a:gd name="T13" fmla="*/ 0 60000 65536"/>
                  <a:gd name="T14" fmla="*/ 0 60000 65536"/>
                  <a:gd name="T15" fmla="*/ 0 w 71"/>
                  <a:gd name="T16" fmla="*/ 0 h 139"/>
                  <a:gd name="T17" fmla="*/ 71 w 71"/>
                  <a:gd name="T18" fmla="*/ 139 h 139"/>
                </a:gdLst>
                <a:ahLst/>
                <a:cxnLst>
                  <a:cxn ang="T10">
                    <a:pos x="T0" y="T1"/>
                  </a:cxn>
                  <a:cxn ang="T11">
                    <a:pos x="T2" y="T3"/>
                  </a:cxn>
                  <a:cxn ang="T12">
                    <a:pos x="T4" y="T5"/>
                  </a:cxn>
                  <a:cxn ang="T13">
                    <a:pos x="T6" y="T7"/>
                  </a:cxn>
                  <a:cxn ang="T14">
                    <a:pos x="T8" y="T9"/>
                  </a:cxn>
                </a:cxnLst>
                <a:rect l="T15" t="T16" r="T17" b="T18"/>
                <a:pathLst>
                  <a:path w="71" h="139">
                    <a:moveTo>
                      <a:pt x="61" y="0"/>
                    </a:moveTo>
                    <a:lnTo>
                      <a:pt x="71" y="7"/>
                    </a:lnTo>
                    <a:lnTo>
                      <a:pt x="10" y="139"/>
                    </a:lnTo>
                    <a:lnTo>
                      <a:pt x="0" y="134"/>
                    </a:lnTo>
                    <a:lnTo>
                      <a:pt x="61"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94" name="Freeform 2659"/>
              <p:cNvSpPr>
                <a:spLocks noChangeAspect="1"/>
              </p:cNvSpPr>
              <p:nvPr/>
            </p:nvSpPr>
            <p:spPr bwMode="auto">
              <a:xfrm>
                <a:off x="4662" y="1276"/>
                <a:ext cx="36" cy="69"/>
              </a:xfrm>
              <a:custGeom>
                <a:avLst/>
                <a:gdLst>
                  <a:gd name="T0" fmla="*/ 1 w 72"/>
                  <a:gd name="T1" fmla="*/ 0 h 139"/>
                  <a:gd name="T2" fmla="*/ 1 w 72"/>
                  <a:gd name="T3" fmla="*/ 0 h 139"/>
                  <a:gd name="T4" fmla="*/ 1 w 72"/>
                  <a:gd name="T5" fmla="*/ 0 h 139"/>
                  <a:gd name="T6" fmla="*/ 0 w 72"/>
                  <a:gd name="T7" fmla="*/ 0 h 139"/>
                  <a:gd name="T8" fmla="*/ 1 w 72"/>
                  <a:gd name="T9" fmla="*/ 0 h 139"/>
                  <a:gd name="T10" fmla="*/ 0 60000 65536"/>
                  <a:gd name="T11" fmla="*/ 0 60000 65536"/>
                  <a:gd name="T12" fmla="*/ 0 60000 65536"/>
                  <a:gd name="T13" fmla="*/ 0 60000 65536"/>
                  <a:gd name="T14" fmla="*/ 0 60000 65536"/>
                  <a:gd name="T15" fmla="*/ 0 w 72"/>
                  <a:gd name="T16" fmla="*/ 0 h 139"/>
                  <a:gd name="T17" fmla="*/ 72 w 72"/>
                  <a:gd name="T18" fmla="*/ 139 h 139"/>
                </a:gdLst>
                <a:ahLst/>
                <a:cxnLst>
                  <a:cxn ang="T10">
                    <a:pos x="T0" y="T1"/>
                  </a:cxn>
                  <a:cxn ang="T11">
                    <a:pos x="T2" y="T3"/>
                  </a:cxn>
                  <a:cxn ang="T12">
                    <a:pos x="T4" y="T5"/>
                  </a:cxn>
                  <a:cxn ang="T13">
                    <a:pos x="T6" y="T7"/>
                  </a:cxn>
                  <a:cxn ang="T14">
                    <a:pos x="T8" y="T9"/>
                  </a:cxn>
                </a:cxnLst>
                <a:rect l="T15" t="T16" r="T17" b="T18"/>
                <a:pathLst>
                  <a:path w="72" h="139">
                    <a:moveTo>
                      <a:pt x="60" y="0"/>
                    </a:moveTo>
                    <a:lnTo>
                      <a:pt x="72" y="5"/>
                    </a:lnTo>
                    <a:lnTo>
                      <a:pt x="10" y="139"/>
                    </a:lnTo>
                    <a:lnTo>
                      <a:pt x="0" y="136"/>
                    </a:lnTo>
                    <a:lnTo>
                      <a:pt x="60"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95" name="Freeform 2660"/>
              <p:cNvSpPr>
                <a:spLocks noChangeAspect="1"/>
              </p:cNvSpPr>
              <p:nvPr/>
            </p:nvSpPr>
            <p:spPr bwMode="auto">
              <a:xfrm>
                <a:off x="4666" y="1277"/>
                <a:ext cx="36" cy="70"/>
              </a:xfrm>
              <a:custGeom>
                <a:avLst/>
                <a:gdLst>
                  <a:gd name="T0" fmla="*/ 0 w 73"/>
                  <a:gd name="T1" fmla="*/ 0 h 139"/>
                  <a:gd name="T2" fmla="*/ 0 w 73"/>
                  <a:gd name="T3" fmla="*/ 1 h 139"/>
                  <a:gd name="T4" fmla="*/ 0 w 73"/>
                  <a:gd name="T5" fmla="*/ 1 h 139"/>
                  <a:gd name="T6" fmla="*/ 0 w 73"/>
                  <a:gd name="T7" fmla="*/ 1 h 139"/>
                  <a:gd name="T8" fmla="*/ 0 w 73"/>
                  <a:gd name="T9" fmla="*/ 0 h 139"/>
                  <a:gd name="T10" fmla="*/ 0 60000 65536"/>
                  <a:gd name="T11" fmla="*/ 0 60000 65536"/>
                  <a:gd name="T12" fmla="*/ 0 60000 65536"/>
                  <a:gd name="T13" fmla="*/ 0 60000 65536"/>
                  <a:gd name="T14" fmla="*/ 0 60000 65536"/>
                  <a:gd name="T15" fmla="*/ 0 w 73"/>
                  <a:gd name="T16" fmla="*/ 0 h 139"/>
                  <a:gd name="T17" fmla="*/ 73 w 73"/>
                  <a:gd name="T18" fmla="*/ 139 h 139"/>
                </a:gdLst>
                <a:ahLst/>
                <a:cxnLst>
                  <a:cxn ang="T10">
                    <a:pos x="T0" y="T1"/>
                  </a:cxn>
                  <a:cxn ang="T11">
                    <a:pos x="T2" y="T3"/>
                  </a:cxn>
                  <a:cxn ang="T12">
                    <a:pos x="T4" y="T5"/>
                  </a:cxn>
                  <a:cxn ang="T13">
                    <a:pos x="T6" y="T7"/>
                  </a:cxn>
                  <a:cxn ang="T14">
                    <a:pos x="T8" y="T9"/>
                  </a:cxn>
                </a:cxnLst>
                <a:rect l="T15" t="T16" r="T17" b="T18"/>
                <a:pathLst>
                  <a:path w="73" h="139">
                    <a:moveTo>
                      <a:pt x="61" y="0"/>
                    </a:moveTo>
                    <a:lnTo>
                      <a:pt x="73" y="5"/>
                    </a:lnTo>
                    <a:lnTo>
                      <a:pt x="12" y="139"/>
                    </a:lnTo>
                    <a:lnTo>
                      <a:pt x="0" y="134"/>
                    </a:lnTo>
                    <a:lnTo>
                      <a:pt x="61"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96" name="Freeform 2661"/>
              <p:cNvSpPr>
                <a:spLocks noChangeAspect="1"/>
              </p:cNvSpPr>
              <p:nvPr/>
            </p:nvSpPr>
            <p:spPr bwMode="auto">
              <a:xfrm>
                <a:off x="4671" y="1279"/>
                <a:ext cx="36" cy="69"/>
              </a:xfrm>
              <a:custGeom>
                <a:avLst/>
                <a:gdLst>
                  <a:gd name="T0" fmla="*/ 1 w 71"/>
                  <a:gd name="T1" fmla="*/ 0 h 138"/>
                  <a:gd name="T2" fmla="*/ 1 w 71"/>
                  <a:gd name="T3" fmla="*/ 1 h 138"/>
                  <a:gd name="T4" fmla="*/ 1 w 71"/>
                  <a:gd name="T5" fmla="*/ 1 h 138"/>
                  <a:gd name="T6" fmla="*/ 0 w 71"/>
                  <a:gd name="T7" fmla="*/ 1 h 138"/>
                  <a:gd name="T8" fmla="*/ 1 w 71"/>
                  <a:gd name="T9" fmla="*/ 0 h 138"/>
                  <a:gd name="T10" fmla="*/ 0 60000 65536"/>
                  <a:gd name="T11" fmla="*/ 0 60000 65536"/>
                  <a:gd name="T12" fmla="*/ 0 60000 65536"/>
                  <a:gd name="T13" fmla="*/ 0 60000 65536"/>
                  <a:gd name="T14" fmla="*/ 0 60000 65536"/>
                  <a:gd name="T15" fmla="*/ 0 w 71"/>
                  <a:gd name="T16" fmla="*/ 0 h 138"/>
                  <a:gd name="T17" fmla="*/ 71 w 71"/>
                  <a:gd name="T18" fmla="*/ 138 h 138"/>
                </a:gdLst>
                <a:ahLst/>
                <a:cxnLst>
                  <a:cxn ang="T10">
                    <a:pos x="T0" y="T1"/>
                  </a:cxn>
                  <a:cxn ang="T11">
                    <a:pos x="T2" y="T3"/>
                  </a:cxn>
                  <a:cxn ang="T12">
                    <a:pos x="T4" y="T5"/>
                  </a:cxn>
                  <a:cxn ang="T13">
                    <a:pos x="T6" y="T7"/>
                  </a:cxn>
                  <a:cxn ang="T14">
                    <a:pos x="T8" y="T9"/>
                  </a:cxn>
                </a:cxnLst>
                <a:rect l="T15" t="T16" r="T17" b="T18"/>
                <a:pathLst>
                  <a:path w="71" h="138">
                    <a:moveTo>
                      <a:pt x="59" y="0"/>
                    </a:moveTo>
                    <a:lnTo>
                      <a:pt x="71" y="5"/>
                    </a:lnTo>
                    <a:lnTo>
                      <a:pt x="10" y="138"/>
                    </a:lnTo>
                    <a:lnTo>
                      <a:pt x="0" y="134"/>
                    </a:lnTo>
                    <a:lnTo>
                      <a:pt x="59"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97" name="Freeform 2662"/>
              <p:cNvSpPr>
                <a:spLocks noChangeAspect="1"/>
              </p:cNvSpPr>
              <p:nvPr/>
            </p:nvSpPr>
            <p:spPr bwMode="auto">
              <a:xfrm>
                <a:off x="4677" y="1280"/>
                <a:ext cx="34" cy="70"/>
              </a:xfrm>
              <a:custGeom>
                <a:avLst/>
                <a:gdLst>
                  <a:gd name="T0" fmla="*/ 1 w 68"/>
                  <a:gd name="T1" fmla="*/ 0 h 141"/>
                  <a:gd name="T2" fmla="*/ 1 w 68"/>
                  <a:gd name="T3" fmla="*/ 0 h 141"/>
                  <a:gd name="T4" fmla="*/ 1 w 68"/>
                  <a:gd name="T5" fmla="*/ 0 h 141"/>
                  <a:gd name="T6" fmla="*/ 0 w 68"/>
                  <a:gd name="T7" fmla="*/ 0 h 141"/>
                  <a:gd name="T8" fmla="*/ 1 w 68"/>
                  <a:gd name="T9" fmla="*/ 0 h 141"/>
                  <a:gd name="T10" fmla="*/ 0 60000 65536"/>
                  <a:gd name="T11" fmla="*/ 0 60000 65536"/>
                  <a:gd name="T12" fmla="*/ 0 60000 65536"/>
                  <a:gd name="T13" fmla="*/ 0 60000 65536"/>
                  <a:gd name="T14" fmla="*/ 0 60000 65536"/>
                  <a:gd name="T15" fmla="*/ 0 w 68"/>
                  <a:gd name="T16" fmla="*/ 0 h 141"/>
                  <a:gd name="T17" fmla="*/ 68 w 68"/>
                  <a:gd name="T18" fmla="*/ 141 h 141"/>
                </a:gdLst>
                <a:ahLst/>
                <a:cxnLst>
                  <a:cxn ang="T10">
                    <a:pos x="T0" y="T1"/>
                  </a:cxn>
                  <a:cxn ang="T11">
                    <a:pos x="T2" y="T3"/>
                  </a:cxn>
                  <a:cxn ang="T12">
                    <a:pos x="T4" y="T5"/>
                  </a:cxn>
                  <a:cxn ang="T13">
                    <a:pos x="T6" y="T7"/>
                  </a:cxn>
                  <a:cxn ang="T14">
                    <a:pos x="T8" y="T9"/>
                  </a:cxn>
                </a:cxnLst>
                <a:rect l="T15" t="T16" r="T17" b="T18"/>
                <a:pathLst>
                  <a:path w="68" h="141">
                    <a:moveTo>
                      <a:pt x="58" y="0"/>
                    </a:moveTo>
                    <a:lnTo>
                      <a:pt x="68" y="5"/>
                    </a:lnTo>
                    <a:lnTo>
                      <a:pt x="9" y="141"/>
                    </a:lnTo>
                    <a:lnTo>
                      <a:pt x="0" y="134"/>
                    </a:lnTo>
                    <a:lnTo>
                      <a:pt x="58"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98" name="Freeform 2663"/>
              <p:cNvSpPr>
                <a:spLocks noChangeAspect="1"/>
              </p:cNvSpPr>
              <p:nvPr/>
            </p:nvSpPr>
            <p:spPr bwMode="auto">
              <a:xfrm>
                <a:off x="4680" y="1283"/>
                <a:ext cx="34" cy="70"/>
              </a:xfrm>
              <a:custGeom>
                <a:avLst/>
                <a:gdLst>
                  <a:gd name="T0" fmla="*/ 1 w 68"/>
                  <a:gd name="T1" fmla="*/ 0 h 139"/>
                  <a:gd name="T2" fmla="*/ 1 w 68"/>
                  <a:gd name="T3" fmla="*/ 1 h 139"/>
                  <a:gd name="T4" fmla="*/ 1 w 68"/>
                  <a:gd name="T5" fmla="*/ 1 h 139"/>
                  <a:gd name="T6" fmla="*/ 0 w 68"/>
                  <a:gd name="T7" fmla="*/ 1 h 139"/>
                  <a:gd name="T8" fmla="*/ 1 w 68"/>
                  <a:gd name="T9" fmla="*/ 0 h 139"/>
                  <a:gd name="T10" fmla="*/ 0 60000 65536"/>
                  <a:gd name="T11" fmla="*/ 0 60000 65536"/>
                  <a:gd name="T12" fmla="*/ 0 60000 65536"/>
                  <a:gd name="T13" fmla="*/ 0 60000 65536"/>
                  <a:gd name="T14" fmla="*/ 0 60000 65536"/>
                  <a:gd name="T15" fmla="*/ 0 w 68"/>
                  <a:gd name="T16" fmla="*/ 0 h 139"/>
                  <a:gd name="T17" fmla="*/ 68 w 68"/>
                  <a:gd name="T18" fmla="*/ 139 h 139"/>
                </a:gdLst>
                <a:ahLst/>
                <a:cxnLst>
                  <a:cxn ang="T10">
                    <a:pos x="T0" y="T1"/>
                  </a:cxn>
                  <a:cxn ang="T11">
                    <a:pos x="T2" y="T3"/>
                  </a:cxn>
                  <a:cxn ang="T12">
                    <a:pos x="T4" y="T5"/>
                  </a:cxn>
                  <a:cxn ang="T13">
                    <a:pos x="T6" y="T7"/>
                  </a:cxn>
                  <a:cxn ang="T14">
                    <a:pos x="T8" y="T9"/>
                  </a:cxn>
                </a:cxnLst>
                <a:rect l="T15" t="T16" r="T17" b="T18"/>
                <a:pathLst>
                  <a:path w="68" h="139">
                    <a:moveTo>
                      <a:pt x="58" y="0"/>
                    </a:moveTo>
                    <a:lnTo>
                      <a:pt x="68" y="3"/>
                    </a:lnTo>
                    <a:lnTo>
                      <a:pt x="10" y="139"/>
                    </a:lnTo>
                    <a:lnTo>
                      <a:pt x="0" y="134"/>
                    </a:lnTo>
                    <a:lnTo>
                      <a:pt x="58"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99" name="Freeform 2664"/>
              <p:cNvSpPr>
                <a:spLocks noChangeAspect="1"/>
              </p:cNvSpPr>
              <p:nvPr/>
            </p:nvSpPr>
            <p:spPr bwMode="auto">
              <a:xfrm>
                <a:off x="4683" y="1286"/>
                <a:ext cx="35" cy="69"/>
              </a:xfrm>
              <a:custGeom>
                <a:avLst/>
                <a:gdLst>
                  <a:gd name="T0" fmla="*/ 0 w 71"/>
                  <a:gd name="T1" fmla="*/ 0 h 139"/>
                  <a:gd name="T2" fmla="*/ 0 w 71"/>
                  <a:gd name="T3" fmla="*/ 0 h 139"/>
                  <a:gd name="T4" fmla="*/ 0 w 71"/>
                  <a:gd name="T5" fmla="*/ 0 h 139"/>
                  <a:gd name="T6" fmla="*/ 0 w 71"/>
                  <a:gd name="T7" fmla="*/ 0 h 139"/>
                  <a:gd name="T8" fmla="*/ 0 w 71"/>
                  <a:gd name="T9" fmla="*/ 0 h 139"/>
                  <a:gd name="T10" fmla="*/ 0 60000 65536"/>
                  <a:gd name="T11" fmla="*/ 0 60000 65536"/>
                  <a:gd name="T12" fmla="*/ 0 60000 65536"/>
                  <a:gd name="T13" fmla="*/ 0 60000 65536"/>
                  <a:gd name="T14" fmla="*/ 0 60000 65536"/>
                  <a:gd name="T15" fmla="*/ 0 w 71"/>
                  <a:gd name="T16" fmla="*/ 0 h 139"/>
                  <a:gd name="T17" fmla="*/ 71 w 71"/>
                  <a:gd name="T18" fmla="*/ 139 h 139"/>
                </a:gdLst>
                <a:ahLst/>
                <a:cxnLst>
                  <a:cxn ang="T10">
                    <a:pos x="T0" y="T1"/>
                  </a:cxn>
                  <a:cxn ang="T11">
                    <a:pos x="T2" y="T3"/>
                  </a:cxn>
                  <a:cxn ang="T12">
                    <a:pos x="T4" y="T5"/>
                  </a:cxn>
                  <a:cxn ang="T13">
                    <a:pos x="T6" y="T7"/>
                  </a:cxn>
                  <a:cxn ang="T14">
                    <a:pos x="T8" y="T9"/>
                  </a:cxn>
                </a:cxnLst>
                <a:rect l="T15" t="T16" r="T17" b="T18"/>
                <a:pathLst>
                  <a:path w="71" h="139">
                    <a:moveTo>
                      <a:pt x="59" y="0"/>
                    </a:moveTo>
                    <a:lnTo>
                      <a:pt x="71" y="5"/>
                    </a:lnTo>
                    <a:lnTo>
                      <a:pt x="10" y="139"/>
                    </a:lnTo>
                    <a:lnTo>
                      <a:pt x="0" y="134"/>
                    </a:lnTo>
                    <a:lnTo>
                      <a:pt x="59"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00" name="Freeform 2665"/>
              <p:cNvSpPr>
                <a:spLocks noChangeAspect="1"/>
              </p:cNvSpPr>
              <p:nvPr/>
            </p:nvSpPr>
            <p:spPr bwMode="auto">
              <a:xfrm>
                <a:off x="4688" y="1288"/>
                <a:ext cx="35" cy="69"/>
              </a:xfrm>
              <a:custGeom>
                <a:avLst/>
                <a:gdLst>
                  <a:gd name="T0" fmla="*/ 1 w 69"/>
                  <a:gd name="T1" fmla="*/ 0 h 137"/>
                  <a:gd name="T2" fmla="*/ 1 w 69"/>
                  <a:gd name="T3" fmla="*/ 1 h 137"/>
                  <a:gd name="T4" fmla="*/ 1 w 69"/>
                  <a:gd name="T5" fmla="*/ 1 h 137"/>
                  <a:gd name="T6" fmla="*/ 0 w 69"/>
                  <a:gd name="T7" fmla="*/ 1 h 137"/>
                  <a:gd name="T8" fmla="*/ 1 w 69"/>
                  <a:gd name="T9" fmla="*/ 0 h 137"/>
                  <a:gd name="T10" fmla="*/ 0 60000 65536"/>
                  <a:gd name="T11" fmla="*/ 0 60000 65536"/>
                  <a:gd name="T12" fmla="*/ 0 60000 65536"/>
                  <a:gd name="T13" fmla="*/ 0 60000 65536"/>
                  <a:gd name="T14" fmla="*/ 0 60000 65536"/>
                  <a:gd name="T15" fmla="*/ 0 w 69"/>
                  <a:gd name="T16" fmla="*/ 0 h 137"/>
                  <a:gd name="T17" fmla="*/ 69 w 69"/>
                  <a:gd name="T18" fmla="*/ 137 h 137"/>
                </a:gdLst>
                <a:ahLst/>
                <a:cxnLst>
                  <a:cxn ang="T10">
                    <a:pos x="T0" y="T1"/>
                  </a:cxn>
                  <a:cxn ang="T11">
                    <a:pos x="T2" y="T3"/>
                  </a:cxn>
                  <a:cxn ang="T12">
                    <a:pos x="T4" y="T5"/>
                  </a:cxn>
                  <a:cxn ang="T13">
                    <a:pos x="T6" y="T7"/>
                  </a:cxn>
                  <a:cxn ang="T14">
                    <a:pos x="T8" y="T9"/>
                  </a:cxn>
                </a:cxnLst>
                <a:rect l="T15" t="T16" r="T17" b="T18"/>
                <a:pathLst>
                  <a:path w="69" h="137">
                    <a:moveTo>
                      <a:pt x="59" y="0"/>
                    </a:moveTo>
                    <a:lnTo>
                      <a:pt x="69" y="5"/>
                    </a:lnTo>
                    <a:lnTo>
                      <a:pt x="8" y="137"/>
                    </a:lnTo>
                    <a:lnTo>
                      <a:pt x="0" y="132"/>
                    </a:lnTo>
                    <a:lnTo>
                      <a:pt x="59"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01" name="Freeform 2666"/>
              <p:cNvSpPr>
                <a:spLocks noChangeAspect="1"/>
              </p:cNvSpPr>
              <p:nvPr/>
            </p:nvSpPr>
            <p:spPr bwMode="auto">
              <a:xfrm>
                <a:off x="4693" y="1289"/>
                <a:ext cx="35" cy="69"/>
              </a:xfrm>
              <a:custGeom>
                <a:avLst/>
                <a:gdLst>
                  <a:gd name="T0" fmla="*/ 0 w 72"/>
                  <a:gd name="T1" fmla="*/ 0 h 138"/>
                  <a:gd name="T2" fmla="*/ 0 w 72"/>
                  <a:gd name="T3" fmla="*/ 1 h 138"/>
                  <a:gd name="T4" fmla="*/ 0 w 72"/>
                  <a:gd name="T5" fmla="*/ 1 h 138"/>
                  <a:gd name="T6" fmla="*/ 0 w 72"/>
                  <a:gd name="T7" fmla="*/ 1 h 138"/>
                  <a:gd name="T8" fmla="*/ 0 w 72"/>
                  <a:gd name="T9" fmla="*/ 0 h 138"/>
                  <a:gd name="T10" fmla="*/ 0 60000 65536"/>
                  <a:gd name="T11" fmla="*/ 0 60000 65536"/>
                  <a:gd name="T12" fmla="*/ 0 60000 65536"/>
                  <a:gd name="T13" fmla="*/ 0 60000 65536"/>
                  <a:gd name="T14" fmla="*/ 0 60000 65536"/>
                  <a:gd name="T15" fmla="*/ 0 w 72"/>
                  <a:gd name="T16" fmla="*/ 0 h 138"/>
                  <a:gd name="T17" fmla="*/ 72 w 72"/>
                  <a:gd name="T18" fmla="*/ 138 h 138"/>
                </a:gdLst>
                <a:ahLst/>
                <a:cxnLst>
                  <a:cxn ang="T10">
                    <a:pos x="T0" y="T1"/>
                  </a:cxn>
                  <a:cxn ang="T11">
                    <a:pos x="T2" y="T3"/>
                  </a:cxn>
                  <a:cxn ang="T12">
                    <a:pos x="T4" y="T5"/>
                  </a:cxn>
                  <a:cxn ang="T13">
                    <a:pos x="T6" y="T7"/>
                  </a:cxn>
                  <a:cxn ang="T14">
                    <a:pos x="T8" y="T9"/>
                  </a:cxn>
                </a:cxnLst>
                <a:rect l="T15" t="T16" r="T17" b="T18"/>
                <a:pathLst>
                  <a:path w="72" h="138">
                    <a:moveTo>
                      <a:pt x="60" y="0"/>
                    </a:moveTo>
                    <a:lnTo>
                      <a:pt x="72" y="6"/>
                    </a:lnTo>
                    <a:lnTo>
                      <a:pt x="11" y="138"/>
                    </a:lnTo>
                    <a:lnTo>
                      <a:pt x="0" y="133"/>
                    </a:lnTo>
                    <a:lnTo>
                      <a:pt x="60"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02" name="Freeform 2667"/>
              <p:cNvSpPr>
                <a:spLocks noChangeAspect="1"/>
              </p:cNvSpPr>
              <p:nvPr/>
            </p:nvSpPr>
            <p:spPr bwMode="auto">
              <a:xfrm>
                <a:off x="4695" y="1290"/>
                <a:ext cx="36" cy="71"/>
              </a:xfrm>
              <a:custGeom>
                <a:avLst/>
                <a:gdLst>
                  <a:gd name="T0" fmla="*/ 1 w 72"/>
                  <a:gd name="T1" fmla="*/ 0 h 143"/>
                  <a:gd name="T2" fmla="*/ 1 w 72"/>
                  <a:gd name="T3" fmla="*/ 0 h 143"/>
                  <a:gd name="T4" fmla="*/ 1 w 72"/>
                  <a:gd name="T5" fmla="*/ 0 h 143"/>
                  <a:gd name="T6" fmla="*/ 0 w 72"/>
                  <a:gd name="T7" fmla="*/ 0 h 143"/>
                  <a:gd name="T8" fmla="*/ 1 w 72"/>
                  <a:gd name="T9" fmla="*/ 0 h 143"/>
                  <a:gd name="T10" fmla="*/ 0 60000 65536"/>
                  <a:gd name="T11" fmla="*/ 0 60000 65536"/>
                  <a:gd name="T12" fmla="*/ 0 60000 65536"/>
                  <a:gd name="T13" fmla="*/ 0 60000 65536"/>
                  <a:gd name="T14" fmla="*/ 0 60000 65536"/>
                  <a:gd name="T15" fmla="*/ 0 w 72"/>
                  <a:gd name="T16" fmla="*/ 0 h 143"/>
                  <a:gd name="T17" fmla="*/ 72 w 72"/>
                  <a:gd name="T18" fmla="*/ 143 h 143"/>
                </a:gdLst>
                <a:ahLst/>
                <a:cxnLst>
                  <a:cxn ang="T10">
                    <a:pos x="T0" y="T1"/>
                  </a:cxn>
                  <a:cxn ang="T11">
                    <a:pos x="T2" y="T3"/>
                  </a:cxn>
                  <a:cxn ang="T12">
                    <a:pos x="T4" y="T5"/>
                  </a:cxn>
                  <a:cxn ang="T13">
                    <a:pos x="T6" y="T7"/>
                  </a:cxn>
                  <a:cxn ang="T14">
                    <a:pos x="T8" y="T9"/>
                  </a:cxn>
                </a:cxnLst>
                <a:rect l="T15" t="T16" r="T17" b="T18"/>
                <a:pathLst>
                  <a:path w="72" h="143">
                    <a:moveTo>
                      <a:pt x="60" y="0"/>
                    </a:moveTo>
                    <a:lnTo>
                      <a:pt x="72" y="5"/>
                    </a:lnTo>
                    <a:lnTo>
                      <a:pt x="11" y="143"/>
                    </a:lnTo>
                    <a:lnTo>
                      <a:pt x="0" y="136"/>
                    </a:lnTo>
                    <a:lnTo>
                      <a:pt x="60"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03" name="Freeform 2668"/>
              <p:cNvSpPr>
                <a:spLocks noChangeAspect="1"/>
              </p:cNvSpPr>
              <p:nvPr/>
            </p:nvSpPr>
            <p:spPr bwMode="auto">
              <a:xfrm>
                <a:off x="4699" y="1293"/>
                <a:ext cx="35" cy="69"/>
              </a:xfrm>
              <a:custGeom>
                <a:avLst/>
                <a:gdLst>
                  <a:gd name="T0" fmla="*/ 1 w 70"/>
                  <a:gd name="T1" fmla="*/ 0 h 139"/>
                  <a:gd name="T2" fmla="*/ 1 w 70"/>
                  <a:gd name="T3" fmla="*/ 0 h 139"/>
                  <a:gd name="T4" fmla="*/ 1 w 70"/>
                  <a:gd name="T5" fmla="*/ 0 h 139"/>
                  <a:gd name="T6" fmla="*/ 0 w 70"/>
                  <a:gd name="T7" fmla="*/ 0 h 139"/>
                  <a:gd name="T8" fmla="*/ 1 w 70"/>
                  <a:gd name="T9" fmla="*/ 0 h 139"/>
                  <a:gd name="T10" fmla="*/ 0 60000 65536"/>
                  <a:gd name="T11" fmla="*/ 0 60000 65536"/>
                  <a:gd name="T12" fmla="*/ 0 60000 65536"/>
                  <a:gd name="T13" fmla="*/ 0 60000 65536"/>
                  <a:gd name="T14" fmla="*/ 0 60000 65536"/>
                  <a:gd name="T15" fmla="*/ 0 w 70"/>
                  <a:gd name="T16" fmla="*/ 0 h 139"/>
                  <a:gd name="T17" fmla="*/ 70 w 70"/>
                  <a:gd name="T18" fmla="*/ 139 h 139"/>
                </a:gdLst>
                <a:ahLst/>
                <a:cxnLst>
                  <a:cxn ang="T10">
                    <a:pos x="T0" y="T1"/>
                  </a:cxn>
                  <a:cxn ang="T11">
                    <a:pos x="T2" y="T3"/>
                  </a:cxn>
                  <a:cxn ang="T12">
                    <a:pos x="T4" y="T5"/>
                  </a:cxn>
                  <a:cxn ang="T13">
                    <a:pos x="T6" y="T7"/>
                  </a:cxn>
                  <a:cxn ang="T14">
                    <a:pos x="T8" y="T9"/>
                  </a:cxn>
                </a:cxnLst>
                <a:rect l="T15" t="T16" r="T17" b="T18"/>
                <a:pathLst>
                  <a:path w="70" h="139">
                    <a:moveTo>
                      <a:pt x="61" y="0"/>
                    </a:moveTo>
                    <a:lnTo>
                      <a:pt x="70" y="5"/>
                    </a:lnTo>
                    <a:lnTo>
                      <a:pt x="10" y="139"/>
                    </a:lnTo>
                    <a:lnTo>
                      <a:pt x="0" y="134"/>
                    </a:lnTo>
                    <a:lnTo>
                      <a:pt x="61"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04" name="Freeform 2669"/>
              <p:cNvSpPr>
                <a:spLocks noChangeAspect="1"/>
              </p:cNvSpPr>
              <p:nvPr/>
            </p:nvSpPr>
            <p:spPr bwMode="auto">
              <a:xfrm>
                <a:off x="4705" y="1294"/>
                <a:ext cx="34" cy="70"/>
              </a:xfrm>
              <a:custGeom>
                <a:avLst/>
                <a:gdLst>
                  <a:gd name="T0" fmla="*/ 0 w 70"/>
                  <a:gd name="T1" fmla="*/ 0 h 139"/>
                  <a:gd name="T2" fmla="*/ 0 w 70"/>
                  <a:gd name="T3" fmla="*/ 1 h 139"/>
                  <a:gd name="T4" fmla="*/ 0 w 70"/>
                  <a:gd name="T5" fmla="*/ 1 h 139"/>
                  <a:gd name="T6" fmla="*/ 0 w 70"/>
                  <a:gd name="T7" fmla="*/ 1 h 139"/>
                  <a:gd name="T8" fmla="*/ 0 w 70"/>
                  <a:gd name="T9" fmla="*/ 0 h 139"/>
                  <a:gd name="T10" fmla="*/ 0 60000 65536"/>
                  <a:gd name="T11" fmla="*/ 0 60000 65536"/>
                  <a:gd name="T12" fmla="*/ 0 60000 65536"/>
                  <a:gd name="T13" fmla="*/ 0 60000 65536"/>
                  <a:gd name="T14" fmla="*/ 0 60000 65536"/>
                  <a:gd name="T15" fmla="*/ 0 w 70"/>
                  <a:gd name="T16" fmla="*/ 0 h 139"/>
                  <a:gd name="T17" fmla="*/ 70 w 70"/>
                  <a:gd name="T18" fmla="*/ 139 h 139"/>
                </a:gdLst>
                <a:ahLst/>
                <a:cxnLst>
                  <a:cxn ang="T10">
                    <a:pos x="T0" y="T1"/>
                  </a:cxn>
                  <a:cxn ang="T11">
                    <a:pos x="T2" y="T3"/>
                  </a:cxn>
                  <a:cxn ang="T12">
                    <a:pos x="T4" y="T5"/>
                  </a:cxn>
                  <a:cxn ang="T13">
                    <a:pos x="T6" y="T7"/>
                  </a:cxn>
                  <a:cxn ang="T14">
                    <a:pos x="T8" y="T9"/>
                  </a:cxn>
                </a:cxnLst>
                <a:rect l="T15" t="T16" r="T17" b="T18"/>
                <a:pathLst>
                  <a:path w="70" h="139">
                    <a:moveTo>
                      <a:pt x="60" y="0"/>
                    </a:moveTo>
                    <a:lnTo>
                      <a:pt x="70" y="5"/>
                    </a:lnTo>
                    <a:lnTo>
                      <a:pt x="10" y="139"/>
                    </a:lnTo>
                    <a:lnTo>
                      <a:pt x="0" y="134"/>
                    </a:lnTo>
                    <a:lnTo>
                      <a:pt x="60" y="0"/>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05" name="Freeform 2670"/>
              <p:cNvSpPr>
                <a:spLocks noChangeAspect="1"/>
              </p:cNvSpPr>
              <p:nvPr/>
            </p:nvSpPr>
            <p:spPr bwMode="auto">
              <a:xfrm>
                <a:off x="4708" y="1297"/>
                <a:ext cx="34" cy="69"/>
              </a:xfrm>
              <a:custGeom>
                <a:avLst/>
                <a:gdLst>
                  <a:gd name="T0" fmla="*/ 1 w 68"/>
                  <a:gd name="T1" fmla="*/ 0 h 137"/>
                  <a:gd name="T2" fmla="*/ 1 w 68"/>
                  <a:gd name="T3" fmla="*/ 1 h 137"/>
                  <a:gd name="T4" fmla="*/ 1 w 68"/>
                  <a:gd name="T5" fmla="*/ 1 h 137"/>
                  <a:gd name="T6" fmla="*/ 0 w 68"/>
                  <a:gd name="T7" fmla="*/ 1 h 137"/>
                  <a:gd name="T8" fmla="*/ 1 w 68"/>
                  <a:gd name="T9" fmla="*/ 0 h 137"/>
                  <a:gd name="T10" fmla="*/ 0 60000 65536"/>
                  <a:gd name="T11" fmla="*/ 0 60000 65536"/>
                  <a:gd name="T12" fmla="*/ 0 60000 65536"/>
                  <a:gd name="T13" fmla="*/ 0 60000 65536"/>
                  <a:gd name="T14" fmla="*/ 0 60000 65536"/>
                  <a:gd name="T15" fmla="*/ 0 w 68"/>
                  <a:gd name="T16" fmla="*/ 0 h 137"/>
                  <a:gd name="T17" fmla="*/ 68 w 68"/>
                  <a:gd name="T18" fmla="*/ 137 h 137"/>
                </a:gdLst>
                <a:ahLst/>
                <a:cxnLst>
                  <a:cxn ang="T10">
                    <a:pos x="T0" y="T1"/>
                  </a:cxn>
                  <a:cxn ang="T11">
                    <a:pos x="T2" y="T3"/>
                  </a:cxn>
                  <a:cxn ang="T12">
                    <a:pos x="T4" y="T5"/>
                  </a:cxn>
                  <a:cxn ang="T13">
                    <a:pos x="T6" y="T7"/>
                  </a:cxn>
                  <a:cxn ang="T14">
                    <a:pos x="T8" y="T9"/>
                  </a:cxn>
                </a:cxnLst>
                <a:rect l="T15" t="T16" r="T17" b="T18"/>
                <a:pathLst>
                  <a:path w="68" h="137">
                    <a:moveTo>
                      <a:pt x="59" y="0"/>
                    </a:moveTo>
                    <a:lnTo>
                      <a:pt x="68" y="7"/>
                    </a:lnTo>
                    <a:lnTo>
                      <a:pt x="10" y="137"/>
                    </a:lnTo>
                    <a:lnTo>
                      <a:pt x="0" y="132"/>
                    </a:lnTo>
                    <a:lnTo>
                      <a:pt x="59"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06" name="Freeform 2671"/>
              <p:cNvSpPr>
                <a:spLocks noChangeAspect="1"/>
              </p:cNvSpPr>
              <p:nvPr/>
            </p:nvSpPr>
            <p:spPr bwMode="auto">
              <a:xfrm>
                <a:off x="4715" y="1298"/>
                <a:ext cx="32" cy="68"/>
              </a:xfrm>
              <a:custGeom>
                <a:avLst/>
                <a:gdLst>
                  <a:gd name="T0" fmla="*/ 0 w 65"/>
                  <a:gd name="T1" fmla="*/ 0 h 138"/>
                  <a:gd name="T2" fmla="*/ 0 w 65"/>
                  <a:gd name="T3" fmla="*/ 0 h 138"/>
                  <a:gd name="T4" fmla="*/ 0 w 65"/>
                  <a:gd name="T5" fmla="*/ 0 h 138"/>
                  <a:gd name="T6" fmla="*/ 0 w 65"/>
                  <a:gd name="T7" fmla="*/ 0 h 138"/>
                  <a:gd name="T8" fmla="*/ 0 w 65"/>
                  <a:gd name="T9" fmla="*/ 0 h 138"/>
                  <a:gd name="T10" fmla="*/ 0 60000 65536"/>
                  <a:gd name="T11" fmla="*/ 0 60000 65536"/>
                  <a:gd name="T12" fmla="*/ 0 60000 65536"/>
                  <a:gd name="T13" fmla="*/ 0 60000 65536"/>
                  <a:gd name="T14" fmla="*/ 0 60000 65536"/>
                  <a:gd name="T15" fmla="*/ 0 w 65"/>
                  <a:gd name="T16" fmla="*/ 0 h 138"/>
                  <a:gd name="T17" fmla="*/ 65 w 65"/>
                  <a:gd name="T18" fmla="*/ 138 h 138"/>
                </a:gdLst>
                <a:ahLst/>
                <a:cxnLst>
                  <a:cxn ang="T10">
                    <a:pos x="T0" y="T1"/>
                  </a:cxn>
                  <a:cxn ang="T11">
                    <a:pos x="T2" y="T3"/>
                  </a:cxn>
                  <a:cxn ang="T12">
                    <a:pos x="T4" y="T5"/>
                  </a:cxn>
                  <a:cxn ang="T13">
                    <a:pos x="T6" y="T7"/>
                  </a:cxn>
                  <a:cxn ang="T14">
                    <a:pos x="T8" y="T9"/>
                  </a:cxn>
                </a:cxnLst>
                <a:rect l="T15" t="T16" r="T17" b="T18"/>
                <a:pathLst>
                  <a:path w="65" h="138">
                    <a:moveTo>
                      <a:pt x="55" y="0"/>
                    </a:moveTo>
                    <a:lnTo>
                      <a:pt x="65" y="4"/>
                    </a:lnTo>
                    <a:lnTo>
                      <a:pt x="7" y="138"/>
                    </a:lnTo>
                    <a:lnTo>
                      <a:pt x="0" y="133"/>
                    </a:lnTo>
                    <a:lnTo>
                      <a:pt x="55"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07" name="Freeform 2672"/>
              <p:cNvSpPr>
                <a:spLocks noChangeAspect="1"/>
              </p:cNvSpPr>
              <p:nvPr/>
            </p:nvSpPr>
            <p:spPr bwMode="auto">
              <a:xfrm>
                <a:off x="4717" y="1300"/>
                <a:ext cx="33" cy="70"/>
              </a:xfrm>
              <a:custGeom>
                <a:avLst/>
                <a:gdLst>
                  <a:gd name="T0" fmla="*/ 1 w 64"/>
                  <a:gd name="T1" fmla="*/ 0 h 139"/>
                  <a:gd name="T2" fmla="*/ 1 w 64"/>
                  <a:gd name="T3" fmla="*/ 1 h 139"/>
                  <a:gd name="T4" fmla="*/ 1 w 64"/>
                  <a:gd name="T5" fmla="*/ 1 h 139"/>
                  <a:gd name="T6" fmla="*/ 0 w 64"/>
                  <a:gd name="T7" fmla="*/ 1 h 139"/>
                  <a:gd name="T8" fmla="*/ 1 w 64"/>
                  <a:gd name="T9" fmla="*/ 0 h 139"/>
                  <a:gd name="T10" fmla="*/ 0 60000 65536"/>
                  <a:gd name="T11" fmla="*/ 0 60000 65536"/>
                  <a:gd name="T12" fmla="*/ 0 60000 65536"/>
                  <a:gd name="T13" fmla="*/ 0 60000 65536"/>
                  <a:gd name="T14" fmla="*/ 0 60000 65536"/>
                  <a:gd name="T15" fmla="*/ 0 w 64"/>
                  <a:gd name="T16" fmla="*/ 0 h 139"/>
                  <a:gd name="T17" fmla="*/ 64 w 64"/>
                  <a:gd name="T18" fmla="*/ 139 h 139"/>
                </a:gdLst>
                <a:ahLst/>
                <a:cxnLst>
                  <a:cxn ang="T10">
                    <a:pos x="T0" y="T1"/>
                  </a:cxn>
                  <a:cxn ang="T11">
                    <a:pos x="T2" y="T3"/>
                  </a:cxn>
                  <a:cxn ang="T12">
                    <a:pos x="T4" y="T5"/>
                  </a:cxn>
                  <a:cxn ang="T13">
                    <a:pos x="T6" y="T7"/>
                  </a:cxn>
                  <a:cxn ang="T14">
                    <a:pos x="T8" y="T9"/>
                  </a:cxn>
                </a:cxnLst>
                <a:rect l="T15" t="T16" r="T17" b="T18"/>
                <a:pathLst>
                  <a:path w="64" h="139">
                    <a:moveTo>
                      <a:pt x="56" y="0"/>
                    </a:moveTo>
                    <a:lnTo>
                      <a:pt x="64" y="1"/>
                    </a:lnTo>
                    <a:lnTo>
                      <a:pt x="8" y="139"/>
                    </a:lnTo>
                    <a:lnTo>
                      <a:pt x="0" y="135"/>
                    </a:lnTo>
                    <a:lnTo>
                      <a:pt x="56"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08" name="Freeform 2673"/>
              <p:cNvSpPr>
                <a:spLocks noChangeAspect="1"/>
              </p:cNvSpPr>
              <p:nvPr/>
            </p:nvSpPr>
            <p:spPr bwMode="auto">
              <a:xfrm>
                <a:off x="4722" y="1302"/>
                <a:ext cx="33" cy="71"/>
              </a:xfrm>
              <a:custGeom>
                <a:avLst/>
                <a:gdLst>
                  <a:gd name="T0" fmla="*/ 1 w 64"/>
                  <a:gd name="T1" fmla="*/ 0 h 142"/>
                  <a:gd name="T2" fmla="*/ 1 w 64"/>
                  <a:gd name="T3" fmla="*/ 1 h 142"/>
                  <a:gd name="T4" fmla="*/ 1 w 64"/>
                  <a:gd name="T5" fmla="*/ 1 h 142"/>
                  <a:gd name="T6" fmla="*/ 0 w 64"/>
                  <a:gd name="T7" fmla="*/ 1 h 142"/>
                  <a:gd name="T8" fmla="*/ 1 w 64"/>
                  <a:gd name="T9" fmla="*/ 0 h 142"/>
                  <a:gd name="T10" fmla="*/ 0 60000 65536"/>
                  <a:gd name="T11" fmla="*/ 0 60000 65536"/>
                  <a:gd name="T12" fmla="*/ 0 60000 65536"/>
                  <a:gd name="T13" fmla="*/ 0 60000 65536"/>
                  <a:gd name="T14" fmla="*/ 0 60000 65536"/>
                  <a:gd name="T15" fmla="*/ 0 w 64"/>
                  <a:gd name="T16" fmla="*/ 0 h 142"/>
                  <a:gd name="T17" fmla="*/ 64 w 64"/>
                  <a:gd name="T18" fmla="*/ 142 h 142"/>
                </a:gdLst>
                <a:ahLst/>
                <a:cxnLst>
                  <a:cxn ang="T10">
                    <a:pos x="T0" y="T1"/>
                  </a:cxn>
                  <a:cxn ang="T11">
                    <a:pos x="T2" y="T3"/>
                  </a:cxn>
                  <a:cxn ang="T12">
                    <a:pos x="T4" y="T5"/>
                  </a:cxn>
                  <a:cxn ang="T13">
                    <a:pos x="T6" y="T7"/>
                  </a:cxn>
                  <a:cxn ang="T14">
                    <a:pos x="T8" y="T9"/>
                  </a:cxn>
                </a:cxnLst>
                <a:rect l="T15" t="T16" r="T17" b="T18"/>
                <a:pathLst>
                  <a:path w="64" h="142">
                    <a:moveTo>
                      <a:pt x="56" y="0"/>
                    </a:moveTo>
                    <a:lnTo>
                      <a:pt x="64" y="5"/>
                    </a:lnTo>
                    <a:lnTo>
                      <a:pt x="8" y="142"/>
                    </a:lnTo>
                    <a:lnTo>
                      <a:pt x="0" y="137"/>
                    </a:lnTo>
                    <a:lnTo>
                      <a:pt x="56"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09" name="Freeform 2674"/>
              <p:cNvSpPr>
                <a:spLocks noChangeAspect="1"/>
              </p:cNvSpPr>
              <p:nvPr/>
            </p:nvSpPr>
            <p:spPr bwMode="auto">
              <a:xfrm>
                <a:off x="4725" y="1306"/>
                <a:ext cx="36" cy="67"/>
              </a:xfrm>
              <a:custGeom>
                <a:avLst/>
                <a:gdLst>
                  <a:gd name="T0" fmla="*/ 1 w 71"/>
                  <a:gd name="T1" fmla="*/ 0 h 134"/>
                  <a:gd name="T2" fmla="*/ 1 w 71"/>
                  <a:gd name="T3" fmla="*/ 1 h 134"/>
                  <a:gd name="T4" fmla="*/ 1 w 71"/>
                  <a:gd name="T5" fmla="*/ 1 h 134"/>
                  <a:gd name="T6" fmla="*/ 0 w 71"/>
                  <a:gd name="T7" fmla="*/ 1 h 134"/>
                  <a:gd name="T8" fmla="*/ 1 w 71"/>
                  <a:gd name="T9" fmla="*/ 0 h 134"/>
                  <a:gd name="T10" fmla="*/ 0 60000 65536"/>
                  <a:gd name="T11" fmla="*/ 0 60000 65536"/>
                  <a:gd name="T12" fmla="*/ 0 60000 65536"/>
                  <a:gd name="T13" fmla="*/ 0 60000 65536"/>
                  <a:gd name="T14" fmla="*/ 0 60000 65536"/>
                  <a:gd name="T15" fmla="*/ 0 w 71"/>
                  <a:gd name="T16" fmla="*/ 0 h 134"/>
                  <a:gd name="T17" fmla="*/ 71 w 71"/>
                  <a:gd name="T18" fmla="*/ 134 h 134"/>
                </a:gdLst>
                <a:ahLst/>
                <a:cxnLst>
                  <a:cxn ang="T10">
                    <a:pos x="T0" y="T1"/>
                  </a:cxn>
                  <a:cxn ang="T11">
                    <a:pos x="T2" y="T3"/>
                  </a:cxn>
                  <a:cxn ang="T12">
                    <a:pos x="T4" y="T5"/>
                  </a:cxn>
                  <a:cxn ang="T13">
                    <a:pos x="T6" y="T7"/>
                  </a:cxn>
                  <a:cxn ang="T14">
                    <a:pos x="T8" y="T9"/>
                  </a:cxn>
                </a:cxnLst>
                <a:rect l="T15" t="T16" r="T17" b="T18"/>
                <a:pathLst>
                  <a:path w="71" h="134">
                    <a:moveTo>
                      <a:pt x="59" y="0"/>
                    </a:moveTo>
                    <a:lnTo>
                      <a:pt x="71" y="6"/>
                    </a:lnTo>
                    <a:lnTo>
                      <a:pt x="8" y="134"/>
                    </a:lnTo>
                    <a:lnTo>
                      <a:pt x="0" y="133"/>
                    </a:lnTo>
                    <a:lnTo>
                      <a:pt x="59"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10" name="Freeform 2675"/>
              <p:cNvSpPr>
                <a:spLocks noChangeAspect="1"/>
              </p:cNvSpPr>
              <p:nvPr/>
            </p:nvSpPr>
            <p:spPr bwMode="auto">
              <a:xfrm>
                <a:off x="4731" y="1307"/>
                <a:ext cx="33" cy="68"/>
              </a:xfrm>
              <a:custGeom>
                <a:avLst/>
                <a:gdLst>
                  <a:gd name="T0" fmla="*/ 1 w 66"/>
                  <a:gd name="T1" fmla="*/ 0 h 136"/>
                  <a:gd name="T2" fmla="*/ 1 w 66"/>
                  <a:gd name="T3" fmla="*/ 1 h 136"/>
                  <a:gd name="T4" fmla="*/ 1 w 66"/>
                  <a:gd name="T5" fmla="*/ 1 h 136"/>
                  <a:gd name="T6" fmla="*/ 0 w 66"/>
                  <a:gd name="T7" fmla="*/ 1 h 136"/>
                  <a:gd name="T8" fmla="*/ 1 w 66"/>
                  <a:gd name="T9" fmla="*/ 0 h 136"/>
                  <a:gd name="T10" fmla="*/ 0 60000 65536"/>
                  <a:gd name="T11" fmla="*/ 0 60000 65536"/>
                  <a:gd name="T12" fmla="*/ 0 60000 65536"/>
                  <a:gd name="T13" fmla="*/ 0 60000 65536"/>
                  <a:gd name="T14" fmla="*/ 0 60000 65536"/>
                  <a:gd name="T15" fmla="*/ 0 w 66"/>
                  <a:gd name="T16" fmla="*/ 0 h 136"/>
                  <a:gd name="T17" fmla="*/ 66 w 66"/>
                  <a:gd name="T18" fmla="*/ 136 h 136"/>
                </a:gdLst>
                <a:ahLst/>
                <a:cxnLst>
                  <a:cxn ang="T10">
                    <a:pos x="T0" y="T1"/>
                  </a:cxn>
                  <a:cxn ang="T11">
                    <a:pos x="T2" y="T3"/>
                  </a:cxn>
                  <a:cxn ang="T12">
                    <a:pos x="T4" y="T5"/>
                  </a:cxn>
                  <a:cxn ang="T13">
                    <a:pos x="T6" y="T7"/>
                  </a:cxn>
                  <a:cxn ang="T14">
                    <a:pos x="T8" y="T9"/>
                  </a:cxn>
                </a:cxnLst>
                <a:rect l="T15" t="T16" r="T17" b="T18"/>
                <a:pathLst>
                  <a:path w="66" h="136">
                    <a:moveTo>
                      <a:pt x="57" y="0"/>
                    </a:moveTo>
                    <a:lnTo>
                      <a:pt x="66" y="4"/>
                    </a:lnTo>
                    <a:lnTo>
                      <a:pt x="8" y="136"/>
                    </a:lnTo>
                    <a:lnTo>
                      <a:pt x="0" y="129"/>
                    </a:lnTo>
                    <a:lnTo>
                      <a:pt x="57"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11" name="Freeform 2676"/>
              <p:cNvSpPr>
                <a:spLocks noChangeAspect="1"/>
              </p:cNvSpPr>
              <p:nvPr/>
            </p:nvSpPr>
            <p:spPr bwMode="auto">
              <a:xfrm>
                <a:off x="4733" y="1308"/>
                <a:ext cx="36" cy="69"/>
              </a:xfrm>
              <a:custGeom>
                <a:avLst/>
                <a:gdLst>
                  <a:gd name="T0" fmla="*/ 0 w 73"/>
                  <a:gd name="T1" fmla="*/ 0 h 137"/>
                  <a:gd name="T2" fmla="*/ 0 w 73"/>
                  <a:gd name="T3" fmla="*/ 1 h 137"/>
                  <a:gd name="T4" fmla="*/ 0 w 73"/>
                  <a:gd name="T5" fmla="*/ 1 h 137"/>
                  <a:gd name="T6" fmla="*/ 0 w 73"/>
                  <a:gd name="T7" fmla="*/ 1 h 137"/>
                  <a:gd name="T8" fmla="*/ 0 w 73"/>
                  <a:gd name="T9" fmla="*/ 0 h 137"/>
                  <a:gd name="T10" fmla="*/ 0 60000 65536"/>
                  <a:gd name="T11" fmla="*/ 0 60000 65536"/>
                  <a:gd name="T12" fmla="*/ 0 60000 65536"/>
                  <a:gd name="T13" fmla="*/ 0 60000 65536"/>
                  <a:gd name="T14" fmla="*/ 0 60000 65536"/>
                  <a:gd name="T15" fmla="*/ 0 w 73"/>
                  <a:gd name="T16" fmla="*/ 0 h 137"/>
                  <a:gd name="T17" fmla="*/ 73 w 73"/>
                  <a:gd name="T18" fmla="*/ 137 h 137"/>
                </a:gdLst>
                <a:ahLst/>
                <a:cxnLst>
                  <a:cxn ang="T10">
                    <a:pos x="T0" y="T1"/>
                  </a:cxn>
                  <a:cxn ang="T11">
                    <a:pos x="T2" y="T3"/>
                  </a:cxn>
                  <a:cxn ang="T12">
                    <a:pos x="T4" y="T5"/>
                  </a:cxn>
                  <a:cxn ang="T13">
                    <a:pos x="T6" y="T7"/>
                  </a:cxn>
                  <a:cxn ang="T14">
                    <a:pos x="T8" y="T9"/>
                  </a:cxn>
                </a:cxnLst>
                <a:rect l="T15" t="T16" r="T17" b="T18"/>
                <a:pathLst>
                  <a:path w="73" h="137">
                    <a:moveTo>
                      <a:pt x="61" y="0"/>
                    </a:moveTo>
                    <a:lnTo>
                      <a:pt x="73" y="5"/>
                    </a:lnTo>
                    <a:lnTo>
                      <a:pt x="10" y="137"/>
                    </a:lnTo>
                    <a:lnTo>
                      <a:pt x="0" y="132"/>
                    </a:lnTo>
                    <a:lnTo>
                      <a:pt x="61"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12" name="Freeform 2677"/>
              <p:cNvSpPr>
                <a:spLocks noChangeAspect="1"/>
              </p:cNvSpPr>
              <p:nvPr/>
            </p:nvSpPr>
            <p:spPr bwMode="auto">
              <a:xfrm>
                <a:off x="4741" y="1310"/>
                <a:ext cx="31" cy="68"/>
              </a:xfrm>
              <a:custGeom>
                <a:avLst/>
                <a:gdLst>
                  <a:gd name="T0" fmla="*/ 1 w 61"/>
                  <a:gd name="T1" fmla="*/ 0 h 138"/>
                  <a:gd name="T2" fmla="*/ 1 w 61"/>
                  <a:gd name="T3" fmla="*/ 0 h 138"/>
                  <a:gd name="T4" fmla="*/ 1 w 61"/>
                  <a:gd name="T5" fmla="*/ 0 h 138"/>
                  <a:gd name="T6" fmla="*/ 0 w 61"/>
                  <a:gd name="T7" fmla="*/ 0 h 138"/>
                  <a:gd name="T8" fmla="*/ 1 w 61"/>
                  <a:gd name="T9" fmla="*/ 0 h 138"/>
                  <a:gd name="T10" fmla="*/ 0 60000 65536"/>
                  <a:gd name="T11" fmla="*/ 0 60000 65536"/>
                  <a:gd name="T12" fmla="*/ 0 60000 65536"/>
                  <a:gd name="T13" fmla="*/ 0 60000 65536"/>
                  <a:gd name="T14" fmla="*/ 0 60000 65536"/>
                  <a:gd name="T15" fmla="*/ 0 w 61"/>
                  <a:gd name="T16" fmla="*/ 0 h 138"/>
                  <a:gd name="T17" fmla="*/ 61 w 61"/>
                  <a:gd name="T18" fmla="*/ 138 h 138"/>
                </a:gdLst>
                <a:ahLst/>
                <a:cxnLst>
                  <a:cxn ang="T10">
                    <a:pos x="T0" y="T1"/>
                  </a:cxn>
                  <a:cxn ang="T11">
                    <a:pos x="T2" y="T3"/>
                  </a:cxn>
                  <a:cxn ang="T12">
                    <a:pos x="T4" y="T5"/>
                  </a:cxn>
                  <a:cxn ang="T13">
                    <a:pos x="T6" y="T7"/>
                  </a:cxn>
                  <a:cxn ang="T14">
                    <a:pos x="T8" y="T9"/>
                  </a:cxn>
                </a:cxnLst>
                <a:rect l="T15" t="T16" r="T17" b="T18"/>
                <a:pathLst>
                  <a:path w="61" h="138">
                    <a:moveTo>
                      <a:pt x="53" y="0"/>
                    </a:moveTo>
                    <a:lnTo>
                      <a:pt x="61" y="4"/>
                    </a:lnTo>
                    <a:lnTo>
                      <a:pt x="7" y="138"/>
                    </a:lnTo>
                    <a:lnTo>
                      <a:pt x="0" y="134"/>
                    </a:lnTo>
                    <a:lnTo>
                      <a:pt x="53"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13" name="Freeform 2678"/>
              <p:cNvSpPr>
                <a:spLocks noChangeAspect="1"/>
              </p:cNvSpPr>
              <p:nvPr/>
            </p:nvSpPr>
            <p:spPr bwMode="auto">
              <a:xfrm>
                <a:off x="4743" y="1310"/>
                <a:ext cx="35" cy="70"/>
              </a:xfrm>
              <a:custGeom>
                <a:avLst/>
                <a:gdLst>
                  <a:gd name="T0" fmla="*/ 0 w 72"/>
                  <a:gd name="T1" fmla="*/ 0 h 139"/>
                  <a:gd name="T2" fmla="*/ 0 w 72"/>
                  <a:gd name="T3" fmla="*/ 1 h 139"/>
                  <a:gd name="T4" fmla="*/ 0 w 72"/>
                  <a:gd name="T5" fmla="*/ 1 h 139"/>
                  <a:gd name="T6" fmla="*/ 0 w 72"/>
                  <a:gd name="T7" fmla="*/ 1 h 139"/>
                  <a:gd name="T8" fmla="*/ 0 w 72"/>
                  <a:gd name="T9" fmla="*/ 0 h 139"/>
                  <a:gd name="T10" fmla="*/ 0 60000 65536"/>
                  <a:gd name="T11" fmla="*/ 0 60000 65536"/>
                  <a:gd name="T12" fmla="*/ 0 60000 65536"/>
                  <a:gd name="T13" fmla="*/ 0 60000 65536"/>
                  <a:gd name="T14" fmla="*/ 0 60000 65536"/>
                  <a:gd name="T15" fmla="*/ 0 w 72"/>
                  <a:gd name="T16" fmla="*/ 0 h 139"/>
                  <a:gd name="T17" fmla="*/ 72 w 72"/>
                  <a:gd name="T18" fmla="*/ 139 h 139"/>
                </a:gdLst>
                <a:ahLst/>
                <a:cxnLst>
                  <a:cxn ang="T10">
                    <a:pos x="T0" y="T1"/>
                  </a:cxn>
                  <a:cxn ang="T11">
                    <a:pos x="T2" y="T3"/>
                  </a:cxn>
                  <a:cxn ang="T12">
                    <a:pos x="T4" y="T5"/>
                  </a:cxn>
                  <a:cxn ang="T13">
                    <a:pos x="T6" y="T7"/>
                  </a:cxn>
                  <a:cxn ang="T14">
                    <a:pos x="T8" y="T9"/>
                  </a:cxn>
                </a:cxnLst>
                <a:rect l="T15" t="T16" r="T17" b="T18"/>
                <a:pathLst>
                  <a:path w="72" h="139">
                    <a:moveTo>
                      <a:pt x="62" y="0"/>
                    </a:moveTo>
                    <a:lnTo>
                      <a:pt x="72" y="5"/>
                    </a:lnTo>
                    <a:lnTo>
                      <a:pt x="11" y="139"/>
                    </a:lnTo>
                    <a:lnTo>
                      <a:pt x="0" y="136"/>
                    </a:lnTo>
                    <a:lnTo>
                      <a:pt x="62"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14" name="Freeform 2679"/>
              <p:cNvSpPr>
                <a:spLocks noChangeAspect="1"/>
              </p:cNvSpPr>
              <p:nvPr/>
            </p:nvSpPr>
            <p:spPr bwMode="auto">
              <a:xfrm>
                <a:off x="4747" y="1313"/>
                <a:ext cx="35" cy="69"/>
              </a:xfrm>
              <a:custGeom>
                <a:avLst/>
                <a:gdLst>
                  <a:gd name="T0" fmla="*/ 1 w 70"/>
                  <a:gd name="T1" fmla="*/ 0 h 137"/>
                  <a:gd name="T2" fmla="*/ 1 w 70"/>
                  <a:gd name="T3" fmla="*/ 1 h 137"/>
                  <a:gd name="T4" fmla="*/ 1 w 70"/>
                  <a:gd name="T5" fmla="*/ 1 h 137"/>
                  <a:gd name="T6" fmla="*/ 0 w 70"/>
                  <a:gd name="T7" fmla="*/ 1 h 137"/>
                  <a:gd name="T8" fmla="*/ 1 w 70"/>
                  <a:gd name="T9" fmla="*/ 0 h 137"/>
                  <a:gd name="T10" fmla="*/ 0 60000 65536"/>
                  <a:gd name="T11" fmla="*/ 0 60000 65536"/>
                  <a:gd name="T12" fmla="*/ 0 60000 65536"/>
                  <a:gd name="T13" fmla="*/ 0 60000 65536"/>
                  <a:gd name="T14" fmla="*/ 0 60000 65536"/>
                  <a:gd name="T15" fmla="*/ 0 w 70"/>
                  <a:gd name="T16" fmla="*/ 0 h 137"/>
                  <a:gd name="T17" fmla="*/ 70 w 70"/>
                  <a:gd name="T18" fmla="*/ 137 h 137"/>
                </a:gdLst>
                <a:ahLst/>
                <a:cxnLst>
                  <a:cxn ang="T10">
                    <a:pos x="T0" y="T1"/>
                  </a:cxn>
                  <a:cxn ang="T11">
                    <a:pos x="T2" y="T3"/>
                  </a:cxn>
                  <a:cxn ang="T12">
                    <a:pos x="T4" y="T5"/>
                  </a:cxn>
                  <a:cxn ang="T13">
                    <a:pos x="T6" y="T7"/>
                  </a:cxn>
                  <a:cxn ang="T14">
                    <a:pos x="T8" y="T9"/>
                  </a:cxn>
                </a:cxnLst>
                <a:rect l="T15" t="T16" r="T17" b="T18"/>
                <a:pathLst>
                  <a:path w="70" h="137">
                    <a:moveTo>
                      <a:pt x="59" y="0"/>
                    </a:moveTo>
                    <a:lnTo>
                      <a:pt x="70" y="5"/>
                    </a:lnTo>
                    <a:lnTo>
                      <a:pt x="8" y="137"/>
                    </a:lnTo>
                    <a:lnTo>
                      <a:pt x="0" y="131"/>
                    </a:lnTo>
                    <a:lnTo>
                      <a:pt x="59"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15" name="Freeform 2680"/>
              <p:cNvSpPr>
                <a:spLocks noChangeAspect="1"/>
              </p:cNvSpPr>
              <p:nvPr/>
            </p:nvSpPr>
            <p:spPr bwMode="auto">
              <a:xfrm>
                <a:off x="4750" y="1315"/>
                <a:ext cx="35" cy="70"/>
              </a:xfrm>
              <a:custGeom>
                <a:avLst/>
                <a:gdLst>
                  <a:gd name="T0" fmla="*/ 1 w 69"/>
                  <a:gd name="T1" fmla="*/ 0 h 141"/>
                  <a:gd name="T2" fmla="*/ 1 w 69"/>
                  <a:gd name="T3" fmla="*/ 0 h 141"/>
                  <a:gd name="T4" fmla="*/ 1 w 69"/>
                  <a:gd name="T5" fmla="*/ 0 h 141"/>
                  <a:gd name="T6" fmla="*/ 0 w 69"/>
                  <a:gd name="T7" fmla="*/ 0 h 141"/>
                  <a:gd name="T8" fmla="*/ 1 w 69"/>
                  <a:gd name="T9" fmla="*/ 0 h 141"/>
                  <a:gd name="T10" fmla="*/ 0 60000 65536"/>
                  <a:gd name="T11" fmla="*/ 0 60000 65536"/>
                  <a:gd name="T12" fmla="*/ 0 60000 65536"/>
                  <a:gd name="T13" fmla="*/ 0 60000 65536"/>
                  <a:gd name="T14" fmla="*/ 0 60000 65536"/>
                  <a:gd name="T15" fmla="*/ 0 w 69"/>
                  <a:gd name="T16" fmla="*/ 0 h 141"/>
                  <a:gd name="T17" fmla="*/ 69 w 69"/>
                  <a:gd name="T18" fmla="*/ 141 h 141"/>
                </a:gdLst>
                <a:ahLst/>
                <a:cxnLst>
                  <a:cxn ang="T10">
                    <a:pos x="T0" y="T1"/>
                  </a:cxn>
                  <a:cxn ang="T11">
                    <a:pos x="T2" y="T3"/>
                  </a:cxn>
                  <a:cxn ang="T12">
                    <a:pos x="T4" y="T5"/>
                  </a:cxn>
                  <a:cxn ang="T13">
                    <a:pos x="T6" y="T7"/>
                  </a:cxn>
                  <a:cxn ang="T14">
                    <a:pos x="T8" y="T9"/>
                  </a:cxn>
                </a:cxnLst>
                <a:rect l="T15" t="T16" r="T17" b="T18"/>
                <a:pathLst>
                  <a:path w="69" h="141">
                    <a:moveTo>
                      <a:pt x="59" y="0"/>
                    </a:moveTo>
                    <a:lnTo>
                      <a:pt x="69" y="5"/>
                    </a:lnTo>
                    <a:lnTo>
                      <a:pt x="10" y="141"/>
                    </a:lnTo>
                    <a:lnTo>
                      <a:pt x="0" y="136"/>
                    </a:lnTo>
                    <a:lnTo>
                      <a:pt x="59"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16" name="Freeform 2681"/>
              <p:cNvSpPr>
                <a:spLocks noChangeAspect="1"/>
              </p:cNvSpPr>
              <p:nvPr/>
            </p:nvSpPr>
            <p:spPr bwMode="auto">
              <a:xfrm>
                <a:off x="4755" y="1316"/>
                <a:ext cx="34" cy="71"/>
              </a:xfrm>
              <a:custGeom>
                <a:avLst/>
                <a:gdLst>
                  <a:gd name="T0" fmla="*/ 0 w 70"/>
                  <a:gd name="T1" fmla="*/ 0 h 143"/>
                  <a:gd name="T2" fmla="*/ 0 w 70"/>
                  <a:gd name="T3" fmla="*/ 0 h 143"/>
                  <a:gd name="T4" fmla="*/ 0 w 70"/>
                  <a:gd name="T5" fmla="*/ 0 h 143"/>
                  <a:gd name="T6" fmla="*/ 0 w 70"/>
                  <a:gd name="T7" fmla="*/ 0 h 143"/>
                  <a:gd name="T8" fmla="*/ 0 w 70"/>
                  <a:gd name="T9" fmla="*/ 0 h 143"/>
                  <a:gd name="T10" fmla="*/ 0 60000 65536"/>
                  <a:gd name="T11" fmla="*/ 0 60000 65536"/>
                  <a:gd name="T12" fmla="*/ 0 60000 65536"/>
                  <a:gd name="T13" fmla="*/ 0 60000 65536"/>
                  <a:gd name="T14" fmla="*/ 0 60000 65536"/>
                  <a:gd name="T15" fmla="*/ 0 w 70"/>
                  <a:gd name="T16" fmla="*/ 0 h 143"/>
                  <a:gd name="T17" fmla="*/ 70 w 70"/>
                  <a:gd name="T18" fmla="*/ 143 h 143"/>
                </a:gdLst>
                <a:ahLst/>
                <a:cxnLst>
                  <a:cxn ang="T10">
                    <a:pos x="T0" y="T1"/>
                  </a:cxn>
                  <a:cxn ang="T11">
                    <a:pos x="T2" y="T3"/>
                  </a:cxn>
                  <a:cxn ang="T12">
                    <a:pos x="T4" y="T5"/>
                  </a:cxn>
                  <a:cxn ang="T13">
                    <a:pos x="T6" y="T7"/>
                  </a:cxn>
                  <a:cxn ang="T14">
                    <a:pos x="T8" y="T9"/>
                  </a:cxn>
                </a:cxnLst>
                <a:rect l="T15" t="T16" r="T17" b="T18"/>
                <a:pathLst>
                  <a:path w="70" h="143">
                    <a:moveTo>
                      <a:pt x="60" y="0"/>
                    </a:moveTo>
                    <a:lnTo>
                      <a:pt x="70" y="5"/>
                    </a:lnTo>
                    <a:lnTo>
                      <a:pt x="10" y="143"/>
                    </a:lnTo>
                    <a:lnTo>
                      <a:pt x="0" y="137"/>
                    </a:lnTo>
                    <a:lnTo>
                      <a:pt x="60"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17" name="Freeform 2682"/>
              <p:cNvSpPr>
                <a:spLocks noChangeAspect="1"/>
              </p:cNvSpPr>
              <p:nvPr/>
            </p:nvSpPr>
            <p:spPr bwMode="auto">
              <a:xfrm>
                <a:off x="4759" y="1319"/>
                <a:ext cx="38" cy="70"/>
              </a:xfrm>
              <a:custGeom>
                <a:avLst/>
                <a:gdLst>
                  <a:gd name="T0" fmla="*/ 1 w 76"/>
                  <a:gd name="T1" fmla="*/ 0 h 141"/>
                  <a:gd name="T2" fmla="*/ 1 w 76"/>
                  <a:gd name="T3" fmla="*/ 0 h 141"/>
                  <a:gd name="T4" fmla="*/ 1 w 76"/>
                  <a:gd name="T5" fmla="*/ 0 h 141"/>
                  <a:gd name="T6" fmla="*/ 0 w 76"/>
                  <a:gd name="T7" fmla="*/ 0 h 141"/>
                  <a:gd name="T8" fmla="*/ 1 w 76"/>
                  <a:gd name="T9" fmla="*/ 0 h 141"/>
                  <a:gd name="T10" fmla="*/ 0 60000 65536"/>
                  <a:gd name="T11" fmla="*/ 0 60000 65536"/>
                  <a:gd name="T12" fmla="*/ 0 60000 65536"/>
                  <a:gd name="T13" fmla="*/ 0 60000 65536"/>
                  <a:gd name="T14" fmla="*/ 0 60000 65536"/>
                  <a:gd name="T15" fmla="*/ 0 w 76"/>
                  <a:gd name="T16" fmla="*/ 0 h 141"/>
                  <a:gd name="T17" fmla="*/ 76 w 76"/>
                  <a:gd name="T18" fmla="*/ 141 h 141"/>
                </a:gdLst>
                <a:ahLst/>
                <a:cxnLst>
                  <a:cxn ang="T10">
                    <a:pos x="T0" y="T1"/>
                  </a:cxn>
                  <a:cxn ang="T11">
                    <a:pos x="T2" y="T3"/>
                  </a:cxn>
                  <a:cxn ang="T12">
                    <a:pos x="T4" y="T5"/>
                  </a:cxn>
                  <a:cxn ang="T13">
                    <a:pos x="T6" y="T7"/>
                  </a:cxn>
                  <a:cxn ang="T14">
                    <a:pos x="T8" y="T9"/>
                  </a:cxn>
                </a:cxnLst>
                <a:rect l="T15" t="T16" r="T17" b="T18"/>
                <a:pathLst>
                  <a:path w="76" h="141">
                    <a:moveTo>
                      <a:pt x="62" y="0"/>
                    </a:moveTo>
                    <a:lnTo>
                      <a:pt x="76" y="5"/>
                    </a:lnTo>
                    <a:lnTo>
                      <a:pt x="12" y="141"/>
                    </a:lnTo>
                    <a:lnTo>
                      <a:pt x="0" y="137"/>
                    </a:lnTo>
                    <a:lnTo>
                      <a:pt x="62" y="0"/>
                    </a:lnTo>
                    <a:close/>
                  </a:path>
                </a:pathLst>
              </a:custGeom>
              <a:solidFill>
                <a:srgbClr val="0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18" name="Freeform 2683"/>
              <p:cNvSpPr>
                <a:spLocks noChangeAspect="1"/>
              </p:cNvSpPr>
              <p:nvPr/>
            </p:nvSpPr>
            <p:spPr bwMode="auto">
              <a:xfrm>
                <a:off x="4762" y="1320"/>
                <a:ext cx="35" cy="71"/>
              </a:xfrm>
              <a:custGeom>
                <a:avLst/>
                <a:gdLst>
                  <a:gd name="T0" fmla="*/ 1 w 70"/>
                  <a:gd name="T1" fmla="*/ 0 h 142"/>
                  <a:gd name="T2" fmla="*/ 1 w 70"/>
                  <a:gd name="T3" fmla="*/ 1 h 142"/>
                  <a:gd name="T4" fmla="*/ 1 w 70"/>
                  <a:gd name="T5" fmla="*/ 1 h 142"/>
                  <a:gd name="T6" fmla="*/ 0 w 70"/>
                  <a:gd name="T7" fmla="*/ 1 h 142"/>
                  <a:gd name="T8" fmla="*/ 1 w 70"/>
                  <a:gd name="T9" fmla="*/ 0 h 142"/>
                  <a:gd name="T10" fmla="*/ 0 60000 65536"/>
                  <a:gd name="T11" fmla="*/ 0 60000 65536"/>
                  <a:gd name="T12" fmla="*/ 0 60000 65536"/>
                  <a:gd name="T13" fmla="*/ 0 60000 65536"/>
                  <a:gd name="T14" fmla="*/ 0 60000 65536"/>
                  <a:gd name="T15" fmla="*/ 0 w 70"/>
                  <a:gd name="T16" fmla="*/ 0 h 142"/>
                  <a:gd name="T17" fmla="*/ 70 w 70"/>
                  <a:gd name="T18" fmla="*/ 142 h 142"/>
                </a:gdLst>
                <a:ahLst/>
                <a:cxnLst>
                  <a:cxn ang="T10">
                    <a:pos x="T0" y="T1"/>
                  </a:cxn>
                  <a:cxn ang="T11">
                    <a:pos x="T2" y="T3"/>
                  </a:cxn>
                  <a:cxn ang="T12">
                    <a:pos x="T4" y="T5"/>
                  </a:cxn>
                  <a:cxn ang="T13">
                    <a:pos x="T6" y="T7"/>
                  </a:cxn>
                  <a:cxn ang="T14">
                    <a:pos x="T8" y="T9"/>
                  </a:cxn>
                </a:cxnLst>
                <a:rect l="T15" t="T16" r="T17" b="T18"/>
                <a:pathLst>
                  <a:path w="70" h="142">
                    <a:moveTo>
                      <a:pt x="60" y="0"/>
                    </a:moveTo>
                    <a:lnTo>
                      <a:pt x="70" y="6"/>
                    </a:lnTo>
                    <a:lnTo>
                      <a:pt x="11" y="142"/>
                    </a:lnTo>
                    <a:lnTo>
                      <a:pt x="0" y="137"/>
                    </a:lnTo>
                    <a:lnTo>
                      <a:pt x="60" y="0"/>
                    </a:lnTo>
                    <a:close/>
                  </a:path>
                </a:pathLst>
              </a:custGeom>
              <a:solidFill>
                <a:srgbClr val="0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19" name="Freeform 2684"/>
              <p:cNvSpPr>
                <a:spLocks noChangeAspect="1"/>
              </p:cNvSpPr>
              <p:nvPr/>
            </p:nvSpPr>
            <p:spPr bwMode="auto">
              <a:xfrm>
                <a:off x="4768" y="1323"/>
                <a:ext cx="34" cy="70"/>
              </a:xfrm>
              <a:custGeom>
                <a:avLst/>
                <a:gdLst>
                  <a:gd name="T0" fmla="*/ 1 w 68"/>
                  <a:gd name="T1" fmla="*/ 0 h 139"/>
                  <a:gd name="T2" fmla="*/ 1 w 68"/>
                  <a:gd name="T3" fmla="*/ 1 h 139"/>
                  <a:gd name="T4" fmla="*/ 1 w 68"/>
                  <a:gd name="T5" fmla="*/ 1 h 139"/>
                  <a:gd name="T6" fmla="*/ 0 w 68"/>
                  <a:gd name="T7" fmla="*/ 1 h 139"/>
                  <a:gd name="T8" fmla="*/ 1 w 68"/>
                  <a:gd name="T9" fmla="*/ 0 h 139"/>
                  <a:gd name="T10" fmla="*/ 0 60000 65536"/>
                  <a:gd name="T11" fmla="*/ 0 60000 65536"/>
                  <a:gd name="T12" fmla="*/ 0 60000 65536"/>
                  <a:gd name="T13" fmla="*/ 0 60000 65536"/>
                  <a:gd name="T14" fmla="*/ 0 60000 65536"/>
                  <a:gd name="T15" fmla="*/ 0 w 68"/>
                  <a:gd name="T16" fmla="*/ 0 h 139"/>
                  <a:gd name="T17" fmla="*/ 68 w 68"/>
                  <a:gd name="T18" fmla="*/ 139 h 139"/>
                </a:gdLst>
                <a:ahLst/>
                <a:cxnLst>
                  <a:cxn ang="T10">
                    <a:pos x="T0" y="T1"/>
                  </a:cxn>
                  <a:cxn ang="T11">
                    <a:pos x="T2" y="T3"/>
                  </a:cxn>
                  <a:cxn ang="T12">
                    <a:pos x="T4" y="T5"/>
                  </a:cxn>
                  <a:cxn ang="T13">
                    <a:pos x="T6" y="T7"/>
                  </a:cxn>
                  <a:cxn ang="T14">
                    <a:pos x="T8" y="T9"/>
                  </a:cxn>
                </a:cxnLst>
                <a:rect l="T15" t="T16" r="T17" b="T18"/>
                <a:pathLst>
                  <a:path w="68" h="139">
                    <a:moveTo>
                      <a:pt x="58" y="0"/>
                    </a:moveTo>
                    <a:lnTo>
                      <a:pt x="68" y="4"/>
                    </a:lnTo>
                    <a:lnTo>
                      <a:pt x="9" y="139"/>
                    </a:lnTo>
                    <a:lnTo>
                      <a:pt x="0" y="133"/>
                    </a:lnTo>
                    <a:lnTo>
                      <a:pt x="58"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20" name="Freeform 2685"/>
              <p:cNvSpPr>
                <a:spLocks noChangeAspect="1"/>
              </p:cNvSpPr>
              <p:nvPr/>
            </p:nvSpPr>
            <p:spPr bwMode="auto">
              <a:xfrm>
                <a:off x="4772" y="1325"/>
                <a:ext cx="35" cy="69"/>
              </a:xfrm>
              <a:custGeom>
                <a:avLst/>
                <a:gdLst>
                  <a:gd name="T0" fmla="*/ 1 w 69"/>
                  <a:gd name="T1" fmla="*/ 0 h 139"/>
                  <a:gd name="T2" fmla="*/ 1 w 69"/>
                  <a:gd name="T3" fmla="*/ 0 h 139"/>
                  <a:gd name="T4" fmla="*/ 1 w 69"/>
                  <a:gd name="T5" fmla="*/ 0 h 139"/>
                  <a:gd name="T6" fmla="*/ 0 w 69"/>
                  <a:gd name="T7" fmla="*/ 0 h 139"/>
                  <a:gd name="T8" fmla="*/ 1 w 69"/>
                  <a:gd name="T9" fmla="*/ 0 h 139"/>
                  <a:gd name="T10" fmla="*/ 0 60000 65536"/>
                  <a:gd name="T11" fmla="*/ 0 60000 65536"/>
                  <a:gd name="T12" fmla="*/ 0 60000 65536"/>
                  <a:gd name="T13" fmla="*/ 0 60000 65536"/>
                  <a:gd name="T14" fmla="*/ 0 60000 65536"/>
                  <a:gd name="T15" fmla="*/ 0 w 69"/>
                  <a:gd name="T16" fmla="*/ 0 h 139"/>
                  <a:gd name="T17" fmla="*/ 69 w 69"/>
                  <a:gd name="T18" fmla="*/ 139 h 139"/>
                </a:gdLst>
                <a:ahLst/>
                <a:cxnLst>
                  <a:cxn ang="T10">
                    <a:pos x="T0" y="T1"/>
                  </a:cxn>
                  <a:cxn ang="T11">
                    <a:pos x="T2" y="T3"/>
                  </a:cxn>
                  <a:cxn ang="T12">
                    <a:pos x="T4" y="T5"/>
                  </a:cxn>
                  <a:cxn ang="T13">
                    <a:pos x="T6" y="T7"/>
                  </a:cxn>
                  <a:cxn ang="T14">
                    <a:pos x="T8" y="T9"/>
                  </a:cxn>
                </a:cxnLst>
                <a:rect l="T15" t="T16" r="T17" b="T18"/>
                <a:pathLst>
                  <a:path w="69" h="139">
                    <a:moveTo>
                      <a:pt x="59" y="0"/>
                    </a:moveTo>
                    <a:lnTo>
                      <a:pt x="69" y="7"/>
                    </a:lnTo>
                    <a:lnTo>
                      <a:pt x="10" y="139"/>
                    </a:lnTo>
                    <a:lnTo>
                      <a:pt x="0" y="135"/>
                    </a:lnTo>
                    <a:lnTo>
                      <a:pt x="59"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21" name="Freeform 2686"/>
              <p:cNvSpPr>
                <a:spLocks noChangeAspect="1"/>
              </p:cNvSpPr>
              <p:nvPr/>
            </p:nvSpPr>
            <p:spPr bwMode="auto">
              <a:xfrm>
                <a:off x="4774" y="1326"/>
                <a:ext cx="35" cy="71"/>
              </a:xfrm>
              <a:custGeom>
                <a:avLst/>
                <a:gdLst>
                  <a:gd name="T0" fmla="*/ 1 w 70"/>
                  <a:gd name="T1" fmla="*/ 0 h 143"/>
                  <a:gd name="T2" fmla="*/ 1 w 70"/>
                  <a:gd name="T3" fmla="*/ 0 h 143"/>
                  <a:gd name="T4" fmla="*/ 1 w 70"/>
                  <a:gd name="T5" fmla="*/ 0 h 143"/>
                  <a:gd name="T6" fmla="*/ 0 w 70"/>
                  <a:gd name="T7" fmla="*/ 0 h 143"/>
                  <a:gd name="T8" fmla="*/ 1 w 70"/>
                  <a:gd name="T9" fmla="*/ 0 h 143"/>
                  <a:gd name="T10" fmla="*/ 0 60000 65536"/>
                  <a:gd name="T11" fmla="*/ 0 60000 65536"/>
                  <a:gd name="T12" fmla="*/ 0 60000 65536"/>
                  <a:gd name="T13" fmla="*/ 0 60000 65536"/>
                  <a:gd name="T14" fmla="*/ 0 60000 65536"/>
                  <a:gd name="T15" fmla="*/ 0 w 70"/>
                  <a:gd name="T16" fmla="*/ 0 h 143"/>
                  <a:gd name="T17" fmla="*/ 70 w 70"/>
                  <a:gd name="T18" fmla="*/ 143 h 143"/>
                </a:gdLst>
                <a:ahLst/>
                <a:cxnLst>
                  <a:cxn ang="T10">
                    <a:pos x="T0" y="T1"/>
                  </a:cxn>
                  <a:cxn ang="T11">
                    <a:pos x="T2" y="T3"/>
                  </a:cxn>
                  <a:cxn ang="T12">
                    <a:pos x="T4" y="T5"/>
                  </a:cxn>
                  <a:cxn ang="T13">
                    <a:pos x="T6" y="T7"/>
                  </a:cxn>
                  <a:cxn ang="T14">
                    <a:pos x="T8" y="T9"/>
                  </a:cxn>
                </a:cxnLst>
                <a:rect l="T15" t="T16" r="T17" b="T18"/>
                <a:pathLst>
                  <a:path w="70" h="143">
                    <a:moveTo>
                      <a:pt x="60" y="0"/>
                    </a:moveTo>
                    <a:lnTo>
                      <a:pt x="70" y="6"/>
                    </a:lnTo>
                    <a:lnTo>
                      <a:pt x="12" y="143"/>
                    </a:lnTo>
                    <a:lnTo>
                      <a:pt x="0" y="136"/>
                    </a:lnTo>
                    <a:lnTo>
                      <a:pt x="60"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22" name="Freeform 2687"/>
              <p:cNvSpPr>
                <a:spLocks noChangeAspect="1"/>
              </p:cNvSpPr>
              <p:nvPr/>
            </p:nvSpPr>
            <p:spPr bwMode="auto">
              <a:xfrm>
                <a:off x="4779" y="1327"/>
                <a:ext cx="38" cy="71"/>
              </a:xfrm>
              <a:custGeom>
                <a:avLst/>
                <a:gdLst>
                  <a:gd name="T0" fmla="*/ 1 w 75"/>
                  <a:gd name="T1" fmla="*/ 0 h 141"/>
                  <a:gd name="T2" fmla="*/ 1 w 75"/>
                  <a:gd name="T3" fmla="*/ 1 h 141"/>
                  <a:gd name="T4" fmla="*/ 1 w 75"/>
                  <a:gd name="T5" fmla="*/ 1 h 141"/>
                  <a:gd name="T6" fmla="*/ 0 w 75"/>
                  <a:gd name="T7" fmla="*/ 1 h 141"/>
                  <a:gd name="T8" fmla="*/ 1 w 75"/>
                  <a:gd name="T9" fmla="*/ 0 h 141"/>
                  <a:gd name="T10" fmla="*/ 0 60000 65536"/>
                  <a:gd name="T11" fmla="*/ 0 60000 65536"/>
                  <a:gd name="T12" fmla="*/ 0 60000 65536"/>
                  <a:gd name="T13" fmla="*/ 0 60000 65536"/>
                  <a:gd name="T14" fmla="*/ 0 60000 65536"/>
                  <a:gd name="T15" fmla="*/ 0 w 75"/>
                  <a:gd name="T16" fmla="*/ 0 h 141"/>
                  <a:gd name="T17" fmla="*/ 75 w 75"/>
                  <a:gd name="T18" fmla="*/ 141 h 141"/>
                </a:gdLst>
                <a:ahLst/>
                <a:cxnLst>
                  <a:cxn ang="T10">
                    <a:pos x="T0" y="T1"/>
                  </a:cxn>
                  <a:cxn ang="T11">
                    <a:pos x="T2" y="T3"/>
                  </a:cxn>
                  <a:cxn ang="T12">
                    <a:pos x="T4" y="T5"/>
                  </a:cxn>
                  <a:cxn ang="T13">
                    <a:pos x="T6" y="T7"/>
                  </a:cxn>
                  <a:cxn ang="T14">
                    <a:pos x="T8" y="T9"/>
                  </a:cxn>
                </a:cxnLst>
                <a:rect l="T15" t="T16" r="T17" b="T18"/>
                <a:pathLst>
                  <a:path w="75" h="141">
                    <a:moveTo>
                      <a:pt x="61" y="0"/>
                    </a:moveTo>
                    <a:lnTo>
                      <a:pt x="75" y="5"/>
                    </a:lnTo>
                    <a:lnTo>
                      <a:pt x="12" y="141"/>
                    </a:lnTo>
                    <a:lnTo>
                      <a:pt x="0" y="137"/>
                    </a:lnTo>
                    <a:lnTo>
                      <a:pt x="61"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23" name="Freeform 2688"/>
              <p:cNvSpPr>
                <a:spLocks noChangeAspect="1"/>
              </p:cNvSpPr>
              <p:nvPr/>
            </p:nvSpPr>
            <p:spPr bwMode="auto">
              <a:xfrm>
                <a:off x="4784" y="1330"/>
                <a:ext cx="36" cy="69"/>
              </a:xfrm>
              <a:custGeom>
                <a:avLst/>
                <a:gdLst>
                  <a:gd name="T0" fmla="*/ 1 w 71"/>
                  <a:gd name="T1" fmla="*/ 0 h 137"/>
                  <a:gd name="T2" fmla="*/ 1 w 71"/>
                  <a:gd name="T3" fmla="*/ 1 h 137"/>
                  <a:gd name="T4" fmla="*/ 1 w 71"/>
                  <a:gd name="T5" fmla="*/ 1 h 137"/>
                  <a:gd name="T6" fmla="*/ 0 w 71"/>
                  <a:gd name="T7" fmla="*/ 1 h 137"/>
                  <a:gd name="T8" fmla="*/ 1 w 71"/>
                  <a:gd name="T9" fmla="*/ 0 h 137"/>
                  <a:gd name="T10" fmla="*/ 0 60000 65536"/>
                  <a:gd name="T11" fmla="*/ 0 60000 65536"/>
                  <a:gd name="T12" fmla="*/ 0 60000 65536"/>
                  <a:gd name="T13" fmla="*/ 0 60000 65536"/>
                  <a:gd name="T14" fmla="*/ 0 60000 65536"/>
                  <a:gd name="T15" fmla="*/ 0 w 71"/>
                  <a:gd name="T16" fmla="*/ 0 h 137"/>
                  <a:gd name="T17" fmla="*/ 71 w 71"/>
                  <a:gd name="T18" fmla="*/ 137 h 137"/>
                </a:gdLst>
                <a:ahLst/>
                <a:cxnLst>
                  <a:cxn ang="T10">
                    <a:pos x="T0" y="T1"/>
                  </a:cxn>
                  <a:cxn ang="T11">
                    <a:pos x="T2" y="T3"/>
                  </a:cxn>
                  <a:cxn ang="T12">
                    <a:pos x="T4" y="T5"/>
                  </a:cxn>
                  <a:cxn ang="T13">
                    <a:pos x="T6" y="T7"/>
                  </a:cxn>
                  <a:cxn ang="T14">
                    <a:pos x="T8" y="T9"/>
                  </a:cxn>
                </a:cxnLst>
                <a:rect l="T15" t="T16" r="T17" b="T18"/>
                <a:pathLst>
                  <a:path w="71" h="137">
                    <a:moveTo>
                      <a:pt x="61" y="0"/>
                    </a:moveTo>
                    <a:lnTo>
                      <a:pt x="71" y="5"/>
                    </a:lnTo>
                    <a:lnTo>
                      <a:pt x="8" y="137"/>
                    </a:lnTo>
                    <a:lnTo>
                      <a:pt x="0" y="134"/>
                    </a:lnTo>
                    <a:lnTo>
                      <a:pt x="61" y="0"/>
                    </a:lnTo>
                    <a:close/>
                  </a:path>
                </a:pathLst>
              </a:custGeom>
              <a:solidFill>
                <a:srgbClr val="002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24" name="Freeform 2689"/>
              <p:cNvSpPr>
                <a:spLocks noChangeAspect="1"/>
              </p:cNvSpPr>
              <p:nvPr/>
            </p:nvSpPr>
            <p:spPr bwMode="auto">
              <a:xfrm>
                <a:off x="4789" y="1331"/>
                <a:ext cx="33" cy="71"/>
              </a:xfrm>
              <a:custGeom>
                <a:avLst/>
                <a:gdLst>
                  <a:gd name="T0" fmla="*/ 0 w 68"/>
                  <a:gd name="T1" fmla="*/ 0 h 142"/>
                  <a:gd name="T2" fmla="*/ 0 w 68"/>
                  <a:gd name="T3" fmla="*/ 1 h 142"/>
                  <a:gd name="T4" fmla="*/ 0 w 68"/>
                  <a:gd name="T5" fmla="*/ 1 h 142"/>
                  <a:gd name="T6" fmla="*/ 0 w 68"/>
                  <a:gd name="T7" fmla="*/ 1 h 142"/>
                  <a:gd name="T8" fmla="*/ 0 w 68"/>
                  <a:gd name="T9" fmla="*/ 0 h 142"/>
                  <a:gd name="T10" fmla="*/ 0 60000 65536"/>
                  <a:gd name="T11" fmla="*/ 0 60000 65536"/>
                  <a:gd name="T12" fmla="*/ 0 60000 65536"/>
                  <a:gd name="T13" fmla="*/ 0 60000 65536"/>
                  <a:gd name="T14" fmla="*/ 0 60000 65536"/>
                  <a:gd name="T15" fmla="*/ 0 w 68"/>
                  <a:gd name="T16" fmla="*/ 0 h 142"/>
                  <a:gd name="T17" fmla="*/ 68 w 68"/>
                  <a:gd name="T18" fmla="*/ 142 h 142"/>
                </a:gdLst>
                <a:ahLst/>
                <a:cxnLst>
                  <a:cxn ang="T10">
                    <a:pos x="T0" y="T1"/>
                  </a:cxn>
                  <a:cxn ang="T11">
                    <a:pos x="T2" y="T3"/>
                  </a:cxn>
                  <a:cxn ang="T12">
                    <a:pos x="T4" y="T5"/>
                  </a:cxn>
                  <a:cxn ang="T13">
                    <a:pos x="T6" y="T7"/>
                  </a:cxn>
                  <a:cxn ang="T14">
                    <a:pos x="T8" y="T9"/>
                  </a:cxn>
                </a:cxnLst>
                <a:rect l="T15" t="T16" r="T17" b="T18"/>
                <a:pathLst>
                  <a:path w="68" h="142">
                    <a:moveTo>
                      <a:pt x="59" y="0"/>
                    </a:moveTo>
                    <a:lnTo>
                      <a:pt x="68" y="3"/>
                    </a:lnTo>
                    <a:lnTo>
                      <a:pt x="10" y="142"/>
                    </a:lnTo>
                    <a:lnTo>
                      <a:pt x="0" y="137"/>
                    </a:lnTo>
                    <a:lnTo>
                      <a:pt x="59" y="0"/>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25" name="Freeform 2690"/>
              <p:cNvSpPr>
                <a:spLocks noChangeAspect="1"/>
              </p:cNvSpPr>
              <p:nvPr/>
            </p:nvSpPr>
            <p:spPr bwMode="auto">
              <a:xfrm>
                <a:off x="4793" y="1332"/>
                <a:ext cx="35" cy="72"/>
              </a:xfrm>
              <a:custGeom>
                <a:avLst/>
                <a:gdLst>
                  <a:gd name="T0" fmla="*/ 1 w 69"/>
                  <a:gd name="T1" fmla="*/ 0 h 142"/>
                  <a:gd name="T2" fmla="*/ 1 w 69"/>
                  <a:gd name="T3" fmla="*/ 1 h 142"/>
                  <a:gd name="T4" fmla="*/ 1 w 69"/>
                  <a:gd name="T5" fmla="*/ 1 h 142"/>
                  <a:gd name="T6" fmla="*/ 0 w 69"/>
                  <a:gd name="T7" fmla="*/ 1 h 142"/>
                  <a:gd name="T8" fmla="*/ 1 w 69"/>
                  <a:gd name="T9" fmla="*/ 0 h 142"/>
                  <a:gd name="T10" fmla="*/ 0 60000 65536"/>
                  <a:gd name="T11" fmla="*/ 0 60000 65536"/>
                  <a:gd name="T12" fmla="*/ 0 60000 65536"/>
                  <a:gd name="T13" fmla="*/ 0 60000 65536"/>
                  <a:gd name="T14" fmla="*/ 0 60000 65536"/>
                  <a:gd name="T15" fmla="*/ 0 w 69"/>
                  <a:gd name="T16" fmla="*/ 0 h 142"/>
                  <a:gd name="T17" fmla="*/ 69 w 69"/>
                  <a:gd name="T18" fmla="*/ 142 h 142"/>
                </a:gdLst>
                <a:ahLst/>
                <a:cxnLst>
                  <a:cxn ang="T10">
                    <a:pos x="T0" y="T1"/>
                  </a:cxn>
                  <a:cxn ang="T11">
                    <a:pos x="T2" y="T3"/>
                  </a:cxn>
                  <a:cxn ang="T12">
                    <a:pos x="T4" y="T5"/>
                  </a:cxn>
                  <a:cxn ang="T13">
                    <a:pos x="T6" y="T7"/>
                  </a:cxn>
                  <a:cxn ang="T14">
                    <a:pos x="T8" y="T9"/>
                  </a:cxn>
                </a:cxnLst>
                <a:rect l="T15" t="T16" r="T17" b="T18"/>
                <a:pathLst>
                  <a:path w="69" h="142">
                    <a:moveTo>
                      <a:pt x="59" y="0"/>
                    </a:moveTo>
                    <a:lnTo>
                      <a:pt x="69" y="5"/>
                    </a:lnTo>
                    <a:lnTo>
                      <a:pt x="10" y="142"/>
                    </a:lnTo>
                    <a:lnTo>
                      <a:pt x="0" y="137"/>
                    </a:lnTo>
                    <a:lnTo>
                      <a:pt x="59"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26" name="Freeform 2691"/>
              <p:cNvSpPr>
                <a:spLocks noChangeAspect="1"/>
              </p:cNvSpPr>
              <p:nvPr/>
            </p:nvSpPr>
            <p:spPr bwMode="auto">
              <a:xfrm>
                <a:off x="4797" y="1337"/>
                <a:ext cx="35" cy="71"/>
              </a:xfrm>
              <a:custGeom>
                <a:avLst/>
                <a:gdLst>
                  <a:gd name="T0" fmla="*/ 1 w 70"/>
                  <a:gd name="T1" fmla="*/ 0 h 143"/>
                  <a:gd name="T2" fmla="*/ 1 w 70"/>
                  <a:gd name="T3" fmla="*/ 0 h 143"/>
                  <a:gd name="T4" fmla="*/ 1 w 70"/>
                  <a:gd name="T5" fmla="*/ 0 h 143"/>
                  <a:gd name="T6" fmla="*/ 0 w 70"/>
                  <a:gd name="T7" fmla="*/ 0 h 143"/>
                  <a:gd name="T8" fmla="*/ 1 w 70"/>
                  <a:gd name="T9" fmla="*/ 0 h 143"/>
                  <a:gd name="T10" fmla="*/ 0 60000 65536"/>
                  <a:gd name="T11" fmla="*/ 0 60000 65536"/>
                  <a:gd name="T12" fmla="*/ 0 60000 65536"/>
                  <a:gd name="T13" fmla="*/ 0 60000 65536"/>
                  <a:gd name="T14" fmla="*/ 0 60000 65536"/>
                  <a:gd name="T15" fmla="*/ 0 w 70"/>
                  <a:gd name="T16" fmla="*/ 0 h 143"/>
                  <a:gd name="T17" fmla="*/ 70 w 70"/>
                  <a:gd name="T18" fmla="*/ 143 h 143"/>
                </a:gdLst>
                <a:ahLst/>
                <a:cxnLst>
                  <a:cxn ang="T10">
                    <a:pos x="T0" y="T1"/>
                  </a:cxn>
                  <a:cxn ang="T11">
                    <a:pos x="T2" y="T3"/>
                  </a:cxn>
                  <a:cxn ang="T12">
                    <a:pos x="T4" y="T5"/>
                  </a:cxn>
                  <a:cxn ang="T13">
                    <a:pos x="T6" y="T7"/>
                  </a:cxn>
                  <a:cxn ang="T14">
                    <a:pos x="T8" y="T9"/>
                  </a:cxn>
                </a:cxnLst>
                <a:rect l="T15" t="T16" r="T17" b="T18"/>
                <a:pathLst>
                  <a:path w="70" h="143">
                    <a:moveTo>
                      <a:pt x="59" y="0"/>
                    </a:moveTo>
                    <a:lnTo>
                      <a:pt x="70" y="6"/>
                    </a:lnTo>
                    <a:lnTo>
                      <a:pt x="12" y="143"/>
                    </a:lnTo>
                    <a:lnTo>
                      <a:pt x="0" y="138"/>
                    </a:lnTo>
                    <a:lnTo>
                      <a:pt x="59" y="0"/>
                    </a:lnTo>
                    <a:close/>
                  </a:path>
                </a:pathLst>
              </a:custGeom>
              <a:solidFill>
                <a:srgbClr val="001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27" name="Freeform 2692"/>
              <p:cNvSpPr>
                <a:spLocks noChangeAspect="1"/>
              </p:cNvSpPr>
              <p:nvPr/>
            </p:nvSpPr>
            <p:spPr bwMode="auto">
              <a:xfrm>
                <a:off x="4801" y="1338"/>
                <a:ext cx="34" cy="70"/>
              </a:xfrm>
              <a:custGeom>
                <a:avLst/>
                <a:gdLst>
                  <a:gd name="T0" fmla="*/ 1 w 67"/>
                  <a:gd name="T1" fmla="*/ 0 h 141"/>
                  <a:gd name="T2" fmla="*/ 1 w 67"/>
                  <a:gd name="T3" fmla="*/ 0 h 141"/>
                  <a:gd name="T4" fmla="*/ 1 w 67"/>
                  <a:gd name="T5" fmla="*/ 0 h 141"/>
                  <a:gd name="T6" fmla="*/ 0 w 67"/>
                  <a:gd name="T7" fmla="*/ 0 h 141"/>
                  <a:gd name="T8" fmla="*/ 1 w 67"/>
                  <a:gd name="T9" fmla="*/ 0 h 141"/>
                  <a:gd name="T10" fmla="*/ 0 60000 65536"/>
                  <a:gd name="T11" fmla="*/ 0 60000 65536"/>
                  <a:gd name="T12" fmla="*/ 0 60000 65536"/>
                  <a:gd name="T13" fmla="*/ 0 60000 65536"/>
                  <a:gd name="T14" fmla="*/ 0 60000 65536"/>
                  <a:gd name="T15" fmla="*/ 0 w 67"/>
                  <a:gd name="T16" fmla="*/ 0 h 141"/>
                  <a:gd name="T17" fmla="*/ 67 w 67"/>
                  <a:gd name="T18" fmla="*/ 141 h 141"/>
                </a:gdLst>
                <a:ahLst/>
                <a:cxnLst>
                  <a:cxn ang="T10">
                    <a:pos x="T0" y="T1"/>
                  </a:cxn>
                  <a:cxn ang="T11">
                    <a:pos x="T2" y="T3"/>
                  </a:cxn>
                  <a:cxn ang="T12">
                    <a:pos x="T4" y="T5"/>
                  </a:cxn>
                  <a:cxn ang="T13">
                    <a:pos x="T6" y="T7"/>
                  </a:cxn>
                  <a:cxn ang="T14">
                    <a:pos x="T8" y="T9"/>
                  </a:cxn>
                </a:cxnLst>
                <a:rect l="T15" t="T16" r="T17" b="T18"/>
                <a:pathLst>
                  <a:path w="67" h="141">
                    <a:moveTo>
                      <a:pt x="55" y="0"/>
                    </a:moveTo>
                    <a:lnTo>
                      <a:pt x="67" y="4"/>
                    </a:lnTo>
                    <a:lnTo>
                      <a:pt x="8" y="141"/>
                    </a:lnTo>
                    <a:lnTo>
                      <a:pt x="0" y="136"/>
                    </a:lnTo>
                    <a:lnTo>
                      <a:pt x="55" y="0"/>
                    </a:lnTo>
                    <a:close/>
                  </a:path>
                </a:pathLst>
              </a:custGeom>
              <a:solidFill>
                <a:srgbClr val="002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28" name="Freeform 2693"/>
              <p:cNvSpPr>
                <a:spLocks noChangeAspect="1"/>
              </p:cNvSpPr>
              <p:nvPr/>
            </p:nvSpPr>
            <p:spPr bwMode="auto">
              <a:xfrm>
                <a:off x="4805" y="1340"/>
                <a:ext cx="34" cy="70"/>
              </a:xfrm>
              <a:custGeom>
                <a:avLst/>
                <a:gdLst>
                  <a:gd name="T0" fmla="*/ 0 w 70"/>
                  <a:gd name="T1" fmla="*/ 0 h 139"/>
                  <a:gd name="T2" fmla="*/ 0 w 70"/>
                  <a:gd name="T3" fmla="*/ 1 h 139"/>
                  <a:gd name="T4" fmla="*/ 0 w 70"/>
                  <a:gd name="T5" fmla="*/ 1 h 139"/>
                  <a:gd name="T6" fmla="*/ 0 w 70"/>
                  <a:gd name="T7" fmla="*/ 1 h 139"/>
                  <a:gd name="T8" fmla="*/ 0 w 70"/>
                  <a:gd name="T9" fmla="*/ 0 h 139"/>
                  <a:gd name="T10" fmla="*/ 0 60000 65536"/>
                  <a:gd name="T11" fmla="*/ 0 60000 65536"/>
                  <a:gd name="T12" fmla="*/ 0 60000 65536"/>
                  <a:gd name="T13" fmla="*/ 0 60000 65536"/>
                  <a:gd name="T14" fmla="*/ 0 60000 65536"/>
                  <a:gd name="T15" fmla="*/ 0 w 70"/>
                  <a:gd name="T16" fmla="*/ 0 h 139"/>
                  <a:gd name="T17" fmla="*/ 70 w 70"/>
                  <a:gd name="T18" fmla="*/ 139 h 139"/>
                </a:gdLst>
                <a:ahLst/>
                <a:cxnLst>
                  <a:cxn ang="T10">
                    <a:pos x="T0" y="T1"/>
                  </a:cxn>
                  <a:cxn ang="T11">
                    <a:pos x="T2" y="T3"/>
                  </a:cxn>
                  <a:cxn ang="T12">
                    <a:pos x="T4" y="T5"/>
                  </a:cxn>
                  <a:cxn ang="T13">
                    <a:pos x="T6" y="T7"/>
                  </a:cxn>
                  <a:cxn ang="T14">
                    <a:pos x="T8" y="T9"/>
                  </a:cxn>
                </a:cxnLst>
                <a:rect l="T15" t="T16" r="T17" b="T18"/>
                <a:pathLst>
                  <a:path w="70" h="139">
                    <a:moveTo>
                      <a:pt x="60" y="0"/>
                    </a:moveTo>
                    <a:lnTo>
                      <a:pt x="70" y="5"/>
                    </a:lnTo>
                    <a:lnTo>
                      <a:pt x="10" y="139"/>
                    </a:lnTo>
                    <a:lnTo>
                      <a:pt x="0" y="134"/>
                    </a:lnTo>
                    <a:lnTo>
                      <a:pt x="60"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29" name="Freeform 2694"/>
              <p:cNvSpPr>
                <a:spLocks noChangeAspect="1"/>
              </p:cNvSpPr>
              <p:nvPr/>
            </p:nvSpPr>
            <p:spPr bwMode="auto">
              <a:xfrm>
                <a:off x="4810" y="1342"/>
                <a:ext cx="35" cy="69"/>
              </a:xfrm>
              <a:custGeom>
                <a:avLst/>
                <a:gdLst>
                  <a:gd name="T0" fmla="*/ 1 w 70"/>
                  <a:gd name="T1" fmla="*/ 0 h 139"/>
                  <a:gd name="T2" fmla="*/ 1 w 70"/>
                  <a:gd name="T3" fmla="*/ 0 h 139"/>
                  <a:gd name="T4" fmla="*/ 1 w 70"/>
                  <a:gd name="T5" fmla="*/ 0 h 139"/>
                  <a:gd name="T6" fmla="*/ 0 w 70"/>
                  <a:gd name="T7" fmla="*/ 0 h 139"/>
                  <a:gd name="T8" fmla="*/ 1 w 70"/>
                  <a:gd name="T9" fmla="*/ 0 h 139"/>
                  <a:gd name="T10" fmla="*/ 0 60000 65536"/>
                  <a:gd name="T11" fmla="*/ 0 60000 65536"/>
                  <a:gd name="T12" fmla="*/ 0 60000 65536"/>
                  <a:gd name="T13" fmla="*/ 0 60000 65536"/>
                  <a:gd name="T14" fmla="*/ 0 60000 65536"/>
                  <a:gd name="T15" fmla="*/ 0 w 70"/>
                  <a:gd name="T16" fmla="*/ 0 h 139"/>
                  <a:gd name="T17" fmla="*/ 70 w 70"/>
                  <a:gd name="T18" fmla="*/ 139 h 139"/>
                </a:gdLst>
                <a:ahLst/>
                <a:cxnLst>
                  <a:cxn ang="T10">
                    <a:pos x="T0" y="T1"/>
                  </a:cxn>
                  <a:cxn ang="T11">
                    <a:pos x="T2" y="T3"/>
                  </a:cxn>
                  <a:cxn ang="T12">
                    <a:pos x="T4" y="T5"/>
                  </a:cxn>
                  <a:cxn ang="T13">
                    <a:pos x="T6" y="T7"/>
                  </a:cxn>
                  <a:cxn ang="T14">
                    <a:pos x="T8" y="T9"/>
                  </a:cxn>
                </a:cxnLst>
                <a:rect l="T15" t="T16" r="T17" b="T18"/>
                <a:pathLst>
                  <a:path w="70" h="139">
                    <a:moveTo>
                      <a:pt x="60" y="0"/>
                    </a:moveTo>
                    <a:lnTo>
                      <a:pt x="70" y="5"/>
                    </a:lnTo>
                    <a:lnTo>
                      <a:pt x="11" y="139"/>
                    </a:lnTo>
                    <a:lnTo>
                      <a:pt x="0" y="134"/>
                    </a:lnTo>
                    <a:lnTo>
                      <a:pt x="60"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30" name="Freeform 2695"/>
              <p:cNvSpPr>
                <a:spLocks noChangeAspect="1"/>
              </p:cNvSpPr>
              <p:nvPr/>
            </p:nvSpPr>
            <p:spPr bwMode="auto">
              <a:xfrm>
                <a:off x="4811" y="1344"/>
                <a:ext cx="39" cy="69"/>
              </a:xfrm>
              <a:custGeom>
                <a:avLst/>
                <a:gdLst>
                  <a:gd name="T0" fmla="*/ 1 w 78"/>
                  <a:gd name="T1" fmla="*/ 0 h 139"/>
                  <a:gd name="T2" fmla="*/ 1 w 78"/>
                  <a:gd name="T3" fmla="*/ 0 h 139"/>
                  <a:gd name="T4" fmla="*/ 1 w 78"/>
                  <a:gd name="T5" fmla="*/ 0 h 139"/>
                  <a:gd name="T6" fmla="*/ 0 w 78"/>
                  <a:gd name="T7" fmla="*/ 0 h 139"/>
                  <a:gd name="T8" fmla="*/ 1 w 78"/>
                  <a:gd name="T9" fmla="*/ 0 h 139"/>
                  <a:gd name="T10" fmla="*/ 0 60000 65536"/>
                  <a:gd name="T11" fmla="*/ 0 60000 65536"/>
                  <a:gd name="T12" fmla="*/ 0 60000 65536"/>
                  <a:gd name="T13" fmla="*/ 0 60000 65536"/>
                  <a:gd name="T14" fmla="*/ 0 60000 65536"/>
                  <a:gd name="T15" fmla="*/ 0 w 78"/>
                  <a:gd name="T16" fmla="*/ 0 h 139"/>
                  <a:gd name="T17" fmla="*/ 78 w 78"/>
                  <a:gd name="T18" fmla="*/ 139 h 139"/>
                </a:gdLst>
                <a:ahLst/>
                <a:cxnLst>
                  <a:cxn ang="T10">
                    <a:pos x="T0" y="T1"/>
                  </a:cxn>
                  <a:cxn ang="T11">
                    <a:pos x="T2" y="T3"/>
                  </a:cxn>
                  <a:cxn ang="T12">
                    <a:pos x="T4" y="T5"/>
                  </a:cxn>
                  <a:cxn ang="T13">
                    <a:pos x="T6" y="T7"/>
                  </a:cxn>
                  <a:cxn ang="T14">
                    <a:pos x="T8" y="T9"/>
                  </a:cxn>
                </a:cxnLst>
                <a:rect l="T15" t="T16" r="T17" b="T18"/>
                <a:pathLst>
                  <a:path w="78" h="139">
                    <a:moveTo>
                      <a:pt x="66" y="0"/>
                    </a:moveTo>
                    <a:lnTo>
                      <a:pt x="78" y="3"/>
                    </a:lnTo>
                    <a:lnTo>
                      <a:pt x="12" y="139"/>
                    </a:lnTo>
                    <a:lnTo>
                      <a:pt x="0" y="136"/>
                    </a:lnTo>
                    <a:lnTo>
                      <a:pt x="66"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31" name="Freeform 2696"/>
              <p:cNvSpPr>
                <a:spLocks noChangeAspect="1"/>
              </p:cNvSpPr>
              <p:nvPr/>
            </p:nvSpPr>
            <p:spPr bwMode="auto">
              <a:xfrm>
                <a:off x="4817" y="1344"/>
                <a:ext cx="37" cy="71"/>
              </a:xfrm>
              <a:custGeom>
                <a:avLst/>
                <a:gdLst>
                  <a:gd name="T0" fmla="*/ 0 w 75"/>
                  <a:gd name="T1" fmla="*/ 0 h 141"/>
                  <a:gd name="T2" fmla="*/ 0 w 75"/>
                  <a:gd name="T3" fmla="*/ 1 h 141"/>
                  <a:gd name="T4" fmla="*/ 0 w 75"/>
                  <a:gd name="T5" fmla="*/ 1 h 141"/>
                  <a:gd name="T6" fmla="*/ 0 w 75"/>
                  <a:gd name="T7" fmla="*/ 1 h 141"/>
                  <a:gd name="T8" fmla="*/ 0 w 75"/>
                  <a:gd name="T9" fmla="*/ 0 h 141"/>
                  <a:gd name="T10" fmla="*/ 0 60000 65536"/>
                  <a:gd name="T11" fmla="*/ 0 60000 65536"/>
                  <a:gd name="T12" fmla="*/ 0 60000 65536"/>
                  <a:gd name="T13" fmla="*/ 0 60000 65536"/>
                  <a:gd name="T14" fmla="*/ 0 60000 65536"/>
                  <a:gd name="T15" fmla="*/ 0 w 75"/>
                  <a:gd name="T16" fmla="*/ 0 h 141"/>
                  <a:gd name="T17" fmla="*/ 75 w 75"/>
                  <a:gd name="T18" fmla="*/ 141 h 141"/>
                </a:gdLst>
                <a:ahLst/>
                <a:cxnLst>
                  <a:cxn ang="T10">
                    <a:pos x="T0" y="T1"/>
                  </a:cxn>
                  <a:cxn ang="T11">
                    <a:pos x="T2" y="T3"/>
                  </a:cxn>
                  <a:cxn ang="T12">
                    <a:pos x="T4" y="T5"/>
                  </a:cxn>
                  <a:cxn ang="T13">
                    <a:pos x="T6" y="T7"/>
                  </a:cxn>
                  <a:cxn ang="T14">
                    <a:pos x="T8" y="T9"/>
                  </a:cxn>
                </a:cxnLst>
                <a:rect l="T15" t="T16" r="T17" b="T18"/>
                <a:pathLst>
                  <a:path w="75" h="141">
                    <a:moveTo>
                      <a:pt x="63" y="0"/>
                    </a:moveTo>
                    <a:lnTo>
                      <a:pt x="75" y="5"/>
                    </a:lnTo>
                    <a:lnTo>
                      <a:pt x="12" y="141"/>
                    </a:lnTo>
                    <a:lnTo>
                      <a:pt x="0" y="137"/>
                    </a:lnTo>
                    <a:lnTo>
                      <a:pt x="63"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32" name="Freeform 2697"/>
              <p:cNvSpPr>
                <a:spLocks noChangeAspect="1"/>
              </p:cNvSpPr>
              <p:nvPr/>
            </p:nvSpPr>
            <p:spPr bwMode="auto">
              <a:xfrm>
                <a:off x="4821" y="1345"/>
                <a:ext cx="38" cy="71"/>
              </a:xfrm>
              <a:custGeom>
                <a:avLst/>
                <a:gdLst>
                  <a:gd name="T0" fmla="*/ 1 w 76"/>
                  <a:gd name="T1" fmla="*/ 0 h 141"/>
                  <a:gd name="T2" fmla="*/ 1 w 76"/>
                  <a:gd name="T3" fmla="*/ 1 h 141"/>
                  <a:gd name="T4" fmla="*/ 1 w 76"/>
                  <a:gd name="T5" fmla="*/ 1 h 141"/>
                  <a:gd name="T6" fmla="*/ 0 w 76"/>
                  <a:gd name="T7" fmla="*/ 1 h 141"/>
                  <a:gd name="T8" fmla="*/ 1 w 76"/>
                  <a:gd name="T9" fmla="*/ 0 h 141"/>
                  <a:gd name="T10" fmla="*/ 0 60000 65536"/>
                  <a:gd name="T11" fmla="*/ 0 60000 65536"/>
                  <a:gd name="T12" fmla="*/ 0 60000 65536"/>
                  <a:gd name="T13" fmla="*/ 0 60000 65536"/>
                  <a:gd name="T14" fmla="*/ 0 60000 65536"/>
                  <a:gd name="T15" fmla="*/ 0 w 76"/>
                  <a:gd name="T16" fmla="*/ 0 h 141"/>
                  <a:gd name="T17" fmla="*/ 76 w 76"/>
                  <a:gd name="T18" fmla="*/ 141 h 141"/>
                </a:gdLst>
                <a:ahLst/>
                <a:cxnLst>
                  <a:cxn ang="T10">
                    <a:pos x="T0" y="T1"/>
                  </a:cxn>
                  <a:cxn ang="T11">
                    <a:pos x="T2" y="T3"/>
                  </a:cxn>
                  <a:cxn ang="T12">
                    <a:pos x="T4" y="T5"/>
                  </a:cxn>
                  <a:cxn ang="T13">
                    <a:pos x="T6" y="T7"/>
                  </a:cxn>
                  <a:cxn ang="T14">
                    <a:pos x="T8" y="T9"/>
                  </a:cxn>
                </a:cxnLst>
                <a:rect l="T15" t="T16" r="T17" b="T18"/>
                <a:pathLst>
                  <a:path w="76" h="141">
                    <a:moveTo>
                      <a:pt x="62" y="0"/>
                    </a:moveTo>
                    <a:lnTo>
                      <a:pt x="76" y="7"/>
                    </a:lnTo>
                    <a:lnTo>
                      <a:pt x="11" y="141"/>
                    </a:lnTo>
                    <a:lnTo>
                      <a:pt x="0" y="136"/>
                    </a:lnTo>
                    <a:lnTo>
                      <a:pt x="62"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33" name="Freeform 2698"/>
              <p:cNvSpPr>
                <a:spLocks noChangeAspect="1"/>
              </p:cNvSpPr>
              <p:nvPr/>
            </p:nvSpPr>
            <p:spPr bwMode="auto">
              <a:xfrm>
                <a:off x="4827" y="1349"/>
                <a:ext cx="34" cy="70"/>
              </a:xfrm>
              <a:custGeom>
                <a:avLst/>
                <a:gdLst>
                  <a:gd name="T0" fmla="*/ 0 w 70"/>
                  <a:gd name="T1" fmla="*/ 0 h 141"/>
                  <a:gd name="T2" fmla="*/ 0 w 70"/>
                  <a:gd name="T3" fmla="*/ 0 h 141"/>
                  <a:gd name="T4" fmla="*/ 0 w 70"/>
                  <a:gd name="T5" fmla="*/ 0 h 141"/>
                  <a:gd name="T6" fmla="*/ 0 w 70"/>
                  <a:gd name="T7" fmla="*/ 0 h 141"/>
                  <a:gd name="T8" fmla="*/ 0 w 70"/>
                  <a:gd name="T9" fmla="*/ 0 h 141"/>
                  <a:gd name="T10" fmla="*/ 0 60000 65536"/>
                  <a:gd name="T11" fmla="*/ 0 60000 65536"/>
                  <a:gd name="T12" fmla="*/ 0 60000 65536"/>
                  <a:gd name="T13" fmla="*/ 0 60000 65536"/>
                  <a:gd name="T14" fmla="*/ 0 60000 65536"/>
                  <a:gd name="T15" fmla="*/ 0 w 70"/>
                  <a:gd name="T16" fmla="*/ 0 h 141"/>
                  <a:gd name="T17" fmla="*/ 70 w 70"/>
                  <a:gd name="T18" fmla="*/ 141 h 141"/>
                </a:gdLst>
                <a:ahLst/>
                <a:cxnLst>
                  <a:cxn ang="T10">
                    <a:pos x="T0" y="T1"/>
                  </a:cxn>
                  <a:cxn ang="T11">
                    <a:pos x="T2" y="T3"/>
                  </a:cxn>
                  <a:cxn ang="T12">
                    <a:pos x="T4" y="T5"/>
                  </a:cxn>
                  <a:cxn ang="T13">
                    <a:pos x="T6" y="T7"/>
                  </a:cxn>
                  <a:cxn ang="T14">
                    <a:pos x="T8" y="T9"/>
                  </a:cxn>
                </a:cxnLst>
                <a:rect l="T15" t="T16" r="T17" b="T18"/>
                <a:pathLst>
                  <a:path w="70" h="141">
                    <a:moveTo>
                      <a:pt x="60" y="0"/>
                    </a:moveTo>
                    <a:lnTo>
                      <a:pt x="70" y="4"/>
                    </a:lnTo>
                    <a:lnTo>
                      <a:pt x="11" y="141"/>
                    </a:lnTo>
                    <a:lnTo>
                      <a:pt x="0" y="136"/>
                    </a:lnTo>
                    <a:lnTo>
                      <a:pt x="60"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34" name="Freeform 2699"/>
              <p:cNvSpPr>
                <a:spLocks noChangeAspect="1"/>
              </p:cNvSpPr>
              <p:nvPr/>
            </p:nvSpPr>
            <p:spPr bwMode="auto">
              <a:xfrm>
                <a:off x="4831" y="1350"/>
                <a:ext cx="34" cy="72"/>
              </a:xfrm>
              <a:custGeom>
                <a:avLst/>
                <a:gdLst>
                  <a:gd name="T0" fmla="*/ 1 w 68"/>
                  <a:gd name="T1" fmla="*/ 0 h 144"/>
                  <a:gd name="T2" fmla="*/ 1 w 68"/>
                  <a:gd name="T3" fmla="*/ 1 h 144"/>
                  <a:gd name="T4" fmla="*/ 1 w 68"/>
                  <a:gd name="T5" fmla="*/ 1 h 144"/>
                  <a:gd name="T6" fmla="*/ 0 w 68"/>
                  <a:gd name="T7" fmla="*/ 1 h 144"/>
                  <a:gd name="T8" fmla="*/ 1 w 68"/>
                  <a:gd name="T9" fmla="*/ 0 h 144"/>
                  <a:gd name="T10" fmla="*/ 0 60000 65536"/>
                  <a:gd name="T11" fmla="*/ 0 60000 65536"/>
                  <a:gd name="T12" fmla="*/ 0 60000 65536"/>
                  <a:gd name="T13" fmla="*/ 0 60000 65536"/>
                  <a:gd name="T14" fmla="*/ 0 60000 65536"/>
                  <a:gd name="T15" fmla="*/ 0 w 68"/>
                  <a:gd name="T16" fmla="*/ 0 h 144"/>
                  <a:gd name="T17" fmla="*/ 68 w 68"/>
                  <a:gd name="T18" fmla="*/ 144 h 144"/>
                </a:gdLst>
                <a:ahLst/>
                <a:cxnLst>
                  <a:cxn ang="T10">
                    <a:pos x="T0" y="T1"/>
                  </a:cxn>
                  <a:cxn ang="T11">
                    <a:pos x="T2" y="T3"/>
                  </a:cxn>
                  <a:cxn ang="T12">
                    <a:pos x="T4" y="T5"/>
                  </a:cxn>
                  <a:cxn ang="T13">
                    <a:pos x="T6" y="T7"/>
                  </a:cxn>
                  <a:cxn ang="T14">
                    <a:pos x="T8" y="T9"/>
                  </a:cxn>
                </a:cxnLst>
                <a:rect l="T15" t="T16" r="T17" b="T18"/>
                <a:pathLst>
                  <a:path w="68" h="144">
                    <a:moveTo>
                      <a:pt x="61" y="0"/>
                    </a:moveTo>
                    <a:lnTo>
                      <a:pt x="68" y="5"/>
                    </a:lnTo>
                    <a:lnTo>
                      <a:pt x="10" y="144"/>
                    </a:lnTo>
                    <a:lnTo>
                      <a:pt x="0" y="139"/>
                    </a:lnTo>
                    <a:lnTo>
                      <a:pt x="61"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35" name="Freeform 2700"/>
              <p:cNvSpPr>
                <a:spLocks noChangeAspect="1"/>
              </p:cNvSpPr>
              <p:nvPr/>
            </p:nvSpPr>
            <p:spPr bwMode="auto">
              <a:xfrm>
                <a:off x="4835" y="1351"/>
                <a:ext cx="35" cy="72"/>
              </a:xfrm>
              <a:custGeom>
                <a:avLst/>
                <a:gdLst>
                  <a:gd name="T0" fmla="*/ 1 w 70"/>
                  <a:gd name="T1" fmla="*/ 0 h 144"/>
                  <a:gd name="T2" fmla="*/ 1 w 70"/>
                  <a:gd name="T3" fmla="*/ 1 h 144"/>
                  <a:gd name="T4" fmla="*/ 1 w 70"/>
                  <a:gd name="T5" fmla="*/ 1 h 144"/>
                  <a:gd name="T6" fmla="*/ 0 w 70"/>
                  <a:gd name="T7" fmla="*/ 1 h 144"/>
                  <a:gd name="T8" fmla="*/ 1 w 70"/>
                  <a:gd name="T9" fmla="*/ 0 h 144"/>
                  <a:gd name="T10" fmla="*/ 0 60000 65536"/>
                  <a:gd name="T11" fmla="*/ 0 60000 65536"/>
                  <a:gd name="T12" fmla="*/ 0 60000 65536"/>
                  <a:gd name="T13" fmla="*/ 0 60000 65536"/>
                  <a:gd name="T14" fmla="*/ 0 60000 65536"/>
                  <a:gd name="T15" fmla="*/ 0 w 70"/>
                  <a:gd name="T16" fmla="*/ 0 h 144"/>
                  <a:gd name="T17" fmla="*/ 70 w 70"/>
                  <a:gd name="T18" fmla="*/ 144 h 144"/>
                </a:gdLst>
                <a:ahLst/>
                <a:cxnLst>
                  <a:cxn ang="T10">
                    <a:pos x="T0" y="T1"/>
                  </a:cxn>
                  <a:cxn ang="T11">
                    <a:pos x="T2" y="T3"/>
                  </a:cxn>
                  <a:cxn ang="T12">
                    <a:pos x="T4" y="T5"/>
                  </a:cxn>
                  <a:cxn ang="T13">
                    <a:pos x="T6" y="T7"/>
                  </a:cxn>
                  <a:cxn ang="T14">
                    <a:pos x="T8" y="T9"/>
                  </a:cxn>
                </a:cxnLst>
                <a:rect l="T15" t="T16" r="T17" b="T18"/>
                <a:pathLst>
                  <a:path w="70" h="144">
                    <a:moveTo>
                      <a:pt x="61" y="0"/>
                    </a:moveTo>
                    <a:lnTo>
                      <a:pt x="70" y="4"/>
                    </a:lnTo>
                    <a:lnTo>
                      <a:pt x="11" y="144"/>
                    </a:lnTo>
                    <a:lnTo>
                      <a:pt x="0" y="139"/>
                    </a:lnTo>
                    <a:lnTo>
                      <a:pt x="61"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36" name="Freeform 2701"/>
              <p:cNvSpPr>
                <a:spLocks noChangeAspect="1"/>
              </p:cNvSpPr>
              <p:nvPr/>
            </p:nvSpPr>
            <p:spPr bwMode="auto">
              <a:xfrm>
                <a:off x="4838" y="1354"/>
                <a:ext cx="34" cy="72"/>
              </a:xfrm>
              <a:custGeom>
                <a:avLst/>
                <a:gdLst>
                  <a:gd name="T0" fmla="*/ 1 w 68"/>
                  <a:gd name="T1" fmla="*/ 0 h 145"/>
                  <a:gd name="T2" fmla="*/ 1 w 68"/>
                  <a:gd name="T3" fmla="*/ 0 h 145"/>
                  <a:gd name="T4" fmla="*/ 1 w 68"/>
                  <a:gd name="T5" fmla="*/ 0 h 145"/>
                  <a:gd name="T6" fmla="*/ 0 w 68"/>
                  <a:gd name="T7" fmla="*/ 0 h 145"/>
                  <a:gd name="T8" fmla="*/ 1 w 68"/>
                  <a:gd name="T9" fmla="*/ 0 h 145"/>
                  <a:gd name="T10" fmla="*/ 0 60000 65536"/>
                  <a:gd name="T11" fmla="*/ 0 60000 65536"/>
                  <a:gd name="T12" fmla="*/ 0 60000 65536"/>
                  <a:gd name="T13" fmla="*/ 0 60000 65536"/>
                  <a:gd name="T14" fmla="*/ 0 60000 65536"/>
                  <a:gd name="T15" fmla="*/ 0 w 68"/>
                  <a:gd name="T16" fmla="*/ 0 h 145"/>
                  <a:gd name="T17" fmla="*/ 68 w 68"/>
                  <a:gd name="T18" fmla="*/ 145 h 145"/>
                </a:gdLst>
                <a:ahLst/>
                <a:cxnLst>
                  <a:cxn ang="T10">
                    <a:pos x="T0" y="T1"/>
                  </a:cxn>
                  <a:cxn ang="T11">
                    <a:pos x="T2" y="T3"/>
                  </a:cxn>
                  <a:cxn ang="T12">
                    <a:pos x="T4" y="T5"/>
                  </a:cxn>
                  <a:cxn ang="T13">
                    <a:pos x="T6" y="T7"/>
                  </a:cxn>
                  <a:cxn ang="T14">
                    <a:pos x="T8" y="T9"/>
                  </a:cxn>
                </a:cxnLst>
                <a:rect l="T15" t="T16" r="T17" b="T18"/>
                <a:pathLst>
                  <a:path w="68" h="145">
                    <a:moveTo>
                      <a:pt x="60" y="0"/>
                    </a:moveTo>
                    <a:lnTo>
                      <a:pt x="68" y="5"/>
                    </a:lnTo>
                    <a:lnTo>
                      <a:pt x="11" y="145"/>
                    </a:lnTo>
                    <a:lnTo>
                      <a:pt x="0" y="139"/>
                    </a:lnTo>
                    <a:lnTo>
                      <a:pt x="60" y="0"/>
                    </a:lnTo>
                    <a:close/>
                  </a:path>
                </a:pathLst>
              </a:custGeom>
              <a:solidFill>
                <a:srgbClr val="00B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37" name="Freeform 2702"/>
              <p:cNvSpPr>
                <a:spLocks noChangeAspect="1"/>
              </p:cNvSpPr>
              <p:nvPr/>
            </p:nvSpPr>
            <p:spPr bwMode="auto">
              <a:xfrm>
                <a:off x="4842" y="1355"/>
                <a:ext cx="35" cy="72"/>
              </a:xfrm>
              <a:custGeom>
                <a:avLst/>
                <a:gdLst>
                  <a:gd name="T0" fmla="*/ 1 w 69"/>
                  <a:gd name="T1" fmla="*/ 0 h 144"/>
                  <a:gd name="T2" fmla="*/ 1 w 69"/>
                  <a:gd name="T3" fmla="*/ 1 h 144"/>
                  <a:gd name="T4" fmla="*/ 1 w 69"/>
                  <a:gd name="T5" fmla="*/ 1 h 144"/>
                  <a:gd name="T6" fmla="*/ 0 w 69"/>
                  <a:gd name="T7" fmla="*/ 1 h 144"/>
                  <a:gd name="T8" fmla="*/ 1 w 69"/>
                  <a:gd name="T9" fmla="*/ 0 h 144"/>
                  <a:gd name="T10" fmla="*/ 0 60000 65536"/>
                  <a:gd name="T11" fmla="*/ 0 60000 65536"/>
                  <a:gd name="T12" fmla="*/ 0 60000 65536"/>
                  <a:gd name="T13" fmla="*/ 0 60000 65536"/>
                  <a:gd name="T14" fmla="*/ 0 60000 65536"/>
                  <a:gd name="T15" fmla="*/ 0 w 69"/>
                  <a:gd name="T16" fmla="*/ 0 h 144"/>
                  <a:gd name="T17" fmla="*/ 69 w 69"/>
                  <a:gd name="T18" fmla="*/ 144 h 144"/>
                </a:gdLst>
                <a:ahLst/>
                <a:cxnLst>
                  <a:cxn ang="T10">
                    <a:pos x="T0" y="T1"/>
                  </a:cxn>
                  <a:cxn ang="T11">
                    <a:pos x="T2" y="T3"/>
                  </a:cxn>
                  <a:cxn ang="T12">
                    <a:pos x="T4" y="T5"/>
                  </a:cxn>
                  <a:cxn ang="T13">
                    <a:pos x="T6" y="T7"/>
                  </a:cxn>
                  <a:cxn ang="T14">
                    <a:pos x="T8" y="T9"/>
                  </a:cxn>
                </a:cxnLst>
                <a:rect l="T15" t="T16" r="T17" b="T18"/>
                <a:pathLst>
                  <a:path w="69" h="144">
                    <a:moveTo>
                      <a:pt x="59" y="0"/>
                    </a:moveTo>
                    <a:lnTo>
                      <a:pt x="69" y="5"/>
                    </a:lnTo>
                    <a:lnTo>
                      <a:pt x="10" y="144"/>
                    </a:lnTo>
                    <a:lnTo>
                      <a:pt x="0" y="139"/>
                    </a:lnTo>
                    <a:lnTo>
                      <a:pt x="59"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38" name="Freeform 2703"/>
              <p:cNvSpPr>
                <a:spLocks noChangeAspect="1"/>
              </p:cNvSpPr>
              <p:nvPr/>
            </p:nvSpPr>
            <p:spPr bwMode="auto">
              <a:xfrm>
                <a:off x="4846" y="1356"/>
                <a:ext cx="37" cy="73"/>
              </a:xfrm>
              <a:custGeom>
                <a:avLst/>
                <a:gdLst>
                  <a:gd name="T0" fmla="*/ 1 w 73"/>
                  <a:gd name="T1" fmla="*/ 0 h 146"/>
                  <a:gd name="T2" fmla="*/ 1 w 73"/>
                  <a:gd name="T3" fmla="*/ 1 h 146"/>
                  <a:gd name="T4" fmla="*/ 1 w 73"/>
                  <a:gd name="T5" fmla="*/ 1 h 146"/>
                  <a:gd name="T6" fmla="*/ 0 w 73"/>
                  <a:gd name="T7" fmla="*/ 1 h 146"/>
                  <a:gd name="T8" fmla="*/ 1 w 73"/>
                  <a:gd name="T9" fmla="*/ 0 h 146"/>
                  <a:gd name="T10" fmla="*/ 0 60000 65536"/>
                  <a:gd name="T11" fmla="*/ 0 60000 65536"/>
                  <a:gd name="T12" fmla="*/ 0 60000 65536"/>
                  <a:gd name="T13" fmla="*/ 0 60000 65536"/>
                  <a:gd name="T14" fmla="*/ 0 60000 65536"/>
                  <a:gd name="T15" fmla="*/ 0 w 73"/>
                  <a:gd name="T16" fmla="*/ 0 h 146"/>
                  <a:gd name="T17" fmla="*/ 73 w 73"/>
                  <a:gd name="T18" fmla="*/ 146 h 146"/>
                </a:gdLst>
                <a:ahLst/>
                <a:cxnLst>
                  <a:cxn ang="T10">
                    <a:pos x="T0" y="T1"/>
                  </a:cxn>
                  <a:cxn ang="T11">
                    <a:pos x="T2" y="T3"/>
                  </a:cxn>
                  <a:cxn ang="T12">
                    <a:pos x="T4" y="T5"/>
                  </a:cxn>
                  <a:cxn ang="T13">
                    <a:pos x="T6" y="T7"/>
                  </a:cxn>
                  <a:cxn ang="T14">
                    <a:pos x="T8" y="T9"/>
                  </a:cxn>
                </a:cxnLst>
                <a:rect l="T15" t="T16" r="T17" b="T18"/>
                <a:pathLst>
                  <a:path w="73" h="146">
                    <a:moveTo>
                      <a:pt x="65" y="0"/>
                    </a:moveTo>
                    <a:lnTo>
                      <a:pt x="73" y="6"/>
                    </a:lnTo>
                    <a:lnTo>
                      <a:pt x="11" y="146"/>
                    </a:lnTo>
                    <a:lnTo>
                      <a:pt x="0" y="141"/>
                    </a:lnTo>
                    <a:lnTo>
                      <a:pt x="65"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39" name="Freeform 2704"/>
              <p:cNvSpPr>
                <a:spLocks noChangeAspect="1"/>
              </p:cNvSpPr>
              <p:nvPr/>
            </p:nvSpPr>
            <p:spPr bwMode="auto">
              <a:xfrm>
                <a:off x="4850" y="1359"/>
                <a:ext cx="37" cy="71"/>
              </a:xfrm>
              <a:custGeom>
                <a:avLst/>
                <a:gdLst>
                  <a:gd name="T0" fmla="*/ 1 w 73"/>
                  <a:gd name="T1" fmla="*/ 0 h 142"/>
                  <a:gd name="T2" fmla="*/ 1 w 73"/>
                  <a:gd name="T3" fmla="*/ 1 h 142"/>
                  <a:gd name="T4" fmla="*/ 1 w 73"/>
                  <a:gd name="T5" fmla="*/ 1 h 142"/>
                  <a:gd name="T6" fmla="*/ 0 w 73"/>
                  <a:gd name="T7" fmla="*/ 1 h 142"/>
                  <a:gd name="T8" fmla="*/ 1 w 73"/>
                  <a:gd name="T9" fmla="*/ 0 h 142"/>
                  <a:gd name="T10" fmla="*/ 0 60000 65536"/>
                  <a:gd name="T11" fmla="*/ 0 60000 65536"/>
                  <a:gd name="T12" fmla="*/ 0 60000 65536"/>
                  <a:gd name="T13" fmla="*/ 0 60000 65536"/>
                  <a:gd name="T14" fmla="*/ 0 60000 65536"/>
                  <a:gd name="T15" fmla="*/ 0 w 73"/>
                  <a:gd name="T16" fmla="*/ 0 h 142"/>
                  <a:gd name="T17" fmla="*/ 73 w 73"/>
                  <a:gd name="T18" fmla="*/ 142 h 142"/>
                </a:gdLst>
                <a:ahLst/>
                <a:cxnLst>
                  <a:cxn ang="T10">
                    <a:pos x="T0" y="T1"/>
                  </a:cxn>
                  <a:cxn ang="T11">
                    <a:pos x="T2" y="T3"/>
                  </a:cxn>
                  <a:cxn ang="T12">
                    <a:pos x="T4" y="T5"/>
                  </a:cxn>
                  <a:cxn ang="T13">
                    <a:pos x="T6" y="T7"/>
                  </a:cxn>
                  <a:cxn ang="T14">
                    <a:pos x="T8" y="T9"/>
                  </a:cxn>
                </a:cxnLst>
                <a:rect l="T15" t="T16" r="T17" b="T18"/>
                <a:pathLst>
                  <a:path w="73" h="142">
                    <a:moveTo>
                      <a:pt x="64" y="0"/>
                    </a:moveTo>
                    <a:lnTo>
                      <a:pt x="73" y="5"/>
                    </a:lnTo>
                    <a:lnTo>
                      <a:pt x="10" y="142"/>
                    </a:lnTo>
                    <a:lnTo>
                      <a:pt x="0" y="139"/>
                    </a:lnTo>
                    <a:lnTo>
                      <a:pt x="64"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40" name="Freeform 2705"/>
              <p:cNvSpPr>
                <a:spLocks noChangeAspect="1"/>
              </p:cNvSpPr>
              <p:nvPr/>
            </p:nvSpPr>
            <p:spPr bwMode="auto">
              <a:xfrm>
                <a:off x="4853" y="1360"/>
                <a:ext cx="36" cy="71"/>
              </a:xfrm>
              <a:custGeom>
                <a:avLst/>
                <a:gdLst>
                  <a:gd name="T0" fmla="*/ 0 w 73"/>
                  <a:gd name="T1" fmla="*/ 0 h 143"/>
                  <a:gd name="T2" fmla="*/ 0 w 73"/>
                  <a:gd name="T3" fmla="*/ 0 h 143"/>
                  <a:gd name="T4" fmla="*/ 0 w 73"/>
                  <a:gd name="T5" fmla="*/ 0 h 143"/>
                  <a:gd name="T6" fmla="*/ 0 w 73"/>
                  <a:gd name="T7" fmla="*/ 0 h 143"/>
                  <a:gd name="T8" fmla="*/ 0 w 73"/>
                  <a:gd name="T9" fmla="*/ 0 h 143"/>
                  <a:gd name="T10" fmla="*/ 0 60000 65536"/>
                  <a:gd name="T11" fmla="*/ 0 60000 65536"/>
                  <a:gd name="T12" fmla="*/ 0 60000 65536"/>
                  <a:gd name="T13" fmla="*/ 0 60000 65536"/>
                  <a:gd name="T14" fmla="*/ 0 60000 65536"/>
                  <a:gd name="T15" fmla="*/ 0 w 73"/>
                  <a:gd name="T16" fmla="*/ 0 h 143"/>
                  <a:gd name="T17" fmla="*/ 73 w 73"/>
                  <a:gd name="T18" fmla="*/ 143 h 143"/>
                </a:gdLst>
                <a:ahLst/>
                <a:cxnLst>
                  <a:cxn ang="T10">
                    <a:pos x="T0" y="T1"/>
                  </a:cxn>
                  <a:cxn ang="T11">
                    <a:pos x="T2" y="T3"/>
                  </a:cxn>
                  <a:cxn ang="T12">
                    <a:pos x="T4" y="T5"/>
                  </a:cxn>
                  <a:cxn ang="T13">
                    <a:pos x="T6" y="T7"/>
                  </a:cxn>
                  <a:cxn ang="T14">
                    <a:pos x="T8" y="T9"/>
                  </a:cxn>
                </a:cxnLst>
                <a:rect l="T15" t="T16" r="T17" b="T18"/>
                <a:pathLst>
                  <a:path w="73" h="143">
                    <a:moveTo>
                      <a:pt x="64" y="0"/>
                    </a:moveTo>
                    <a:lnTo>
                      <a:pt x="73" y="5"/>
                    </a:lnTo>
                    <a:lnTo>
                      <a:pt x="10" y="143"/>
                    </a:lnTo>
                    <a:lnTo>
                      <a:pt x="0" y="139"/>
                    </a:lnTo>
                    <a:lnTo>
                      <a:pt x="64"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41" name="Freeform 2706"/>
              <p:cNvSpPr>
                <a:spLocks noChangeAspect="1"/>
              </p:cNvSpPr>
              <p:nvPr/>
            </p:nvSpPr>
            <p:spPr bwMode="auto">
              <a:xfrm>
                <a:off x="4860" y="1360"/>
                <a:ext cx="35" cy="74"/>
              </a:xfrm>
              <a:custGeom>
                <a:avLst/>
                <a:gdLst>
                  <a:gd name="T0" fmla="*/ 1 w 69"/>
                  <a:gd name="T1" fmla="*/ 0 h 148"/>
                  <a:gd name="T2" fmla="*/ 1 w 69"/>
                  <a:gd name="T3" fmla="*/ 1 h 148"/>
                  <a:gd name="T4" fmla="*/ 1 w 69"/>
                  <a:gd name="T5" fmla="*/ 1 h 148"/>
                  <a:gd name="T6" fmla="*/ 0 w 69"/>
                  <a:gd name="T7" fmla="*/ 1 h 148"/>
                  <a:gd name="T8" fmla="*/ 1 w 69"/>
                  <a:gd name="T9" fmla="*/ 0 h 148"/>
                  <a:gd name="T10" fmla="*/ 0 60000 65536"/>
                  <a:gd name="T11" fmla="*/ 0 60000 65536"/>
                  <a:gd name="T12" fmla="*/ 0 60000 65536"/>
                  <a:gd name="T13" fmla="*/ 0 60000 65536"/>
                  <a:gd name="T14" fmla="*/ 0 60000 65536"/>
                  <a:gd name="T15" fmla="*/ 0 w 69"/>
                  <a:gd name="T16" fmla="*/ 0 h 148"/>
                  <a:gd name="T17" fmla="*/ 69 w 69"/>
                  <a:gd name="T18" fmla="*/ 148 h 148"/>
                </a:gdLst>
                <a:ahLst/>
                <a:cxnLst>
                  <a:cxn ang="T10">
                    <a:pos x="T0" y="T1"/>
                  </a:cxn>
                  <a:cxn ang="T11">
                    <a:pos x="T2" y="T3"/>
                  </a:cxn>
                  <a:cxn ang="T12">
                    <a:pos x="T4" y="T5"/>
                  </a:cxn>
                  <a:cxn ang="T13">
                    <a:pos x="T6" y="T7"/>
                  </a:cxn>
                  <a:cxn ang="T14">
                    <a:pos x="T8" y="T9"/>
                  </a:cxn>
                </a:cxnLst>
                <a:rect l="T15" t="T16" r="T17" b="T18"/>
                <a:pathLst>
                  <a:path w="69" h="148">
                    <a:moveTo>
                      <a:pt x="61" y="0"/>
                    </a:moveTo>
                    <a:lnTo>
                      <a:pt x="69" y="5"/>
                    </a:lnTo>
                    <a:lnTo>
                      <a:pt x="8" y="148"/>
                    </a:lnTo>
                    <a:lnTo>
                      <a:pt x="0" y="142"/>
                    </a:lnTo>
                    <a:lnTo>
                      <a:pt x="61"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42" name="Freeform 2707"/>
              <p:cNvSpPr>
                <a:spLocks noChangeAspect="1"/>
              </p:cNvSpPr>
              <p:nvPr/>
            </p:nvSpPr>
            <p:spPr bwMode="auto">
              <a:xfrm>
                <a:off x="4864" y="1365"/>
                <a:ext cx="35" cy="72"/>
              </a:xfrm>
              <a:custGeom>
                <a:avLst/>
                <a:gdLst>
                  <a:gd name="T0" fmla="*/ 1 w 70"/>
                  <a:gd name="T1" fmla="*/ 0 h 145"/>
                  <a:gd name="T2" fmla="*/ 1 w 70"/>
                  <a:gd name="T3" fmla="*/ 0 h 145"/>
                  <a:gd name="T4" fmla="*/ 1 w 70"/>
                  <a:gd name="T5" fmla="*/ 0 h 145"/>
                  <a:gd name="T6" fmla="*/ 0 w 70"/>
                  <a:gd name="T7" fmla="*/ 0 h 145"/>
                  <a:gd name="T8" fmla="*/ 1 w 70"/>
                  <a:gd name="T9" fmla="*/ 0 h 145"/>
                  <a:gd name="T10" fmla="*/ 0 60000 65536"/>
                  <a:gd name="T11" fmla="*/ 0 60000 65536"/>
                  <a:gd name="T12" fmla="*/ 0 60000 65536"/>
                  <a:gd name="T13" fmla="*/ 0 60000 65536"/>
                  <a:gd name="T14" fmla="*/ 0 60000 65536"/>
                  <a:gd name="T15" fmla="*/ 0 w 70"/>
                  <a:gd name="T16" fmla="*/ 0 h 145"/>
                  <a:gd name="T17" fmla="*/ 70 w 70"/>
                  <a:gd name="T18" fmla="*/ 145 h 145"/>
                </a:gdLst>
                <a:ahLst/>
                <a:cxnLst>
                  <a:cxn ang="T10">
                    <a:pos x="T0" y="T1"/>
                  </a:cxn>
                  <a:cxn ang="T11">
                    <a:pos x="T2" y="T3"/>
                  </a:cxn>
                  <a:cxn ang="T12">
                    <a:pos x="T4" y="T5"/>
                  </a:cxn>
                  <a:cxn ang="T13">
                    <a:pos x="T6" y="T7"/>
                  </a:cxn>
                  <a:cxn ang="T14">
                    <a:pos x="T8" y="T9"/>
                  </a:cxn>
                </a:cxnLst>
                <a:rect l="T15" t="T16" r="T17" b="T18"/>
                <a:pathLst>
                  <a:path w="70" h="145">
                    <a:moveTo>
                      <a:pt x="61" y="0"/>
                    </a:moveTo>
                    <a:lnTo>
                      <a:pt x="70" y="6"/>
                    </a:lnTo>
                    <a:lnTo>
                      <a:pt x="9" y="145"/>
                    </a:lnTo>
                    <a:lnTo>
                      <a:pt x="0" y="141"/>
                    </a:lnTo>
                    <a:lnTo>
                      <a:pt x="61" y="0"/>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43" name="Freeform 2708"/>
              <p:cNvSpPr>
                <a:spLocks noChangeAspect="1"/>
              </p:cNvSpPr>
              <p:nvPr/>
            </p:nvSpPr>
            <p:spPr bwMode="auto">
              <a:xfrm>
                <a:off x="4867" y="1366"/>
                <a:ext cx="35" cy="73"/>
              </a:xfrm>
              <a:custGeom>
                <a:avLst/>
                <a:gdLst>
                  <a:gd name="T0" fmla="*/ 1 w 69"/>
                  <a:gd name="T1" fmla="*/ 0 h 146"/>
                  <a:gd name="T2" fmla="*/ 1 w 69"/>
                  <a:gd name="T3" fmla="*/ 1 h 146"/>
                  <a:gd name="T4" fmla="*/ 1 w 69"/>
                  <a:gd name="T5" fmla="*/ 1 h 146"/>
                  <a:gd name="T6" fmla="*/ 0 w 69"/>
                  <a:gd name="T7" fmla="*/ 1 h 146"/>
                  <a:gd name="T8" fmla="*/ 1 w 69"/>
                  <a:gd name="T9" fmla="*/ 0 h 146"/>
                  <a:gd name="T10" fmla="*/ 0 60000 65536"/>
                  <a:gd name="T11" fmla="*/ 0 60000 65536"/>
                  <a:gd name="T12" fmla="*/ 0 60000 65536"/>
                  <a:gd name="T13" fmla="*/ 0 60000 65536"/>
                  <a:gd name="T14" fmla="*/ 0 60000 65536"/>
                  <a:gd name="T15" fmla="*/ 0 w 69"/>
                  <a:gd name="T16" fmla="*/ 0 h 146"/>
                  <a:gd name="T17" fmla="*/ 69 w 69"/>
                  <a:gd name="T18" fmla="*/ 146 h 146"/>
                </a:gdLst>
                <a:ahLst/>
                <a:cxnLst>
                  <a:cxn ang="T10">
                    <a:pos x="T0" y="T1"/>
                  </a:cxn>
                  <a:cxn ang="T11">
                    <a:pos x="T2" y="T3"/>
                  </a:cxn>
                  <a:cxn ang="T12">
                    <a:pos x="T4" y="T5"/>
                  </a:cxn>
                  <a:cxn ang="T13">
                    <a:pos x="T6" y="T7"/>
                  </a:cxn>
                  <a:cxn ang="T14">
                    <a:pos x="T8" y="T9"/>
                  </a:cxn>
                </a:cxnLst>
                <a:rect l="T15" t="T16" r="T17" b="T18"/>
                <a:pathLst>
                  <a:path w="69" h="146">
                    <a:moveTo>
                      <a:pt x="63" y="0"/>
                    </a:moveTo>
                    <a:lnTo>
                      <a:pt x="69" y="5"/>
                    </a:lnTo>
                    <a:lnTo>
                      <a:pt x="10" y="146"/>
                    </a:lnTo>
                    <a:lnTo>
                      <a:pt x="0" y="139"/>
                    </a:lnTo>
                    <a:lnTo>
                      <a:pt x="63" y="0"/>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44" name="Freeform 2709"/>
              <p:cNvSpPr>
                <a:spLocks noChangeAspect="1"/>
              </p:cNvSpPr>
              <p:nvPr/>
            </p:nvSpPr>
            <p:spPr bwMode="auto">
              <a:xfrm>
                <a:off x="4873" y="1367"/>
                <a:ext cx="34" cy="73"/>
              </a:xfrm>
              <a:custGeom>
                <a:avLst/>
                <a:gdLst>
                  <a:gd name="T0" fmla="*/ 0 w 70"/>
                  <a:gd name="T1" fmla="*/ 0 h 145"/>
                  <a:gd name="T2" fmla="*/ 0 w 70"/>
                  <a:gd name="T3" fmla="*/ 1 h 145"/>
                  <a:gd name="T4" fmla="*/ 0 w 70"/>
                  <a:gd name="T5" fmla="*/ 1 h 145"/>
                  <a:gd name="T6" fmla="*/ 0 w 70"/>
                  <a:gd name="T7" fmla="*/ 1 h 145"/>
                  <a:gd name="T8" fmla="*/ 0 w 70"/>
                  <a:gd name="T9" fmla="*/ 0 h 145"/>
                  <a:gd name="T10" fmla="*/ 0 60000 65536"/>
                  <a:gd name="T11" fmla="*/ 0 60000 65536"/>
                  <a:gd name="T12" fmla="*/ 0 60000 65536"/>
                  <a:gd name="T13" fmla="*/ 0 60000 65536"/>
                  <a:gd name="T14" fmla="*/ 0 60000 65536"/>
                  <a:gd name="T15" fmla="*/ 0 w 70"/>
                  <a:gd name="T16" fmla="*/ 0 h 145"/>
                  <a:gd name="T17" fmla="*/ 70 w 70"/>
                  <a:gd name="T18" fmla="*/ 145 h 145"/>
                </a:gdLst>
                <a:ahLst/>
                <a:cxnLst>
                  <a:cxn ang="T10">
                    <a:pos x="T0" y="T1"/>
                  </a:cxn>
                  <a:cxn ang="T11">
                    <a:pos x="T2" y="T3"/>
                  </a:cxn>
                  <a:cxn ang="T12">
                    <a:pos x="T4" y="T5"/>
                  </a:cxn>
                  <a:cxn ang="T13">
                    <a:pos x="T6" y="T7"/>
                  </a:cxn>
                  <a:cxn ang="T14">
                    <a:pos x="T8" y="T9"/>
                  </a:cxn>
                </a:cxnLst>
                <a:rect l="T15" t="T16" r="T17" b="T18"/>
                <a:pathLst>
                  <a:path w="70" h="145">
                    <a:moveTo>
                      <a:pt x="61" y="0"/>
                    </a:moveTo>
                    <a:lnTo>
                      <a:pt x="70" y="6"/>
                    </a:lnTo>
                    <a:lnTo>
                      <a:pt x="10" y="145"/>
                    </a:lnTo>
                    <a:lnTo>
                      <a:pt x="0" y="140"/>
                    </a:lnTo>
                    <a:lnTo>
                      <a:pt x="61" y="0"/>
                    </a:lnTo>
                    <a:close/>
                  </a:path>
                </a:pathLst>
              </a:custGeom>
              <a:solidFill>
                <a:srgbClr val="00F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45" name="Freeform 2710"/>
              <p:cNvSpPr>
                <a:spLocks noChangeAspect="1"/>
              </p:cNvSpPr>
              <p:nvPr/>
            </p:nvSpPr>
            <p:spPr bwMode="auto">
              <a:xfrm>
                <a:off x="4876" y="1370"/>
                <a:ext cx="35" cy="73"/>
              </a:xfrm>
              <a:custGeom>
                <a:avLst/>
                <a:gdLst>
                  <a:gd name="T0" fmla="*/ 1 w 69"/>
                  <a:gd name="T1" fmla="*/ 0 h 145"/>
                  <a:gd name="T2" fmla="*/ 1 w 69"/>
                  <a:gd name="T3" fmla="*/ 1 h 145"/>
                  <a:gd name="T4" fmla="*/ 1 w 69"/>
                  <a:gd name="T5" fmla="*/ 1 h 145"/>
                  <a:gd name="T6" fmla="*/ 0 w 69"/>
                  <a:gd name="T7" fmla="*/ 1 h 145"/>
                  <a:gd name="T8" fmla="*/ 1 w 69"/>
                  <a:gd name="T9" fmla="*/ 0 h 145"/>
                  <a:gd name="T10" fmla="*/ 0 60000 65536"/>
                  <a:gd name="T11" fmla="*/ 0 60000 65536"/>
                  <a:gd name="T12" fmla="*/ 0 60000 65536"/>
                  <a:gd name="T13" fmla="*/ 0 60000 65536"/>
                  <a:gd name="T14" fmla="*/ 0 60000 65536"/>
                  <a:gd name="T15" fmla="*/ 0 w 69"/>
                  <a:gd name="T16" fmla="*/ 0 h 145"/>
                  <a:gd name="T17" fmla="*/ 69 w 69"/>
                  <a:gd name="T18" fmla="*/ 145 h 145"/>
                </a:gdLst>
                <a:ahLst/>
                <a:cxnLst>
                  <a:cxn ang="T10">
                    <a:pos x="T0" y="T1"/>
                  </a:cxn>
                  <a:cxn ang="T11">
                    <a:pos x="T2" y="T3"/>
                  </a:cxn>
                  <a:cxn ang="T12">
                    <a:pos x="T4" y="T5"/>
                  </a:cxn>
                  <a:cxn ang="T13">
                    <a:pos x="T6" y="T7"/>
                  </a:cxn>
                  <a:cxn ang="T14">
                    <a:pos x="T8" y="T9"/>
                  </a:cxn>
                </a:cxnLst>
                <a:rect l="T15" t="T16" r="T17" b="T18"/>
                <a:pathLst>
                  <a:path w="69" h="145">
                    <a:moveTo>
                      <a:pt x="61" y="0"/>
                    </a:moveTo>
                    <a:lnTo>
                      <a:pt x="69" y="3"/>
                    </a:lnTo>
                    <a:lnTo>
                      <a:pt x="10" y="145"/>
                    </a:lnTo>
                    <a:lnTo>
                      <a:pt x="0" y="140"/>
                    </a:lnTo>
                    <a:lnTo>
                      <a:pt x="61" y="0"/>
                    </a:lnTo>
                    <a:close/>
                  </a:path>
                </a:pathLst>
              </a:custGeom>
              <a:solidFill>
                <a:srgbClr val="0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46" name="Freeform 2711"/>
              <p:cNvSpPr>
                <a:spLocks noChangeAspect="1"/>
              </p:cNvSpPr>
              <p:nvPr/>
            </p:nvSpPr>
            <p:spPr bwMode="auto">
              <a:xfrm>
                <a:off x="4881" y="1372"/>
                <a:ext cx="36" cy="72"/>
              </a:xfrm>
              <a:custGeom>
                <a:avLst/>
                <a:gdLst>
                  <a:gd name="T0" fmla="*/ 0 w 73"/>
                  <a:gd name="T1" fmla="*/ 0 h 144"/>
                  <a:gd name="T2" fmla="*/ 0 w 73"/>
                  <a:gd name="T3" fmla="*/ 1 h 144"/>
                  <a:gd name="T4" fmla="*/ 0 w 73"/>
                  <a:gd name="T5" fmla="*/ 1 h 144"/>
                  <a:gd name="T6" fmla="*/ 0 w 73"/>
                  <a:gd name="T7" fmla="*/ 1 h 144"/>
                  <a:gd name="T8" fmla="*/ 0 w 73"/>
                  <a:gd name="T9" fmla="*/ 0 h 144"/>
                  <a:gd name="T10" fmla="*/ 0 60000 65536"/>
                  <a:gd name="T11" fmla="*/ 0 60000 65536"/>
                  <a:gd name="T12" fmla="*/ 0 60000 65536"/>
                  <a:gd name="T13" fmla="*/ 0 60000 65536"/>
                  <a:gd name="T14" fmla="*/ 0 60000 65536"/>
                  <a:gd name="T15" fmla="*/ 0 w 73"/>
                  <a:gd name="T16" fmla="*/ 0 h 144"/>
                  <a:gd name="T17" fmla="*/ 73 w 73"/>
                  <a:gd name="T18" fmla="*/ 144 h 144"/>
                </a:gdLst>
                <a:ahLst/>
                <a:cxnLst>
                  <a:cxn ang="T10">
                    <a:pos x="T0" y="T1"/>
                  </a:cxn>
                  <a:cxn ang="T11">
                    <a:pos x="T2" y="T3"/>
                  </a:cxn>
                  <a:cxn ang="T12">
                    <a:pos x="T4" y="T5"/>
                  </a:cxn>
                  <a:cxn ang="T13">
                    <a:pos x="T6" y="T7"/>
                  </a:cxn>
                  <a:cxn ang="T14">
                    <a:pos x="T8" y="T9"/>
                  </a:cxn>
                </a:cxnLst>
                <a:rect l="T15" t="T16" r="T17" b="T18"/>
                <a:pathLst>
                  <a:path w="73" h="144">
                    <a:moveTo>
                      <a:pt x="63" y="0"/>
                    </a:moveTo>
                    <a:lnTo>
                      <a:pt x="73" y="5"/>
                    </a:lnTo>
                    <a:lnTo>
                      <a:pt x="10" y="144"/>
                    </a:lnTo>
                    <a:lnTo>
                      <a:pt x="0" y="141"/>
                    </a:lnTo>
                    <a:lnTo>
                      <a:pt x="63"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47" name="Freeform 2712"/>
              <p:cNvSpPr>
                <a:spLocks noChangeAspect="1"/>
              </p:cNvSpPr>
              <p:nvPr/>
            </p:nvSpPr>
            <p:spPr bwMode="auto">
              <a:xfrm>
                <a:off x="4885" y="1372"/>
                <a:ext cx="31" cy="72"/>
              </a:xfrm>
              <a:custGeom>
                <a:avLst/>
                <a:gdLst>
                  <a:gd name="T0" fmla="*/ 1 w 62"/>
                  <a:gd name="T1" fmla="*/ 0 h 144"/>
                  <a:gd name="T2" fmla="*/ 1 w 62"/>
                  <a:gd name="T3" fmla="*/ 1 h 144"/>
                  <a:gd name="T4" fmla="*/ 1 w 62"/>
                  <a:gd name="T5" fmla="*/ 1 h 144"/>
                  <a:gd name="T6" fmla="*/ 1 w 62"/>
                  <a:gd name="T7" fmla="*/ 1 h 144"/>
                  <a:gd name="T8" fmla="*/ 0 w 62"/>
                  <a:gd name="T9" fmla="*/ 1 h 144"/>
                  <a:gd name="T10" fmla="*/ 1 w 62"/>
                  <a:gd name="T11" fmla="*/ 0 h 144"/>
                  <a:gd name="T12" fmla="*/ 0 60000 65536"/>
                  <a:gd name="T13" fmla="*/ 0 60000 65536"/>
                  <a:gd name="T14" fmla="*/ 0 60000 65536"/>
                  <a:gd name="T15" fmla="*/ 0 60000 65536"/>
                  <a:gd name="T16" fmla="*/ 0 60000 65536"/>
                  <a:gd name="T17" fmla="*/ 0 60000 65536"/>
                  <a:gd name="T18" fmla="*/ 0 w 62"/>
                  <a:gd name="T19" fmla="*/ 0 h 144"/>
                  <a:gd name="T20" fmla="*/ 62 w 62"/>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62" h="144">
                    <a:moveTo>
                      <a:pt x="60" y="0"/>
                    </a:moveTo>
                    <a:lnTo>
                      <a:pt x="60" y="3"/>
                    </a:lnTo>
                    <a:lnTo>
                      <a:pt x="62" y="17"/>
                    </a:lnTo>
                    <a:lnTo>
                      <a:pt x="9" y="144"/>
                    </a:lnTo>
                    <a:lnTo>
                      <a:pt x="0" y="140"/>
                    </a:lnTo>
                    <a:lnTo>
                      <a:pt x="60" y="0"/>
                    </a:lnTo>
                    <a:close/>
                  </a:path>
                </a:pathLst>
              </a:custGeom>
              <a:solidFill>
                <a:srgbClr val="00C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48" name="Freeform 2713"/>
              <p:cNvSpPr>
                <a:spLocks noChangeAspect="1"/>
              </p:cNvSpPr>
              <p:nvPr/>
            </p:nvSpPr>
            <p:spPr bwMode="auto">
              <a:xfrm>
                <a:off x="4889" y="1382"/>
                <a:ext cx="30" cy="67"/>
              </a:xfrm>
              <a:custGeom>
                <a:avLst/>
                <a:gdLst>
                  <a:gd name="T0" fmla="*/ 0 w 61"/>
                  <a:gd name="T1" fmla="*/ 0 h 134"/>
                  <a:gd name="T2" fmla="*/ 0 w 61"/>
                  <a:gd name="T3" fmla="*/ 1 h 134"/>
                  <a:gd name="T4" fmla="*/ 0 w 61"/>
                  <a:gd name="T5" fmla="*/ 1 h 134"/>
                  <a:gd name="T6" fmla="*/ 0 w 61"/>
                  <a:gd name="T7" fmla="*/ 1 h 134"/>
                  <a:gd name="T8" fmla="*/ 0 w 61"/>
                  <a:gd name="T9" fmla="*/ 0 h 134"/>
                  <a:gd name="T10" fmla="*/ 0 60000 65536"/>
                  <a:gd name="T11" fmla="*/ 0 60000 65536"/>
                  <a:gd name="T12" fmla="*/ 0 60000 65536"/>
                  <a:gd name="T13" fmla="*/ 0 60000 65536"/>
                  <a:gd name="T14" fmla="*/ 0 60000 65536"/>
                  <a:gd name="T15" fmla="*/ 0 w 61"/>
                  <a:gd name="T16" fmla="*/ 0 h 134"/>
                  <a:gd name="T17" fmla="*/ 61 w 61"/>
                  <a:gd name="T18" fmla="*/ 134 h 134"/>
                </a:gdLst>
                <a:ahLst/>
                <a:cxnLst>
                  <a:cxn ang="T10">
                    <a:pos x="T0" y="T1"/>
                  </a:cxn>
                  <a:cxn ang="T11">
                    <a:pos x="T2" y="T3"/>
                  </a:cxn>
                  <a:cxn ang="T12">
                    <a:pos x="T4" y="T5"/>
                  </a:cxn>
                  <a:cxn ang="T13">
                    <a:pos x="T6" y="T7"/>
                  </a:cxn>
                  <a:cxn ang="T14">
                    <a:pos x="T8" y="T9"/>
                  </a:cxn>
                </a:cxnLst>
                <a:rect l="T15" t="T16" r="T17" b="T18"/>
                <a:pathLst>
                  <a:path w="61" h="134">
                    <a:moveTo>
                      <a:pt x="58" y="0"/>
                    </a:moveTo>
                    <a:lnTo>
                      <a:pt x="61" y="22"/>
                    </a:lnTo>
                    <a:lnTo>
                      <a:pt x="9" y="134"/>
                    </a:lnTo>
                    <a:lnTo>
                      <a:pt x="0" y="129"/>
                    </a:lnTo>
                    <a:lnTo>
                      <a:pt x="58" y="0"/>
                    </a:lnTo>
                    <a:close/>
                  </a:path>
                </a:pathLst>
              </a:custGeom>
              <a:solidFill>
                <a:srgbClr val="00A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49" name="Freeform 2714"/>
              <p:cNvSpPr>
                <a:spLocks noChangeAspect="1"/>
              </p:cNvSpPr>
              <p:nvPr/>
            </p:nvSpPr>
            <p:spPr bwMode="auto">
              <a:xfrm>
                <a:off x="4893" y="1391"/>
                <a:ext cx="27" cy="58"/>
              </a:xfrm>
              <a:custGeom>
                <a:avLst/>
                <a:gdLst>
                  <a:gd name="T0" fmla="*/ 1 w 54"/>
                  <a:gd name="T1" fmla="*/ 0 h 115"/>
                  <a:gd name="T2" fmla="*/ 1 w 54"/>
                  <a:gd name="T3" fmla="*/ 1 h 115"/>
                  <a:gd name="T4" fmla="*/ 1 w 54"/>
                  <a:gd name="T5" fmla="*/ 1 h 115"/>
                  <a:gd name="T6" fmla="*/ 0 w 54"/>
                  <a:gd name="T7" fmla="*/ 1 h 115"/>
                  <a:gd name="T8" fmla="*/ 1 w 54"/>
                  <a:gd name="T9" fmla="*/ 0 h 115"/>
                  <a:gd name="T10" fmla="*/ 0 60000 65536"/>
                  <a:gd name="T11" fmla="*/ 0 60000 65536"/>
                  <a:gd name="T12" fmla="*/ 0 60000 65536"/>
                  <a:gd name="T13" fmla="*/ 0 60000 65536"/>
                  <a:gd name="T14" fmla="*/ 0 60000 65536"/>
                  <a:gd name="T15" fmla="*/ 0 w 54"/>
                  <a:gd name="T16" fmla="*/ 0 h 115"/>
                  <a:gd name="T17" fmla="*/ 54 w 54"/>
                  <a:gd name="T18" fmla="*/ 115 h 115"/>
                </a:gdLst>
                <a:ahLst/>
                <a:cxnLst>
                  <a:cxn ang="T10">
                    <a:pos x="T0" y="T1"/>
                  </a:cxn>
                  <a:cxn ang="T11">
                    <a:pos x="T2" y="T3"/>
                  </a:cxn>
                  <a:cxn ang="T12">
                    <a:pos x="T4" y="T5"/>
                  </a:cxn>
                  <a:cxn ang="T13">
                    <a:pos x="T6" y="T7"/>
                  </a:cxn>
                  <a:cxn ang="T14">
                    <a:pos x="T8" y="T9"/>
                  </a:cxn>
                </a:cxnLst>
                <a:rect l="T15" t="T16" r="T17" b="T18"/>
                <a:pathLst>
                  <a:path w="54" h="115">
                    <a:moveTo>
                      <a:pt x="52" y="0"/>
                    </a:moveTo>
                    <a:lnTo>
                      <a:pt x="54" y="22"/>
                    </a:lnTo>
                    <a:lnTo>
                      <a:pt x="10" y="115"/>
                    </a:lnTo>
                    <a:lnTo>
                      <a:pt x="0" y="110"/>
                    </a:lnTo>
                    <a:lnTo>
                      <a:pt x="52"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50" name="Freeform 2715"/>
              <p:cNvSpPr>
                <a:spLocks noChangeAspect="1"/>
              </p:cNvSpPr>
              <p:nvPr/>
            </p:nvSpPr>
            <p:spPr bwMode="auto">
              <a:xfrm>
                <a:off x="4895" y="1401"/>
                <a:ext cx="24" cy="49"/>
              </a:xfrm>
              <a:custGeom>
                <a:avLst/>
                <a:gdLst>
                  <a:gd name="T0" fmla="*/ 1 w 47"/>
                  <a:gd name="T1" fmla="*/ 0 h 99"/>
                  <a:gd name="T2" fmla="*/ 1 w 47"/>
                  <a:gd name="T3" fmla="*/ 0 h 99"/>
                  <a:gd name="T4" fmla="*/ 1 w 47"/>
                  <a:gd name="T5" fmla="*/ 0 h 99"/>
                  <a:gd name="T6" fmla="*/ 0 w 47"/>
                  <a:gd name="T7" fmla="*/ 0 h 99"/>
                  <a:gd name="T8" fmla="*/ 1 w 47"/>
                  <a:gd name="T9" fmla="*/ 0 h 99"/>
                  <a:gd name="T10" fmla="*/ 0 60000 65536"/>
                  <a:gd name="T11" fmla="*/ 0 60000 65536"/>
                  <a:gd name="T12" fmla="*/ 0 60000 65536"/>
                  <a:gd name="T13" fmla="*/ 0 60000 65536"/>
                  <a:gd name="T14" fmla="*/ 0 60000 65536"/>
                  <a:gd name="T15" fmla="*/ 0 w 47"/>
                  <a:gd name="T16" fmla="*/ 0 h 99"/>
                  <a:gd name="T17" fmla="*/ 47 w 47"/>
                  <a:gd name="T18" fmla="*/ 99 h 99"/>
                </a:gdLst>
                <a:ahLst/>
                <a:cxnLst>
                  <a:cxn ang="T10">
                    <a:pos x="T0" y="T1"/>
                  </a:cxn>
                  <a:cxn ang="T11">
                    <a:pos x="T2" y="T3"/>
                  </a:cxn>
                  <a:cxn ang="T12">
                    <a:pos x="T4" y="T5"/>
                  </a:cxn>
                  <a:cxn ang="T13">
                    <a:pos x="T6" y="T7"/>
                  </a:cxn>
                  <a:cxn ang="T14">
                    <a:pos x="T8" y="T9"/>
                  </a:cxn>
                </a:cxnLst>
                <a:rect l="T15" t="T16" r="T17" b="T18"/>
                <a:pathLst>
                  <a:path w="47" h="99">
                    <a:moveTo>
                      <a:pt x="44" y="0"/>
                    </a:moveTo>
                    <a:lnTo>
                      <a:pt x="47" y="19"/>
                    </a:lnTo>
                    <a:lnTo>
                      <a:pt x="10" y="99"/>
                    </a:lnTo>
                    <a:lnTo>
                      <a:pt x="0" y="95"/>
                    </a:lnTo>
                    <a:lnTo>
                      <a:pt x="44"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51" name="Freeform 2716"/>
              <p:cNvSpPr>
                <a:spLocks noChangeAspect="1"/>
              </p:cNvSpPr>
              <p:nvPr/>
            </p:nvSpPr>
            <p:spPr bwMode="auto">
              <a:xfrm>
                <a:off x="4900" y="1411"/>
                <a:ext cx="21" cy="43"/>
              </a:xfrm>
              <a:custGeom>
                <a:avLst/>
                <a:gdLst>
                  <a:gd name="T0" fmla="*/ 1 w 41"/>
                  <a:gd name="T1" fmla="*/ 0 h 87"/>
                  <a:gd name="T2" fmla="*/ 1 w 41"/>
                  <a:gd name="T3" fmla="*/ 0 h 87"/>
                  <a:gd name="T4" fmla="*/ 1 w 41"/>
                  <a:gd name="T5" fmla="*/ 0 h 87"/>
                  <a:gd name="T6" fmla="*/ 0 w 41"/>
                  <a:gd name="T7" fmla="*/ 0 h 87"/>
                  <a:gd name="T8" fmla="*/ 1 w 41"/>
                  <a:gd name="T9" fmla="*/ 0 h 87"/>
                  <a:gd name="T10" fmla="*/ 0 60000 65536"/>
                  <a:gd name="T11" fmla="*/ 0 60000 65536"/>
                  <a:gd name="T12" fmla="*/ 0 60000 65536"/>
                  <a:gd name="T13" fmla="*/ 0 60000 65536"/>
                  <a:gd name="T14" fmla="*/ 0 60000 65536"/>
                  <a:gd name="T15" fmla="*/ 0 w 41"/>
                  <a:gd name="T16" fmla="*/ 0 h 87"/>
                  <a:gd name="T17" fmla="*/ 41 w 41"/>
                  <a:gd name="T18" fmla="*/ 87 h 87"/>
                </a:gdLst>
                <a:ahLst/>
                <a:cxnLst>
                  <a:cxn ang="T10">
                    <a:pos x="T0" y="T1"/>
                  </a:cxn>
                  <a:cxn ang="T11">
                    <a:pos x="T2" y="T3"/>
                  </a:cxn>
                  <a:cxn ang="T12">
                    <a:pos x="T4" y="T5"/>
                  </a:cxn>
                  <a:cxn ang="T13">
                    <a:pos x="T6" y="T7"/>
                  </a:cxn>
                  <a:cxn ang="T14">
                    <a:pos x="T8" y="T9"/>
                  </a:cxn>
                </a:cxnLst>
                <a:rect l="T15" t="T16" r="T17" b="T18"/>
                <a:pathLst>
                  <a:path w="41" h="87">
                    <a:moveTo>
                      <a:pt x="36" y="0"/>
                    </a:moveTo>
                    <a:lnTo>
                      <a:pt x="41" y="22"/>
                    </a:lnTo>
                    <a:lnTo>
                      <a:pt x="10" y="87"/>
                    </a:lnTo>
                    <a:lnTo>
                      <a:pt x="0" y="80"/>
                    </a:lnTo>
                    <a:lnTo>
                      <a:pt x="36"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52" name="Freeform 2717"/>
              <p:cNvSpPr>
                <a:spLocks noChangeAspect="1"/>
              </p:cNvSpPr>
              <p:nvPr/>
            </p:nvSpPr>
            <p:spPr bwMode="auto">
              <a:xfrm>
                <a:off x="4906" y="1421"/>
                <a:ext cx="18" cy="34"/>
              </a:xfrm>
              <a:custGeom>
                <a:avLst/>
                <a:gdLst>
                  <a:gd name="T0" fmla="*/ 0 w 37"/>
                  <a:gd name="T1" fmla="*/ 0 h 68"/>
                  <a:gd name="T2" fmla="*/ 0 w 37"/>
                  <a:gd name="T3" fmla="*/ 1 h 68"/>
                  <a:gd name="T4" fmla="*/ 0 w 37"/>
                  <a:gd name="T5" fmla="*/ 1 h 68"/>
                  <a:gd name="T6" fmla="*/ 0 w 37"/>
                  <a:gd name="T7" fmla="*/ 1 h 68"/>
                  <a:gd name="T8" fmla="*/ 0 w 37"/>
                  <a:gd name="T9" fmla="*/ 0 h 68"/>
                  <a:gd name="T10" fmla="*/ 0 60000 65536"/>
                  <a:gd name="T11" fmla="*/ 0 60000 65536"/>
                  <a:gd name="T12" fmla="*/ 0 60000 65536"/>
                  <a:gd name="T13" fmla="*/ 0 60000 65536"/>
                  <a:gd name="T14" fmla="*/ 0 60000 65536"/>
                  <a:gd name="T15" fmla="*/ 0 w 37"/>
                  <a:gd name="T16" fmla="*/ 0 h 68"/>
                  <a:gd name="T17" fmla="*/ 37 w 37"/>
                  <a:gd name="T18" fmla="*/ 68 h 68"/>
                </a:gdLst>
                <a:ahLst/>
                <a:cxnLst>
                  <a:cxn ang="T10">
                    <a:pos x="T0" y="T1"/>
                  </a:cxn>
                  <a:cxn ang="T11">
                    <a:pos x="T2" y="T3"/>
                  </a:cxn>
                  <a:cxn ang="T12">
                    <a:pos x="T4" y="T5"/>
                  </a:cxn>
                  <a:cxn ang="T13">
                    <a:pos x="T6" y="T7"/>
                  </a:cxn>
                  <a:cxn ang="T14">
                    <a:pos x="T8" y="T9"/>
                  </a:cxn>
                </a:cxnLst>
                <a:rect l="T15" t="T16" r="T17" b="T18"/>
                <a:pathLst>
                  <a:path w="37" h="68">
                    <a:moveTo>
                      <a:pt x="32" y="0"/>
                    </a:moveTo>
                    <a:lnTo>
                      <a:pt x="37" y="21"/>
                    </a:lnTo>
                    <a:lnTo>
                      <a:pt x="12" y="68"/>
                    </a:lnTo>
                    <a:lnTo>
                      <a:pt x="0" y="63"/>
                    </a:lnTo>
                    <a:lnTo>
                      <a:pt x="32" y="0"/>
                    </a:lnTo>
                    <a:close/>
                  </a:path>
                </a:pathLst>
              </a:custGeom>
              <a:solidFill>
                <a:srgbClr val="005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53" name="Freeform 2718"/>
              <p:cNvSpPr>
                <a:spLocks noChangeAspect="1"/>
              </p:cNvSpPr>
              <p:nvPr/>
            </p:nvSpPr>
            <p:spPr bwMode="auto">
              <a:xfrm>
                <a:off x="4910" y="1431"/>
                <a:ext cx="17" cy="28"/>
              </a:xfrm>
              <a:custGeom>
                <a:avLst/>
                <a:gdLst>
                  <a:gd name="T0" fmla="*/ 1 w 34"/>
                  <a:gd name="T1" fmla="*/ 0 h 56"/>
                  <a:gd name="T2" fmla="*/ 1 w 34"/>
                  <a:gd name="T3" fmla="*/ 1 h 56"/>
                  <a:gd name="T4" fmla="*/ 1 w 34"/>
                  <a:gd name="T5" fmla="*/ 1 h 56"/>
                  <a:gd name="T6" fmla="*/ 0 w 34"/>
                  <a:gd name="T7" fmla="*/ 1 h 56"/>
                  <a:gd name="T8" fmla="*/ 1 w 34"/>
                  <a:gd name="T9" fmla="*/ 0 h 56"/>
                  <a:gd name="T10" fmla="*/ 0 60000 65536"/>
                  <a:gd name="T11" fmla="*/ 0 60000 65536"/>
                  <a:gd name="T12" fmla="*/ 0 60000 65536"/>
                  <a:gd name="T13" fmla="*/ 0 60000 65536"/>
                  <a:gd name="T14" fmla="*/ 0 60000 65536"/>
                  <a:gd name="T15" fmla="*/ 0 w 34"/>
                  <a:gd name="T16" fmla="*/ 0 h 56"/>
                  <a:gd name="T17" fmla="*/ 34 w 34"/>
                  <a:gd name="T18" fmla="*/ 56 h 56"/>
                </a:gdLst>
                <a:ahLst/>
                <a:cxnLst>
                  <a:cxn ang="T10">
                    <a:pos x="T0" y="T1"/>
                  </a:cxn>
                  <a:cxn ang="T11">
                    <a:pos x="T2" y="T3"/>
                  </a:cxn>
                  <a:cxn ang="T12">
                    <a:pos x="T4" y="T5"/>
                  </a:cxn>
                  <a:cxn ang="T13">
                    <a:pos x="T6" y="T7"/>
                  </a:cxn>
                  <a:cxn ang="T14">
                    <a:pos x="T8" y="T9"/>
                  </a:cxn>
                </a:cxnLst>
                <a:rect l="T15" t="T16" r="T17" b="T18"/>
                <a:pathLst>
                  <a:path w="34" h="56">
                    <a:moveTo>
                      <a:pt x="28" y="0"/>
                    </a:moveTo>
                    <a:lnTo>
                      <a:pt x="34" y="22"/>
                    </a:lnTo>
                    <a:lnTo>
                      <a:pt x="17" y="56"/>
                    </a:lnTo>
                    <a:lnTo>
                      <a:pt x="0" y="51"/>
                    </a:lnTo>
                    <a:lnTo>
                      <a:pt x="28" y="0"/>
                    </a:lnTo>
                    <a:close/>
                  </a:path>
                </a:pathLst>
              </a:custGeom>
              <a:solidFill>
                <a:srgbClr val="004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54" name="Freeform 2719"/>
              <p:cNvSpPr>
                <a:spLocks noChangeAspect="1"/>
              </p:cNvSpPr>
              <p:nvPr/>
            </p:nvSpPr>
            <p:spPr bwMode="auto">
              <a:xfrm>
                <a:off x="4915" y="1440"/>
                <a:ext cx="15" cy="21"/>
              </a:xfrm>
              <a:custGeom>
                <a:avLst/>
                <a:gdLst>
                  <a:gd name="T0" fmla="*/ 1 w 30"/>
                  <a:gd name="T1" fmla="*/ 0 h 41"/>
                  <a:gd name="T2" fmla="*/ 1 w 30"/>
                  <a:gd name="T3" fmla="*/ 1 h 41"/>
                  <a:gd name="T4" fmla="*/ 1 w 30"/>
                  <a:gd name="T5" fmla="*/ 1 h 41"/>
                  <a:gd name="T6" fmla="*/ 0 w 30"/>
                  <a:gd name="T7" fmla="*/ 1 h 41"/>
                  <a:gd name="T8" fmla="*/ 1 w 30"/>
                  <a:gd name="T9" fmla="*/ 0 h 41"/>
                  <a:gd name="T10" fmla="*/ 0 60000 65536"/>
                  <a:gd name="T11" fmla="*/ 0 60000 65536"/>
                  <a:gd name="T12" fmla="*/ 0 60000 65536"/>
                  <a:gd name="T13" fmla="*/ 0 60000 65536"/>
                  <a:gd name="T14" fmla="*/ 0 60000 65536"/>
                  <a:gd name="T15" fmla="*/ 0 w 30"/>
                  <a:gd name="T16" fmla="*/ 0 h 41"/>
                  <a:gd name="T17" fmla="*/ 30 w 30"/>
                  <a:gd name="T18" fmla="*/ 41 h 41"/>
                </a:gdLst>
                <a:ahLst/>
                <a:cxnLst>
                  <a:cxn ang="T10">
                    <a:pos x="T0" y="T1"/>
                  </a:cxn>
                  <a:cxn ang="T11">
                    <a:pos x="T2" y="T3"/>
                  </a:cxn>
                  <a:cxn ang="T12">
                    <a:pos x="T4" y="T5"/>
                  </a:cxn>
                  <a:cxn ang="T13">
                    <a:pos x="T6" y="T7"/>
                  </a:cxn>
                  <a:cxn ang="T14">
                    <a:pos x="T8" y="T9"/>
                  </a:cxn>
                </a:cxnLst>
                <a:rect l="T15" t="T16" r="T17" b="T18"/>
                <a:pathLst>
                  <a:path w="30" h="41">
                    <a:moveTo>
                      <a:pt x="18" y="0"/>
                    </a:moveTo>
                    <a:lnTo>
                      <a:pt x="30" y="26"/>
                    </a:lnTo>
                    <a:lnTo>
                      <a:pt x="18" y="41"/>
                    </a:lnTo>
                    <a:lnTo>
                      <a:pt x="0" y="34"/>
                    </a:lnTo>
                    <a:lnTo>
                      <a:pt x="18" y="0"/>
                    </a:lnTo>
                    <a:close/>
                  </a:path>
                </a:pathLst>
              </a:custGeom>
              <a:solidFill>
                <a:srgbClr val="003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55" name="Freeform 2720"/>
              <p:cNvSpPr>
                <a:spLocks noChangeAspect="1"/>
              </p:cNvSpPr>
              <p:nvPr/>
            </p:nvSpPr>
            <p:spPr bwMode="auto">
              <a:xfrm>
                <a:off x="4918" y="1450"/>
                <a:ext cx="13" cy="15"/>
              </a:xfrm>
              <a:custGeom>
                <a:avLst/>
                <a:gdLst>
                  <a:gd name="T0" fmla="*/ 1 w 25"/>
                  <a:gd name="T1" fmla="*/ 0 h 31"/>
                  <a:gd name="T2" fmla="*/ 1 w 25"/>
                  <a:gd name="T3" fmla="*/ 0 h 31"/>
                  <a:gd name="T4" fmla="*/ 0 w 25"/>
                  <a:gd name="T5" fmla="*/ 0 h 31"/>
                  <a:gd name="T6" fmla="*/ 1 w 25"/>
                  <a:gd name="T7" fmla="*/ 0 h 31"/>
                  <a:gd name="T8" fmla="*/ 0 60000 65536"/>
                  <a:gd name="T9" fmla="*/ 0 60000 65536"/>
                  <a:gd name="T10" fmla="*/ 0 60000 65536"/>
                  <a:gd name="T11" fmla="*/ 0 60000 65536"/>
                  <a:gd name="T12" fmla="*/ 0 w 25"/>
                  <a:gd name="T13" fmla="*/ 0 h 31"/>
                  <a:gd name="T14" fmla="*/ 25 w 25"/>
                  <a:gd name="T15" fmla="*/ 31 h 31"/>
                </a:gdLst>
                <a:ahLst/>
                <a:cxnLst>
                  <a:cxn ang="T8">
                    <a:pos x="T0" y="T1"/>
                  </a:cxn>
                  <a:cxn ang="T9">
                    <a:pos x="T2" y="T3"/>
                  </a:cxn>
                  <a:cxn ang="T10">
                    <a:pos x="T4" y="T5"/>
                  </a:cxn>
                  <a:cxn ang="T11">
                    <a:pos x="T6" y="T7"/>
                  </a:cxn>
                </a:cxnLst>
                <a:rect l="T12" t="T13" r="T14" b="T15"/>
                <a:pathLst>
                  <a:path w="25" h="31">
                    <a:moveTo>
                      <a:pt x="15" y="0"/>
                    </a:moveTo>
                    <a:lnTo>
                      <a:pt x="25" y="31"/>
                    </a:lnTo>
                    <a:lnTo>
                      <a:pt x="0" y="20"/>
                    </a:lnTo>
                    <a:lnTo>
                      <a:pt x="15"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756" name="Freeform 2721"/>
              <p:cNvSpPr>
                <a:spLocks noChangeAspect="1"/>
              </p:cNvSpPr>
              <p:nvPr/>
            </p:nvSpPr>
            <p:spPr bwMode="auto">
              <a:xfrm>
                <a:off x="4615" y="1243"/>
                <a:ext cx="307" cy="215"/>
              </a:xfrm>
              <a:custGeom>
                <a:avLst/>
                <a:gdLst>
                  <a:gd name="T0" fmla="*/ 1 w 614"/>
                  <a:gd name="T1" fmla="*/ 0 h 431"/>
                  <a:gd name="T2" fmla="*/ 1 w 614"/>
                  <a:gd name="T3" fmla="*/ 0 h 431"/>
                  <a:gd name="T4" fmla="*/ 0 w 614"/>
                  <a:gd name="T5" fmla="*/ 0 h 431"/>
                  <a:gd name="T6" fmla="*/ 1 w 614"/>
                  <a:gd name="T7" fmla="*/ 0 h 431"/>
                  <a:gd name="T8" fmla="*/ 1 w 614"/>
                  <a:gd name="T9" fmla="*/ 0 h 431"/>
                  <a:gd name="T10" fmla="*/ 0 60000 65536"/>
                  <a:gd name="T11" fmla="*/ 0 60000 65536"/>
                  <a:gd name="T12" fmla="*/ 0 60000 65536"/>
                  <a:gd name="T13" fmla="*/ 0 60000 65536"/>
                  <a:gd name="T14" fmla="*/ 0 60000 65536"/>
                  <a:gd name="T15" fmla="*/ 0 w 614"/>
                  <a:gd name="T16" fmla="*/ 0 h 431"/>
                  <a:gd name="T17" fmla="*/ 614 w 614"/>
                  <a:gd name="T18" fmla="*/ 431 h 431"/>
                </a:gdLst>
                <a:ahLst/>
                <a:cxnLst>
                  <a:cxn ang="T10">
                    <a:pos x="T0" y="T1"/>
                  </a:cxn>
                  <a:cxn ang="T11">
                    <a:pos x="T2" y="T3"/>
                  </a:cxn>
                  <a:cxn ang="T12">
                    <a:pos x="T4" y="T5"/>
                  </a:cxn>
                  <a:cxn ang="T13">
                    <a:pos x="T6" y="T7"/>
                  </a:cxn>
                  <a:cxn ang="T14">
                    <a:pos x="T8" y="T9"/>
                  </a:cxn>
                </a:cxnLst>
                <a:rect l="T15" t="T16" r="T17" b="T18"/>
                <a:pathLst>
                  <a:path w="614" h="431">
                    <a:moveTo>
                      <a:pt x="614" y="431"/>
                    </a:moveTo>
                    <a:lnTo>
                      <a:pt x="599" y="261"/>
                    </a:lnTo>
                    <a:lnTo>
                      <a:pt x="0" y="0"/>
                    </a:lnTo>
                    <a:lnTo>
                      <a:pt x="41" y="172"/>
                    </a:lnTo>
                    <a:lnTo>
                      <a:pt x="614" y="431"/>
                    </a:lnTo>
                  </a:path>
                </a:pathLst>
              </a:custGeom>
              <a:noFill/>
              <a:ln w="11113">
                <a:solidFill>
                  <a:srgbClr val="6080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7640" name="Oval 2722" descr="Solid diamond"/>
            <p:cNvSpPr>
              <a:spLocks noChangeAspect="1" noChangeArrowheads="1"/>
            </p:cNvSpPr>
            <p:nvPr/>
          </p:nvSpPr>
          <p:spPr bwMode="auto">
            <a:xfrm rot="-1034487">
              <a:off x="998" y="2993"/>
              <a:ext cx="40" cy="59"/>
            </a:xfrm>
            <a:prstGeom prst="ellipse">
              <a:avLst/>
            </a:prstGeom>
            <a:pattFill prst="solidDmnd">
              <a:fgClr>
                <a:srgbClr val="CC9900"/>
              </a:fgClr>
              <a:bgClr>
                <a:srgbClr val="996633"/>
              </a:bgClr>
            </a:pattFill>
            <a:ln w="6350">
              <a:solidFill>
                <a:schemeClr val="tx1"/>
              </a:solidFill>
              <a:round/>
              <a:headEnd/>
              <a:tailEnd/>
            </a:ln>
          </p:spPr>
          <p:txBody>
            <a:bodyPr wrap="none" anchor="ctr"/>
            <a:lstStyle>
              <a:lvl1pPr eaLnBrk="0" hangingPunct="0">
                <a:lnSpc>
                  <a:spcPct val="90000"/>
                </a:lnSpc>
                <a:defRPr sz="2000">
                  <a:solidFill>
                    <a:schemeClr val="tx1"/>
                  </a:solidFill>
                  <a:latin typeface="Arial" charset="0"/>
                </a:defRPr>
              </a:lvl1pPr>
              <a:lvl2pPr marL="742950" indent="-285750" eaLnBrk="0" hangingPunct="0">
                <a:lnSpc>
                  <a:spcPct val="90000"/>
                </a:lnSpc>
                <a:defRPr sz="2000">
                  <a:solidFill>
                    <a:schemeClr val="tx1"/>
                  </a:solidFill>
                  <a:latin typeface="Arial" charset="0"/>
                </a:defRPr>
              </a:lvl2pPr>
              <a:lvl3pPr marL="1143000" indent="-228600" eaLnBrk="0" hangingPunct="0">
                <a:lnSpc>
                  <a:spcPct val="90000"/>
                </a:lnSpc>
                <a:defRPr sz="2000">
                  <a:solidFill>
                    <a:schemeClr val="tx1"/>
                  </a:solidFill>
                  <a:latin typeface="Arial" charset="0"/>
                </a:defRPr>
              </a:lvl3pPr>
              <a:lvl4pPr marL="1600200" indent="-228600" eaLnBrk="0" hangingPunct="0">
                <a:lnSpc>
                  <a:spcPct val="90000"/>
                </a:lnSpc>
                <a:defRPr sz="2000">
                  <a:solidFill>
                    <a:schemeClr val="tx1"/>
                  </a:solidFill>
                  <a:latin typeface="Arial" charset="0"/>
                </a:defRPr>
              </a:lvl4pPr>
              <a:lvl5pPr marL="2057400" indent="-228600" eaLnBrk="0" hangingPunct="0">
                <a:lnSpc>
                  <a:spcPct val="90000"/>
                </a:lnSpc>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lnSpc>
                  <a:spcPct val="80000"/>
                </a:lnSpc>
                <a:spcBef>
                  <a:spcPct val="20000"/>
                </a:spcBef>
              </a:pPr>
              <a:endParaRPr lang="en-US" altLang="en-US"/>
            </a:p>
          </p:txBody>
        </p:sp>
      </p:grpSp>
      <p:sp>
        <p:nvSpPr>
          <p:cNvPr id="7210" name="Text Box 2730"/>
          <p:cNvSpPr txBox="1">
            <a:spLocks noChangeAspect="1" noChangeArrowheads="1"/>
          </p:cNvSpPr>
          <p:nvPr/>
        </p:nvSpPr>
        <p:spPr bwMode="auto">
          <a:xfrm>
            <a:off x="4221621" y="2224510"/>
            <a:ext cx="665102" cy="241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spAutoFit/>
          </a:bodyPr>
          <a:lstStyle>
            <a:lvl1pPr eaLnBrk="0" hangingPunct="0">
              <a:spcBef>
                <a:spcPct val="25000"/>
              </a:spcBef>
              <a:buClr>
                <a:schemeClr val="tx1"/>
              </a:buClr>
              <a:buSzPct val="80000"/>
              <a:buChar char="•"/>
              <a:defRPr sz="2600">
                <a:solidFill>
                  <a:srgbClr val="000066"/>
                </a:solidFill>
                <a:latin typeface="Arial Narrow" pitchFamily="34" charset="0"/>
              </a:defRPr>
            </a:lvl1pPr>
            <a:lvl2pPr marL="742950" indent="-285750" eaLnBrk="0" hangingPunct="0">
              <a:spcBef>
                <a:spcPct val="25000"/>
              </a:spcBef>
              <a:buClr>
                <a:schemeClr val="tx1"/>
              </a:buClr>
              <a:buSzPct val="80000"/>
              <a:buChar char="•"/>
              <a:defRPr sz="2200">
                <a:solidFill>
                  <a:srgbClr val="480024"/>
                </a:solidFill>
                <a:latin typeface="Arial Narrow" pitchFamily="34" charset="0"/>
              </a:defRPr>
            </a:lvl2pPr>
            <a:lvl3pPr marL="1143000" indent="-228600" eaLnBrk="0" hangingPunct="0">
              <a:spcBef>
                <a:spcPct val="25000"/>
              </a:spcBef>
              <a:buClr>
                <a:schemeClr val="tx1"/>
              </a:buClr>
              <a:buSzPct val="80000"/>
              <a:buChar char="•"/>
              <a:defRPr sz="2000">
                <a:solidFill>
                  <a:srgbClr val="0B2200"/>
                </a:solidFill>
                <a:latin typeface="Arial Narrow" pitchFamily="34" charset="0"/>
              </a:defRPr>
            </a:lvl3pPr>
            <a:lvl4pPr marL="1600200" indent="-228600" eaLnBrk="0" hangingPunct="0">
              <a:spcBef>
                <a:spcPct val="20000"/>
              </a:spcBef>
              <a:buClr>
                <a:schemeClr val="tx1"/>
              </a:buClr>
              <a:buSzPct val="80000"/>
              <a:buChar char="•"/>
              <a:defRPr>
                <a:solidFill>
                  <a:srgbClr val="543800"/>
                </a:solidFill>
                <a:latin typeface="Arial Narrow" pitchFamily="34" charset="0"/>
              </a:defRPr>
            </a:lvl4pPr>
            <a:lvl5pPr marL="2057400" indent="-228600" eaLnBrk="0" hangingPunct="0">
              <a:spcBef>
                <a:spcPct val="20000"/>
              </a:spcBef>
              <a:buClr>
                <a:schemeClr val="tx1"/>
              </a:buClr>
              <a:buSzPct val="80000"/>
              <a:buChar char="•"/>
              <a:defRPr sz="16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9pPr>
          </a:lstStyle>
          <a:p>
            <a:pPr algn="ctr" eaLnBrk="1" hangingPunct="1">
              <a:lnSpc>
                <a:spcPct val="80000"/>
              </a:lnSpc>
              <a:spcBef>
                <a:spcPct val="50000"/>
              </a:spcBef>
              <a:buClrTx/>
              <a:buSzTx/>
              <a:buFontTx/>
              <a:buNone/>
            </a:pPr>
            <a:r>
              <a:rPr lang="en-US" altLang="en-US" sz="1200" i="1">
                <a:solidFill>
                  <a:schemeClr val="tx1"/>
                </a:solidFill>
                <a:latin typeface="Arial" charset="0"/>
                <a:sym typeface="Symbol" pitchFamily="18" charset="2"/>
              </a:rPr>
              <a:t></a:t>
            </a:r>
          </a:p>
        </p:txBody>
      </p:sp>
      <p:sp>
        <p:nvSpPr>
          <p:cNvPr id="7211" name="Line 2729"/>
          <p:cNvSpPr>
            <a:spLocks noChangeAspect="1" noChangeShapeType="1"/>
          </p:cNvSpPr>
          <p:nvPr/>
        </p:nvSpPr>
        <p:spPr bwMode="auto">
          <a:xfrm>
            <a:off x="5358031" y="3253830"/>
            <a:ext cx="531773" cy="1257196"/>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lIns="91430" tIns="45715" rIns="91430" bIns="45715"/>
          <a:lstStyle/>
          <a:p>
            <a:endParaRPr lang="en-US"/>
          </a:p>
        </p:txBody>
      </p:sp>
      <p:sp>
        <p:nvSpPr>
          <p:cNvPr id="7212" name="Line 2728"/>
          <p:cNvSpPr>
            <a:spLocks noChangeAspect="1" noChangeShapeType="1"/>
          </p:cNvSpPr>
          <p:nvPr/>
        </p:nvSpPr>
        <p:spPr bwMode="auto">
          <a:xfrm flipH="1">
            <a:off x="4592154" y="1771857"/>
            <a:ext cx="888355" cy="68673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lIns="91430" tIns="45715" rIns="91430" bIns="45715"/>
          <a:lstStyle/>
          <a:p>
            <a:endParaRPr lang="en-US"/>
          </a:p>
        </p:txBody>
      </p:sp>
      <p:sp>
        <p:nvSpPr>
          <p:cNvPr id="722" name="Rectangle 2731"/>
          <p:cNvSpPr>
            <a:spLocks noChangeAspect="1" noChangeArrowheads="1"/>
          </p:cNvSpPr>
          <p:nvPr/>
        </p:nvSpPr>
        <p:spPr bwMode="auto">
          <a:xfrm>
            <a:off x="6086184" y="1365710"/>
            <a:ext cx="503344" cy="270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80000"/>
              </a:lnSpc>
              <a:spcBef>
                <a:spcPct val="20000"/>
              </a:spcBef>
              <a:defRPr/>
            </a:pPr>
            <a:r>
              <a:rPr lang="en-US" sz="1100" dirty="0">
                <a:solidFill>
                  <a:srgbClr val="000000"/>
                </a:solidFill>
                <a:latin typeface="+mj-lt"/>
              </a:rPr>
              <a:t>GPS</a:t>
            </a:r>
            <a:br>
              <a:rPr lang="en-US" sz="1100" dirty="0">
                <a:solidFill>
                  <a:srgbClr val="000000"/>
                </a:solidFill>
                <a:latin typeface="+mj-lt"/>
              </a:rPr>
            </a:br>
            <a:r>
              <a:rPr lang="en-US" sz="1100" dirty="0">
                <a:solidFill>
                  <a:srgbClr val="000000"/>
                </a:solidFill>
                <a:latin typeface="+mj-lt"/>
              </a:rPr>
              <a:t>Satellite</a:t>
            </a:r>
            <a:endParaRPr lang="en-US" sz="1100" dirty="0">
              <a:latin typeface="+mj-lt"/>
            </a:endParaRPr>
          </a:p>
        </p:txBody>
      </p:sp>
      <p:sp>
        <p:nvSpPr>
          <p:cNvPr id="7214" name="Line 2733"/>
          <p:cNvSpPr>
            <a:spLocks noChangeAspect="1" noChangeShapeType="1"/>
          </p:cNvSpPr>
          <p:nvPr/>
        </p:nvSpPr>
        <p:spPr bwMode="auto">
          <a:xfrm>
            <a:off x="1897636" y="4168437"/>
            <a:ext cx="3858837" cy="342589"/>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lIns="91430" tIns="45715" rIns="91430" bIns="45715"/>
          <a:lstStyle/>
          <a:p>
            <a:endParaRPr lang="en-US"/>
          </a:p>
        </p:txBody>
      </p:sp>
      <p:sp>
        <p:nvSpPr>
          <p:cNvPr id="724" name="Rectangle 2731"/>
          <p:cNvSpPr>
            <a:spLocks noChangeAspect="1" noChangeArrowheads="1"/>
          </p:cNvSpPr>
          <p:nvPr/>
        </p:nvSpPr>
        <p:spPr bwMode="auto">
          <a:xfrm>
            <a:off x="4099546" y="2109797"/>
            <a:ext cx="541816" cy="13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80000"/>
              </a:lnSpc>
              <a:spcBef>
                <a:spcPct val="20000"/>
              </a:spcBef>
              <a:defRPr/>
            </a:pPr>
            <a:r>
              <a:rPr lang="en-US" sz="1100" dirty="0">
                <a:solidFill>
                  <a:srgbClr val="000000"/>
                </a:solidFill>
                <a:latin typeface="+mj-lt"/>
              </a:rPr>
              <a:t>Blocked!</a:t>
            </a:r>
            <a:endParaRPr lang="en-US" sz="1100" dirty="0">
              <a:latin typeface="+mj-lt"/>
            </a:endParaRPr>
          </a:p>
        </p:txBody>
      </p:sp>
      <p:pic>
        <p:nvPicPr>
          <p:cNvPr id="7216" name="Picture 140" descr="957icon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00660" y="4430417"/>
            <a:ext cx="299218" cy="390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17" name="Picture 140" descr="957icon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17762" y="3494108"/>
            <a:ext cx="266661" cy="348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18" name="Picture 24" descr="C:\Users\dell820\AppData\Local\Microsoft\Windows\Temporary Internet Files\Content.IE5\A6Q7XI1S\MCj04247900000[1].w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6358" y="4929576"/>
            <a:ext cx="782930" cy="697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8" name="Rectangle 296"/>
          <p:cNvSpPr>
            <a:spLocks noChangeAspect="1" noChangeArrowheads="1"/>
          </p:cNvSpPr>
          <p:nvPr/>
        </p:nvSpPr>
        <p:spPr bwMode="auto">
          <a:xfrm>
            <a:off x="4416965" y="5510894"/>
            <a:ext cx="1962751" cy="269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0" hangingPunct="0">
              <a:lnSpc>
                <a:spcPct val="80000"/>
              </a:lnSpc>
              <a:spcBef>
                <a:spcPct val="20000"/>
              </a:spcBef>
              <a:defRPr/>
            </a:pPr>
            <a:r>
              <a:rPr lang="en-US" sz="1100" dirty="0">
                <a:latin typeface="+mj-lt"/>
              </a:rPr>
              <a:t>Location Network Element (SUPL, PDE, MPC)</a:t>
            </a:r>
          </a:p>
        </p:txBody>
      </p:sp>
      <p:cxnSp>
        <p:nvCxnSpPr>
          <p:cNvPr id="7220" name="Straight Arrow Connector 1316"/>
          <p:cNvCxnSpPr>
            <a:cxnSpLocks noChangeShapeType="1"/>
          </p:cNvCxnSpPr>
          <p:nvPr/>
        </p:nvCxnSpPr>
        <p:spPr bwMode="auto">
          <a:xfrm flipH="1">
            <a:off x="4621612" y="4714100"/>
            <a:ext cx="1358112" cy="370493"/>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730" name="Rectangle 333"/>
          <p:cNvSpPr>
            <a:spLocks noChangeAspect="1" noChangeArrowheads="1"/>
          </p:cNvSpPr>
          <p:nvPr/>
        </p:nvSpPr>
        <p:spPr bwMode="auto">
          <a:xfrm>
            <a:off x="6179463" y="3863050"/>
            <a:ext cx="676467" cy="304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80000"/>
              </a:lnSpc>
              <a:spcBef>
                <a:spcPct val="20000"/>
              </a:spcBef>
              <a:defRPr/>
            </a:pPr>
            <a:r>
              <a:rPr lang="en-US" sz="1100" dirty="0">
                <a:latin typeface="+mj-lt"/>
              </a:rPr>
              <a:t>Cell phone</a:t>
            </a:r>
          </a:p>
          <a:p>
            <a:pPr algn="ctr" eaLnBrk="0" hangingPunct="0">
              <a:lnSpc>
                <a:spcPct val="80000"/>
              </a:lnSpc>
              <a:spcBef>
                <a:spcPct val="20000"/>
              </a:spcBef>
              <a:defRPr/>
            </a:pPr>
            <a:r>
              <a:rPr lang="en-US" sz="1100" dirty="0">
                <a:latin typeface="+mj-lt"/>
              </a:rPr>
              <a:t>Indoors</a:t>
            </a:r>
          </a:p>
        </p:txBody>
      </p:sp>
      <p:grpSp>
        <p:nvGrpSpPr>
          <p:cNvPr id="7222" name="Group 1260"/>
          <p:cNvGrpSpPr>
            <a:grpSpLocks/>
          </p:cNvGrpSpPr>
          <p:nvPr/>
        </p:nvGrpSpPr>
        <p:grpSpPr bwMode="auto">
          <a:xfrm>
            <a:off x="5454153" y="4233545"/>
            <a:ext cx="951919" cy="914607"/>
            <a:chOff x="3619508" y="4419600"/>
            <a:chExt cx="952492" cy="914400"/>
          </a:xfrm>
        </p:grpSpPr>
        <p:sp>
          <p:nvSpPr>
            <p:cNvPr id="7242" name="Freeform 39"/>
            <p:cNvSpPr>
              <a:spLocks noChangeAspect="1"/>
            </p:cNvSpPr>
            <p:nvPr/>
          </p:nvSpPr>
          <p:spPr bwMode="auto">
            <a:xfrm>
              <a:off x="3626478" y="4419600"/>
              <a:ext cx="945522" cy="178628"/>
            </a:xfrm>
            <a:custGeom>
              <a:avLst/>
              <a:gdLst>
                <a:gd name="T0" fmla="*/ 0 w 271"/>
                <a:gd name="T1" fmla="*/ 2147483647 h 42"/>
                <a:gd name="T2" fmla="*/ 2147483647 w 271"/>
                <a:gd name="T3" fmla="*/ 2147483647 h 42"/>
                <a:gd name="T4" fmla="*/ 2147483647 w 271"/>
                <a:gd name="T5" fmla="*/ 2147483647 h 42"/>
                <a:gd name="T6" fmla="*/ 2147483647 w 271"/>
                <a:gd name="T7" fmla="*/ 0 h 42"/>
                <a:gd name="T8" fmla="*/ 0 w 271"/>
                <a:gd name="T9" fmla="*/ 2147483647 h 42"/>
                <a:gd name="T10" fmla="*/ 0 60000 65536"/>
                <a:gd name="T11" fmla="*/ 0 60000 65536"/>
                <a:gd name="T12" fmla="*/ 0 60000 65536"/>
                <a:gd name="T13" fmla="*/ 0 60000 65536"/>
                <a:gd name="T14" fmla="*/ 0 60000 65536"/>
                <a:gd name="T15" fmla="*/ 0 w 271"/>
                <a:gd name="T16" fmla="*/ 0 h 42"/>
                <a:gd name="T17" fmla="*/ 271 w 271"/>
                <a:gd name="T18" fmla="*/ 42 h 42"/>
              </a:gdLst>
              <a:ahLst/>
              <a:cxnLst>
                <a:cxn ang="T10">
                  <a:pos x="T0" y="T1"/>
                </a:cxn>
                <a:cxn ang="T11">
                  <a:pos x="T2" y="T3"/>
                </a:cxn>
                <a:cxn ang="T12">
                  <a:pos x="T4" y="T5"/>
                </a:cxn>
                <a:cxn ang="T13">
                  <a:pos x="T6" y="T7"/>
                </a:cxn>
                <a:cxn ang="T14">
                  <a:pos x="T8" y="T9"/>
                </a:cxn>
              </a:cxnLst>
              <a:rect l="T15" t="T16" r="T17" b="T18"/>
              <a:pathLst>
                <a:path w="271" h="42">
                  <a:moveTo>
                    <a:pt x="0" y="21"/>
                  </a:moveTo>
                  <a:lnTo>
                    <a:pt x="212" y="42"/>
                  </a:lnTo>
                  <a:lnTo>
                    <a:pt x="271" y="23"/>
                  </a:lnTo>
                  <a:lnTo>
                    <a:pt x="64" y="0"/>
                  </a:lnTo>
                  <a:lnTo>
                    <a:pt x="0" y="21"/>
                  </a:lnTo>
                  <a:close/>
                </a:path>
              </a:pathLst>
            </a:custGeom>
            <a:solidFill>
              <a:srgbClr val="5FBF00">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43" name="Freeform 40"/>
            <p:cNvSpPr>
              <a:spLocks noChangeAspect="1"/>
            </p:cNvSpPr>
            <p:nvPr/>
          </p:nvSpPr>
          <p:spPr bwMode="auto">
            <a:xfrm>
              <a:off x="4376615" y="4530179"/>
              <a:ext cx="195385" cy="803821"/>
            </a:xfrm>
            <a:custGeom>
              <a:avLst/>
              <a:gdLst>
                <a:gd name="T0" fmla="*/ 0 w 56"/>
                <a:gd name="T1" fmla="*/ 2147483647 h 189"/>
                <a:gd name="T2" fmla="*/ 2147483647 w 56"/>
                <a:gd name="T3" fmla="*/ 0 h 189"/>
                <a:gd name="T4" fmla="*/ 2147483647 w 56"/>
                <a:gd name="T5" fmla="*/ 2147483647 h 189"/>
                <a:gd name="T6" fmla="*/ 0 w 56"/>
                <a:gd name="T7" fmla="*/ 2147483647 h 189"/>
                <a:gd name="T8" fmla="*/ 0 w 56"/>
                <a:gd name="T9" fmla="*/ 2147483647 h 189"/>
                <a:gd name="T10" fmla="*/ 0 60000 65536"/>
                <a:gd name="T11" fmla="*/ 0 60000 65536"/>
                <a:gd name="T12" fmla="*/ 0 60000 65536"/>
                <a:gd name="T13" fmla="*/ 0 60000 65536"/>
                <a:gd name="T14" fmla="*/ 0 60000 65536"/>
                <a:gd name="T15" fmla="*/ 0 w 56"/>
                <a:gd name="T16" fmla="*/ 0 h 189"/>
                <a:gd name="T17" fmla="*/ 56 w 56"/>
                <a:gd name="T18" fmla="*/ 189 h 189"/>
              </a:gdLst>
              <a:ahLst/>
              <a:cxnLst>
                <a:cxn ang="T10">
                  <a:pos x="T0" y="T1"/>
                </a:cxn>
                <a:cxn ang="T11">
                  <a:pos x="T2" y="T3"/>
                </a:cxn>
                <a:cxn ang="T12">
                  <a:pos x="T4" y="T5"/>
                </a:cxn>
                <a:cxn ang="T13">
                  <a:pos x="T6" y="T7"/>
                </a:cxn>
                <a:cxn ang="T14">
                  <a:pos x="T8" y="T9"/>
                </a:cxn>
              </a:cxnLst>
              <a:rect l="T15" t="T16" r="T17" b="T18"/>
              <a:pathLst>
                <a:path w="56" h="189">
                  <a:moveTo>
                    <a:pt x="0" y="19"/>
                  </a:moveTo>
                  <a:lnTo>
                    <a:pt x="56" y="0"/>
                  </a:lnTo>
                  <a:lnTo>
                    <a:pt x="56" y="158"/>
                  </a:lnTo>
                  <a:lnTo>
                    <a:pt x="0" y="189"/>
                  </a:lnTo>
                  <a:lnTo>
                    <a:pt x="0" y="19"/>
                  </a:lnTo>
                  <a:close/>
                </a:path>
              </a:pathLst>
            </a:custGeom>
            <a:solidFill>
              <a:srgbClr val="00FF00">
                <a:alpha val="32941"/>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44" name="Freeform 41"/>
            <p:cNvSpPr>
              <a:spLocks noChangeAspect="1"/>
            </p:cNvSpPr>
            <p:nvPr/>
          </p:nvSpPr>
          <p:spPr bwMode="auto">
            <a:xfrm>
              <a:off x="3619508" y="4521668"/>
              <a:ext cx="739672" cy="803821"/>
            </a:xfrm>
            <a:custGeom>
              <a:avLst/>
              <a:gdLst>
                <a:gd name="T0" fmla="*/ 2147483647 w 212"/>
                <a:gd name="T1" fmla="*/ 0 h 189"/>
                <a:gd name="T2" fmla="*/ 2147483647 w 212"/>
                <a:gd name="T3" fmla="*/ 2147483647 h 189"/>
                <a:gd name="T4" fmla="*/ 2147483647 w 212"/>
                <a:gd name="T5" fmla="*/ 2147483647 h 189"/>
                <a:gd name="T6" fmla="*/ 0 w 212"/>
                <a:gd name="T7" fmla="*/ 2147483647 h 189"/>
                <a:gd name="T8" fmla="*/ 2147483647 w 212"/>
                <a:gd name="T9" fmla="*/ 0 h 189"/>
                <a:gd name="T10" fmla="*/ 0 60000 65536"/>
                <a:gd name="T11" fmla="*/ 0 60000 65536"/>
                <a:gd name="T12" fmla="*/ 0 60000 65536"/>
                <a:gd name="T13" fmla="*/ 0 60000 65536"/>
                <a:gd name="T14" fmla="*/ 0 60000 65536"/>
                <a:gd name="T15" fmla="*/ 0 w 212"/>
                <a:gd name="T16" fmla="*/ 0 h 189"/>
                <a:gd name="T17" fmla="*/ 212 w 212"/>
                <a:gd name="T18" fmla="*/ 189 h 189"/>
              </a:gdLst>
              <a:ahLst/>
              <a:cxnLst>
                <a:cxn ang="T10">
                  <a:pos x="T0" y="T1"/>
                </a:cxn>
                <a:cxn ang="T11">
                  <a:pos x="T2" y="T3"/>
                </a:cxn>
                <a:cxn ang="T12">
                  <a:pos x="T4" y="T5"/>
                </a:cxn>
                <a:cxn ang="T13">
                  <a:pos x="T6" y="T7"/>
                </a:cxn>
                <a:cxn ang="T14">
                  <a:pos x="T8" y="T9"/>
                </a:cxn>
              </a:cxnLst>
              <a:rect l="T15" t="T16" r="T17" b="T18"/>
              <a:pathLst>
                <a:path w="212" h="189">
                  <a:moveTo>
                    <a:pt x="2" y="0"/>
                  </a:moveTo>
                  <a:lnTo>
                    <a:pt x="212" y="23"/>
                  </a:lnTo>
                  <a:lnTo>
                    <a:pt x="212" y="189"/>
                  </a:lnTo>
                  <a:lnTo>
                    <a:pt x="0" y="151"/>
                  </a:lnTo>
                  <a:lnTo>
                    <a:pt x="2" y="0"/>
                  </a:lnTo>
                  <a:close/>
                </a:path>
              </a:pathLst>
            </a:custGeom>
            <a:solidFill>
              <a:srgbClr val="7FFF00">
                <a:alpha val="32941"/>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7223" name="Group 1262"/>
          <p:cNvGrpSpPr>
            <a:grpSpLocks/>
          </p:cNvGrpSpPr>
          <p:nvPr/>
        </p:nvGrpSpPr>
        <p:grpSpPr bwMode="auto">
          <a:xfrm>
            <a:off x="5578182" y="4528079"/>
            <a:ext cx="561229" cy="468155"/>
            <a:chOff x="4876800" y="5562600"/>
            <a:chExt cx="561729" cy="467832"/>
          </a:xfrm>
        </p:grpSpPr>
        <p:sp>
          <p:nvSpPr>
            <p:cNvPr id="7238" name="Freeform 46"/>
            <p:cNvSpPr>
              <a:spLocks noChangeAspect="1"/>
            </p:cNvSpPr>
            <p:nvPr/>
          </p:nvSpPr>
          <p:spPr bwMode="auto">
            <a:xfrm>
              <a:off x="5019850" y="5690191"/>
              <a:ext cx="94203" cy="42530"/>
            </a:xfrm>
            <a:custGeom>
              <a:avLst/>
              <a:gdLst>
                <a:gd name="T0" fmla="*/ 0 w 27"/>
                <a:gd name="T1" fmla="*/ 0 h 10"/>
                <a:gd name="T2" fmla="*/ 2147483647 w 27"/>
                <a:gd name="T3" fmla="*/ 2147483647 h 10"/>
                <a:gd name="T4" fmla="*/ 2147483647 w 27"/>
                <a:gd name="T5" fmla="*/ 2147483647 h 10"/>
                <a:gd name="T6" fmla="*/ 0 w 27"/>
                <a:gd name="T7" fmla="*/ 2147483647 h 10"/>
                <a:gd name="T8" fmla="*/ 0 w 27"/>
                <a:gd name="T9" fmla="*/ 0 h 10"/>
                <a:gd name="T10" fmla="*/ 0 60000 65536"/>
                <a:gd name="T11" fmla="*/ 0 60000 65536"/>
                <a:gd name="T12" fmla="*/ 0 60000 65536"/>
                <a:gd name="T13" fmla="*/ 0 60000 65536"/>
                <a:gd name="T14" fmla="*/ 0 60000 65536"/>
                <a:gd name="T15" fmla="*/ 0 w 27"/>
                <a:gd name="T16" fmla="*/ 0 h 10"/>
                <a:gd name="T17" fmla="*/ 27 w 27"/>
                <a:gd name="T18" fmla="*/ 10 h 10"/>
              </a:gdLst>
              <a:ahLst/>
              <a:cxnLst>
                <a:cxn ang="T10">
                  <a:pos x="T0" y="T1"/>
                </a:cxn>
                <a:cxn ang="T11">
                  <a:pos x="T2" y="T3"/>
                </a:cxn>
                <a:cxn ang="T12">
                  <a:pos x="T4" y="T5"/>
                </a:cxn>
                <a:cxn ang="T13">
                  <a:pos x="T6" y="T7"/>
                </a:cxn>
                <a:cxn ang="T14">
                  <a:pos x="T8" y="T9"/>
                </a:cxn>
              </a:cxnLst>
              <a:rect l="T15" t="T16" r="T17" b="T18"/>
              <a:pathLst>
                <a:path w="27" h="10">
                  <a:moveTo>
                    <a:pt x="0" y="0"/>
                  </a:moveTo>
                  <a:lnTo>
                    <a:pt x="27" y="2"/>
                  </a:lnTo>
                  <a:lnTo>
                    <a:pt x="27" y="10"/>
                  </a:lnTo>
                  <a:lnTo>
                    <a:pt x="0" y="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39" name="Freeform 50"/>
            <p:cNvSpPr>
              <a:spLocks noChangeAspect="1"/>
            </p:cNvSpPr>
            <p:nvPr/>
          </p:nvSpPr>
          <p:spPr bwMode="auto">
            <a:xfrm>
              <a:off x="5173365" y="5843300"/>
              <a:ext cx="97693" cy="51036"/>
            </a:xfrm>
            <a:custGeom>
              <a:avLst/>
              <a:gdLst>
                <a:gd name="T0" fmla="*/ 0 w 28"/>
                <a:gd name="T1" fmla="*/ 0 h 12"/>
                <a:gd name="T2" fmla="*/ 2147483647 w 28"/>
                <a:gd name="T3" fmla="*/ 2147483647 h 12"/>
                <a:gd name="T4" fmla="*/ 2147483647 w 28"/>
                <a:gd name="T5" fmla="*/ 2147483647 h 12"/>
                <a:gd name="T6" fmla="*/ 0 w 28"/>
                <a:gd name="T7" fmla="*/ 2147483647 h 12"/>
                <a:gd name="T8" fmla="*/ 0 w 28"/>
                <a:gd name="T9" fmla="*/ 0 h 12"/>
                <a:gd name="T10" fmla="*/ 0 60000 65536"/>
                <a:gd name="T11" fmla="*/ 0 60000 65536"/>
                <a:gd name="T12" fmla="*/ 0 60000 65536"/>
                <a:gd name="T13" fmla="*/ 0 60000 65536"/>
                <a:gd name="T14" fmla="*/ 0 60000 65536"/>
                <a:gd name="T15" fmla="*/ 0 w 28"/>
                <a:gd name="T16" fmla="*/ 0 h 12"/>
                <a:gd name="T17" fmla="*/ 28 w 28"/>
                <a:gd name="T18" fmla="*/ 12 h 12"/>
              </a:gdLst>
              <a:ahLst/>
              <a:cxnLst>
                <a:cxn ang="T10">
                  <a:pos x="T0" y="T1"/>
                </a:cxn>
                <a:cxn ang="T11">
                  <a:pos x="T2" y="T3"/>
                </a:cxn>
                <a:cxn ang="T12">
                  <a:pos x="T4" y="T5"/>
                </a:cxn>
                <a:cxn ang="T13">
                  <a:pos x="T6" y="T7"/>
                </a:cxn>
                <a:cxn ang="T14">
                  <a:pos x="T8" y="T9"/>
                </a:cxn>
              </a:cxnLst>
              <a:rect l="T15" t="T16" r="T17" b="T18"/>
              <a:pathLst>
                <a:path w="28" h="12">
                  <a:moveTo>
                    <a:pt x="0" y="0"/>
                  </a:moveTo>
                  <a:lnTo>
                    <a:pt x="28" y="4"/>
                  </a:lnTo>
                  <a:lnTo>
                    <a:pt x="28" y="12"/>
                  </a:lnTo>
                  <a:lnTo>
                    <a:pt x="0" y="1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40" name="Freeform 51"/>
            <p:cNvSpPr>
              <a:spLocks noChangeAspect="1"/>
            </p:cNvSpPr>
            <p:nvPr/>
          </p:nvSpPr>
          <p:spPr bwMode="auto">
            <a:xfrm>
              <a:off x="5344326" y="5983649"/>
              <a:ext cx="94203" cy="46783"/>
            </a:xfrm>
            <a:custGeom>
              <a:avLst/>
              <a:gdLst>
                <a:gd name="T0" fmla="*/ 0 w 27"/>
                <a:gd name="T1" fmla="*/ 0 h 11"/>
                <a:gd name="T2" fmla="*/ 2147483647 w 27"/>
                <a:gd name="T3" fmla="*/ 2147483647 h 11"/>
                <a:gd name="T4" fmla="*/ 2147483647 w 27"/>
                <a:gd name="T5" fmla="*/ 2147483647 h 11"/>
                <a:gd name="T6" fmla="*/ 0 w 27"/>
                <a:gd name="T7" fmla="*/ 2147483647 h 11"/>
                <a:gd name="T8" fmla="*/ 0 w 27"/>
                <a:gd name="T9" fmla="*/ 0 h 11"/>
                <a:gd name="T10" fmla="*/ 0 60000 65536"/>
                <a:gd name="T11" fmla="*/ 0 60000 65536"/>
                <a:gd name="T12" fmla="*/ 0 60000 65536"/>
                <a:gd name="T13" fmla="*/ 0 60000 65536"/>
                <a:gd name="T14" fmla="*/ 0 60000 65536"/>
                <a:gd name="T15" fmla="*/ 0 w 27"/>
                <a:gd name="T16" fmla="*/ 0 h 11"/>
                <a:gd name="T17" fmla="*/ 27 w 27"/>
                <a:gd name="T18" fmla="*/ 11 h 11"/>
              </a:gdLst>
              <a:ahLst/>
              <a:cxnLst>
                <a:cxn ang="T10">
                  <a:pos x="T0" y="T1"/>
                </a:cxn>
                <a:cxn ang="T11">
                  <a:pos x="T2" y="T3"/>
                </a:cxn>
                <a:cxn ang="T12">
                  <a:pos x="T4" y="T5"/>
                </a:cxn>
                <a:cxn ang="T13">
                  <a:pos x="T6" y="T7"/>
                </a:cxn>
                <a:cxn ang="T14">
                  <a:pos x="T8" y="T9"/>
                </a:cxn>
              </a:cxnLst>
              <a:rect l="T15" t="T16" r="T17" b="T18"/>
              <a:pathLst>
                <a:path w="27" h="11">
                  <a:moveTo>
                    <a:pt x="0" y="0"/>
                  </a:moveTo>
                  <a:lnTo>
                    <a:pt x="27" y="2"/>
                  </a:lnTo>
                  <a:lnTo>
                    <a:pt x="27" y="11"/>
                  </a:lnTo>
                  <a:lnTo>
                    <a:pt x="0" y="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241" name="Freeform 46"/>
            <p:cNvSpPr>
              <a:spLocks noChangeAspect="1"/>
            </p:cNvSpPr>
            <p:nvPr/>
          </p:nvSpPr>
          <p:spPr bwMode="auto">
            <a:xfrm>
              <a:off x="4876800" y="5562600"/>
              <a:ext cx="94203" cy="42530"/>
            </a:xfrm>
            <a:custGeom>
              <a:avLst/>
              <a:gdLst>
                <a:gd name="T0" fmla="*/ 0 w 27"/>
                <a:gd name="T1" fmla="*/ 0 h 10"/>
                <a:gd name="T2" fmla="*/ 2147483647 w 27"/>
                <a:gd name="T3" fmla="*/ 2147483647 h 10"/>
                <a:gd name="T4" fmla="*/ 2147483647 w 27"/>
                <a:gd name="T5" fmla="*/ 2147483647 h 10"/>
                <a:gd name="T6" fmla="*/ 0 w 27"/>
                <a:gd name="T7" fmla="*/ 2147483647 h 10"/>
                <a:gd name="T8" fmla="*/ 0 w 27"/>
                <a:gd name="T9" fmla="*/ 0 h 10"/>
                <a:gd name="T10" fmla="*/ 0 60000 65536"/>
                <a:gd name="T11" fmla="*/ 0 60000 65536"/>
                <a:gd name="T12" fmla="*/ 0 60000 65536"/>
                <a:gd name="T13" fmla="*/ 0 60000 65536"/>
                <a:gd name="T14" fmla="*/ 0 60000 65536"/>
                <a:gd name="T15" fmla="*/ 0 w 27"/>
                <a:gd name="T16" fmla="*/ 0 h 10"/>
                <a:gd name="T17" fmla="*/ 27 w 27"/>
                <a:gd name="T18" fmla="*/ 10 h 10"/>
              </a:gdLst>
              <a:ahLst/>
              <a:cxnLst>
                <a:cxn ang="T10">
                  <a:pos x="T0" y="T1"/>
                </a:cxn>
                <a:cxn ang="T11">
                  <a:pos x="T2" y="T3"/>
                </a:cxn>
                <a:cxn ang="T12">
                  <a:pos x="T4" y="T5"/>
                </a:cxn>
                <a:cxn ang="T13">
                  <a:pos x="T6" y="T7"/>
                </a:cxn>
                <a:cxn ang="T14">
                  <a:pos x="T8" y="T9"/>
                </a:cxn>
              </a:cxnLst>
              <a:rect l="T15" t="T16" r="T17" b="T18"/>
              <a:pathLst>
                <a:path w="27" h="10">
                  <a:moveTo>
                    <a:pt x="0" y="0"/>
                  </a:moveTo>
                  <a:lnTo>
                    <a:pt x="27" y="2"/>
                  </a:lnTo>
                  <a:lnTo>
                    <a:pt x="27" y="10"/>
                  </a:lnTo>
                  <a:lnTo>
                    <a:pt x="0" y="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740" name="Rounded Rectangle 1312"/>
          <p:cNvSpPr>
            <a:spLocks noChangeArrowheads="1"/>
          </p:cNvSpPr>
          <p:nvPr/>
        </p:nvSpPr>
        <p:spPr bwMode="auto">
          <a:xfrm>
            <a:off x="23255" y="1133217"/>
            <a:ext cx="2735091" cy="1730037"/>
          </a:xfrm>
          <a:prstGeom prst="roundRect">
            <a:avLst>
              <a:gd name="adj" fmla="val 16667"/>
            </a:avLst>
          </a:prstGeom>
          <a:ln>
            <a:headEnd/>
            <a:tailEnd/>
          </a:ln>
        </p:spPr>
        <p:style>
          <a:lnRef idx="0">
            <a:schemeClr val="accent1"/>
          </a:lnRef>
          <a:fillRef idx="1001">
            <a:schemeClr val="lt2"/>
          </a:fillRef>
          <a:effectRef idx="3">
            <a:schemeClr val="accent1"/>
          </a:effectRef>
          <a:fontRef idx="minor">
            <a:schemeClr val="lt1"/>
          </a:fontRef>
        </p:style>
        <p:txBody>
          <a:bodyPr lIns="91430" tIns="45715" rIns="91430" bIns="45715"/>
          <a:lstStyle/>
          <a:p>
            <a:pPr algn="ctr" eaLnBrk="0" hangingPunct="0">
              <a:lnSpc>
                <a:spcPct val="80000"/>
              </a:lnSpc>
              <a:spcBef>
                <a:spcPct val="20000"/>
              </a:spcBef>
              <a:defRPr/>
            </a:pPr>
            <a:r>
              <a:rPr lang="en-US" sz="1100" b="1" dirty="0">
                <a:solidFill>
                  <a:schemeClr val="tx1"/>
                </a:solidFill>
                <a:latin typeface="+mj-lt"/>
              </a:rPr>
              <a:t>Performance Advantage</a:t>
            </a:r>
          </a:p>
          <a:p>
            <a:pPr marL="126705" indent="-126705" eaLnBrk="0" hangingPunct="0">
              <a:lnSpc>
                <a:spcPct val="80000"/>
              </a:lnSpc>
              <a:spcBef>
                <a:spcPct val="20000"/>
              </a:spcBef>
              <a:spcAft>
                <a:spcPts val="665"/>
              </a:spcAft>
              <a:buFont typeface="Arial" pitchFamily="34" charset="0"/>
              <a:buChar char="•"/>
              <a:defRPr/>
            </a:pPr>
            <a:r>
              <a:rPr lang="en-US" sz="1000" dirty="0">
                <a:solidFill>
                  <a:schemeClr val="tx1"/>
                </a:solidFill>
                <a:latin typeface="+mj-lt"/>
              </a:rPr>
              <a:t>Accurate location in urban and indoor environments</a:t>
            </a:r>
          </a:p>
          <a:p>
            <a:pPr marL="126705" indent="-126705" eaLnBrk="0" hangingPunct="0">
              <a:lnSpc>
                <a:spcPct val="80000"/>
              </a:lnSpc>
              <a:spcBef>
                <a:spcPct val="20000"/>
              </a:spcBef>
              <a:spcAft>
                <a:spcPts val="665"/>
              </a:spcAft>
              <a:buFont typeface="Arial" pitchFamily="34" charset="0"/>
              <a:buChar char="•"/>
              <a:defRPr/>
            </a:pPr>
            <a:r>
              <a:rPr lang="en-US" sz="1000" dirty="0">
                <a:solidFill>
                  <a:schemeClr val="tx1"/>
                </a:solidFill>
                <a:latin typeface="+mj-lt"/>
              </a:rPr>
              <a:t>Precise vertical position (1-3m)</a:t>
            </a:r>
          </a:p>
          <a:p>
            <a:pPr marL="126705" indent="-126705" eaLnBrk="0" hangingPunct="0">
              <a:lnSpc>
                <a:spcPct val="80000"/>
              </a:lnSpc>
              <a:spcBef>
                <a:spcPct val="20000"/>
              </a:spcBef>
              <a:spcAft>
                <a:spcPts val="665"/>
              </a:spcAft>
              <a:buFont typeface="Arial" pitchFamily="34" charset="0"/>
              <a:buChar char="•"/>
              <a:defRPr/>
            </a:pPr>
            <a:r>
              <a:rPr lang="en-US" sz="1000" dirty="0">
                <a:solidFill>
                  <a:schemeClr val="tx1"/>
                </a:solidFill>
                <a:latin typeface="+mj-lt"/>
              </a:rPr>
              <a:t>Fast time to first </a:t>
            </a:r>
            <a:r>
              <a:rPr lang="en-US" sz="1000" dirty="0" smtClean="0">
                <a:solidFill>
                  <a:schemeClr val="tx1"/>
                </a:solidFill>
                <a:latin typeface="+mj-lt"/>
              </a:rPr>
              <a:t>fix</a:t>
            </a:r>
          </a:p>
          <a:p>
            <a:pPr marL="126705" indent="-126705" eaLnBrk="0" hangingPunct="0">
              <a:lnSpc>
                <a:spcPct val="80000"/>
              </a:lnSpc>
              <a:spcBef>
                <a:spcPct val="20000"/>
              </a:spcBef>
              <a:spcAft>
                <a:spcPts val="665"/>
              </a:spcAft>
              <a:buFont typeface="Arial" pitchFamily="34" charset="0"/>
              <a:buChar char="•"/>
              <a:defRPr/>
            </a:pPr>
            <a:r>
              <a:rPr lang="en-US" sz="1000" dirty="0" smtClean="0">
                <a:solidFill>
                  <a:schemeClr val="tx1"/>
                </a:solidFill>
                <a:latin typeface="+mj-lt"/>
              </a:rPr>
              <a:t>Dependable performance on a wide-area basis</a:t>
            </a:r>
          </a:p>
          <a:p>
            <a:pPr marL="126705" indent="-126705" eaLnBrk="0" hangingPunct="0">
              <a:lnSpc>
                <a:spcPct val="80000"/>
              </a:lnSpc>
              <a:spcBef>
                <a:spcPct val="20000"/>
              </a:spcBef>
              <a:spcAft>
                <a:spcPts val="665"/>
              </a:spcAft>
              <a:buFont typeface="Arial" pitchFamily="34" charset="0"/>
              <a:buChar char="•"/>
              <a:defRPr/>
            </a:pPr>
            <a:endParaRPr lang="en-US" sz="1000" dirty="0">
              <a:solidFill>
                <a:schemeClr val="tx1"/>
              </a:solidFill>
              <a:latin typeface="+mj-lt"/>
            </a:endParaRPr>
          </a:p>
        </p:txBody>
      </p:sp>
      <p:sp>
        <p:nvSpPr>
          <p:cNvPr id="741" name="Rounded Rectangle 1253"/>
          <p:cNvSpPr>
            <a:spLocks noChangeArrowheads="1"/>
          </p:cNvSpPr>
          <p:nvPr/>
        </p:nvSpPr>
        <p:spPr bwMode="auto">
          <a:xfrm>
            <a:off x="5867127" y="2089644"/>
            <a:ext cx="2970609" cy="1448427"/>
          </a:xfrm>
          <a:prstGeom prst="roundRect">
            <a:avLst>
              <a:gd name="adj" fmla="val 16667"/>
            </a:avLst>
          </a:prstGeom>
          <a:ln>
            <a:headEnd/>
            <a:tailEnd/>
          </a:ln>
        </p:spPr>
        <p:style>
          <a:lnRef idx="0">
            <a:schemeClr val="accent1"/>
          </a:lnRef>
          <a:fillRef idx="1001">
            <a:schemeClr val="lt2"/>
          </a:fillRef>
          <a:effectRef idx="3">
            <a:schemeClr val="accent1"/>
          </a:effectRef>
          <a:fontRef idx="minor">
            <a:schemeClr val="lt1"/>
          </a:fontRef>
        </p:style>
        <p:txBody>
          <a:bodyPr wrap="none" lIns="91430" tIns="45715" rIns="91430" bIns="45715" anchor="ctr"/>
          <a:lstStyle/>
          <a:p>
            <a:pPr algn="ctr" eaLnBrk="0" hangingPunct="0">
              <a:lnSpc>
                <a:spcPct val="80000"/>
              </a:lnSpc>
              <a:spcBef>
                <a:spcPct val="20000"/>
              </a:spcBef>
              <a:defRPr/>
            </a:pPr>
            <a:r>
              <a:rPr lang="en-US" sz="1100" b="1" dirty="0">
                <a:solidFill>
                  <a:schemeClr val="tx1"/>
                </a:solidFill>
                <a:latin typeface="+mj-lt"/>
              </a:rPr>
              <a:t>Deployed Broadcast Beacons</a:t>
            </a:r>
            <a:endParaRPr lang="en-US" sz="400" b="1" dirty="0">
              <a:solidFill>
                <a:schemeClr val="tx1"/>
              </a:solidFill>
              <a:latin typeface="+mj-lt"/>
            </a:endParaRPr>
          </a:p>
          <a:p>
            <a:pPr marL="126705" indent="-126705" eaLnBrk="0" hangingPunct="0">
              <a:lnSpc>
                <a:spcPct val="80000"/>
              </a:lnSpc>
              <a:spcBef>
                <a:spcPct val="20000"/>
              </a:spcBef>
              <a:spcAft>
                <a:spcPts val="665"/>
              </a:spcAft>
              <a:buFontTx/>
              <a:buChar char="•"/>
              <a:defRPr/>
            </a:pPr>
            <a:r>
              <a:rPr lang="en-US" sz="1000" dirty="0" smtClean="0">
                <a:solidFill>
                  <a:schemeClr val="tx1"/>
                </a:solidFill>
                <a:latin typeface="+mj-lt"/>
              </a:rPr>
              <a:t>Highly synchronized </a:t>
            </a:r>
          </a:p>
          <a:p>
            <a:pPr marL="126705" indent="-126705" eaLnBrk="0" hangingPunct="0">
              <a:lnSpc>
                <a:spcPct val="80000"/>
              </a:lnSpc>
              <a:spcBef>
                <a:spcPct val="20000"/>
              </a:spcBef>
              <a:spcAft>
                <a:spcPts val="665"/>
              </a:spcAft>
              <a:buFontTx/>
              <a:buChar char="•"/>
              <a:defRPr/>
            </a:pPr>
            <a:r>
              <a:rPr lang="en-US" sz="1000" dirty="0" smtClean="0">
                <a:solidFill>
                  <a:schemeClr val="tx1"/>
                </a:solidFill>
                <a:latin typeface="+mj-lt"/>
              </a:rPr>
              <a:t>Broad </a:t>
            </a:r>
            <a:r>
              <a:rPr lang="en-US" sz="1000" dirty="0">
                <a:solidFill>
                  <a:schemeClr val="tx1"/>
                </a:solidFill>
                <a:latin typeface="+mj-lt"/>
              </a:rPr>
              <a:t>coverage from minimal sites</a:t>
            </a:r>
          </a:p>
          <a:p>
            <a:pPr marL="126705" indent="-126705" eaLnBrk="0" hangingPunct="0">
              <a:lnSpc>
                <a:spcPct val="80000"/>
              </a:lnSpc>
              <a:spcBef>
                <a:spcPct val="20000"/>
              </a:spcBef>
              <a:spcAft>
                <a:spcPts val="665"/>
              </a:spcAft>
              <a:buFont typeface="Arial" charset="0"/>
              <a:buChar char="•"/>
              <a:defRPr/>
            </a:pPr>
            <a:r>
              <a:rPr lang="en-US" sz="1000" dirty="0">
                <a:solidFill>
                  <a:schemeClr val="tx1"/>
                </a:solidFill>
                <a:latin typeface="+mj-lt"/>
              </a:rPr>
              <a:t>Operate on licensed spectrum, and/or </a:t>
            </a:r>
          </a:p>
          <a:p>
            <a:pPr eaLnBrk="0" hangingPunct="0">
              <a:lnSpc>
                <a:spcPct val="80000"/>
              </a:lnSpc>
              <a:spcBef>
                <a:spcPct val="20000"/>
              </a:spcBef>
              <a:spcAft>
                <a:spcPts val="665"/>
              </a:spcAft>
              <a:defRPr/>
            </a:pPr>
            <a:r>
              <a:rPr lang="en-US" sz="1000" dirty="0">
                <a:solidFill>
                  <a:schemeClr val="tx1"/>
                </a:solidFill>
                <a:latin typeface="+mj-lt"/>
              </a:rPr>
              <a:t>existing GNSS spectrum </a:t>
            </a:r>
          </a:p>
        </p:txBody>
      </p:sp>
      <p:sp>
        <p:nvSpPr>
          <p:cNvPr id="742" name="Rounded Rectangle 1254"/>
          <p:cNvSpPr>
            <a:spLocks noChangeArrowheads="1"/>
          </p:cNvSpPr>
          <p:nvPr/>
        </p:nvSpPr>
        <p:spPr bwMode="auto">
          <a:xfrm>
            <a:off x="6502719" y="4458065"/>
            <a:ext cx="2624613" cy="1259023"/>
          </a:xfrm>
          <a:prstGeom prst="roundRect">
            <a:avLst>
              <a:gd name="adj" fmla="val 16667"/>
            </a:avLst>
          </a:prstGeom>
          <a:ln>
            <a:headEnd/>
            <a:tailEnd/>
          </a:ln>
        </p:spPr>
        <p:style>
          <a:lnRef idx="0">
            <a:schemeClr val="accent1"/>
          </a:lnRef>
          <a:fillRef idx="1001">
            <a:schemeClr val="lt2"/>
          </a:fillRef>
          <a:effectRef idx="3">
            <a:schemeClr val="accent1"/>
          </a:effectRef>
          <a:fontRef idx="minor">
            <a:schemeClr val="lt1"/>
          </a:fontRef>
        </p:style>
        <p:txBody>
          <a:bodyPr lIns="91430" tIns="45715" rIns="91430" bIns="45715" anchor="ctr"/>
          <a:lstStyle/>
          <a:p>
            <a:pPr algn="ctr" eaLnBrk="0" hangingPunct="0">
              <a:lnSpc>
                <a:spcPct val="80000"/>
              </a:lnSpc>
              <a:spcBef>
                <a:spcPct val="20000"/>
              </a:spcBef>
              <a:defRPr/>
            </a:pPr>
            <a:r>
              <a:rPr lang="en-US" sz="1100" b="1" dirty="0">
                <a:solidFill>
                  <a:schemeClr val="tx1"/>
                </a:solidFill>
                <a:latin typeface="+mj-lt"/>
                <a:ea typeface="Arial" charset="0"/>
              </a:rPr>
              <a:t>Receivers</a:t>
            </a:r>
            <a:endParaRPr lang="en-US" sz="1200" b="1" dirty="0">
              <a:solidFill>
                <a:schemeClr val="tx1"/>
              </a:solidFill>
              <a:latin typeface="+mj-lt"/>
              <a:ea typeface="Arial" charset="0"/>
            </a:endParaRPr>
          </a:p>
          <a:p>
            <a:pPr marL="169845" indent="-169845" eaLnBrk="0" hangingPunct="0">
              <a:lnSpc>
                <a:spcPct val="80000"/>
              </a:lnSpc>
              <a:spcBef>
                <a:spcPct val="20000"/>
              </a:spcBef>
              <a:spcAft>
                <a:spcPts val="665"/>
              </a:spcAft>
              <a:buFont typeface="Arial" charset="0"/>
              <a:buChar char="•"/>
              <a:defRPr/>
            </a:pPr>
            <a:r>
              <a:rPr lang="en-US" sz="1000" dirty="0">
                <a:solidFill>
                  <a:schemeClr val="tx1"/>
                </a:solidFill>
                <a:latin typeface="+mj-lt"/>
                <a:ea typeface="Arial" charset="0"/>
              </a:rPr>
              <a:t>Firmware upgrade to typical GPS </a:t>
            </a:r>
            <a:r>
              <a:rPr lang="en-US" sz="1000" dirty="0" smtClean="0">
                <a:solidFill>
                  <a:schemeClr val="tx1"/>
                </a:solidFill>
                <a:latin typeface="+mj-lt"/>
                <a:ea typeface="Arial" charset="0"/>
              </a:rPr>
              <a:t>baseband</a:t>
            </a:r>
            <a:endParaRPr lang="en-US" sz="1000" dirty="0">
              <a:solidFill>
                <a:schemeClr val="tx1"/>
              </a:solidFill>
              <a:latin typeface="+mj-lt"/>
              <a:ea typeface="Arial" charset="0"/>
            </a:endParaRPr>
          </a:p>
          <a:p>
            <a:pPr marL="169845" indent="-169845" eaLnBrk="0" hangingPunct="0">
              <a:lnSpc>
                <a:spcPct val="80000"/>
              </a:lnSpc>
              <a:spcBef>
                <a:spcPct val="20000"/>
              </a:spcBef>
              <a:spcAft>
                <a:spcPts val="665"/>
              </a:spcAft>
              <a:buFont typeface="Arial" charset="0"/>
              <a:buChar char="•"/>
              <a:defRPr/>
            </a:pPr>
            <a:r>
              <a:rPr lang="en-US" sz="1000" dirty="0">
                <a:solidFill>
                  <a:schemeClr val="tx1"/>
                </a:solidFill>
                <a:latin typeface="+mj-lt"/>
                <a:ea typeface="Arial" charset="0"/>
              </a:rPr>
              <a:t>Minimal handset integration</a:t>
            </a:r>
          </a:p>
          <a:p>
            <a:pPr marL="169845" indent="-169845" eaLnBrk="0" hangingPunct="0">
              <a:lnSpc>
                <a:spcPct val="80000"/>
              </a:lnSpc>
              <a:spcBef>
                <a:spcPct val="20000"/>
              </a:spcBef>
              <a:spcAft>
                <a:spcPts val="665"/>
              </a:spcAft>
              <a:buFont typeface="Arial" charset="0"/>
              <a:buChar char="•"/>
              <a:defRPr/>
            </a:pPr>
            <a:r>
              <a:rPr lang="en-US" sz="1000" dirty="0">
                <a:solidFill>
                  <a:schemeClr val="tx1"/>
                </a:solidFill>
                <a:latin typeface="+mj-lt"/>
                <a:ea typeface="Arial" charset="0"/>
              </a:rPr>
              <a:t>On-device computation of location</a:t>
            </a:r>
          </a:p>
          <a:p>
            <a:pPr marL="169845" indent="-169845" eaLnBrk="0" hangingPunct="0">
              <a:lnSpc>
                <a:spcPct val="80000"/>
              </a:lnSpc>
              <a:spcBef>
                <a:spcPct val="20000"/>
              </a:spcBef>
              <a:spcAft>
                <a:spcPts val="665"/>
              </a:spcAft>
              <a:buFont typeface="Arial" charset="0"/>
              <a:buChar char="•"/>
              <a:defRPr/>
            </a:pPr>
            <a:r>
              <a:rPr lang="en-US" sz="1000" dirty="0">
                <a:solidFill>
                  <a:schemeClr val="tx1"/>
                </a:solidFill>
                <a:latin typeface="+mj-lt"/>
                <a:ea typeface="Arial" charset="0"/>
              </a:rPr>
              <a:t>Reduced power consumption </a:t>
            </a:r>
          </a:p>
        </p:txBody>
      </p:sp>
      <p:sp>
        <p:nvSpPr>
          <p:cNvPr id="743" name="Rounded Rectangle 1254"/>
          <p:cNvSpPr>
            <a:spLocks noChangeArrowheads="1"/>
          </p:cNvSpPr>
          <p:nvPr/>
        </p:nvSpPr>
        <p:spPr bwMode="auto">
          <a:xfrm>
            <a:off x="380992" y="4834247"/>
            <a:ext cx="3058078" cy="921396"/>
          </a:xfrm>
          <a:prstGeom prst="roundRect">
            <a:avLst>
              <a:gd name="adj" fmla="val 16667"/>
            </a:avLst>
          </a:prstGeom>
          <a:ln>
            <a:headEnd/>
            <a:tailEnd/>
          </a:ln>
        </p:spPr>
        <p:style>
          <a:lnRef idx="0">
            <a:schemeClr val="accent1"/>
          </a:lnRef>
          <a:fillRef idx="1001">
            <a:schemeClr val="lt2"/>
          </a:fillRef>
          <a:effectRef idx="3">
            <a:schemeClr val="accent1"/>
          </a:effectRef>
          <a:fontRef idx="minor">
            <a:schemeClr val="lt1"/>
          </a:fontRef>
        </p:style>
        <p:txBody>
          <a:bodyPr lIns="91430" tIns="45715" rIns="91430" bIns="45715" anchor="ctr"/>
          <a:lstStyle/>
          <a:p>
            <a:pPr algn="ctr" eaLnBrk="0" hangingPunct="0">
              <a:lnSpc>
                <a:spcPct val="80000"/>
              </a:lnSpc>
              <a:spcBef>
                <a:spcPts val="293"/>
              </a:spcBef>
              <a:defRPr/>
            </a:pPr>
            <a:r>
              <a:rPr lang="en-US" sz="1100" b="1" dirty="0">
                <a:solidFill>
                  <a:schemeClr val="tx1"/>
                </a:solidFill>
                <a:latin typeface="+mj-lt"/>
                <a:ea typeface="Arial" charset="0"/>
              </a:rPr>
              <a:t>Core Network</a:t>
            </a:r>
            <a:endParaRPr lang="en-US" sz="1200" b="1" dirty="0">
              <a:solidFill>
                <a:schemeClr val="tx1"/>
              </a:solidFill>
              <a:latin typeface="+mj-lt"/>
              <a:ea typeface="Arial" charset="0"/>
            </a:endParaRPr>
          </a:p>
          <a:p>
            <a:pPr marL="126705" indent="-126705" eaLnBrk="0" hangingPunct="0">
              <a:lnSpc>
                <a:spcPct val="80000"/>
              </a:lnSpc>
              <a:spcBef>
                <a:spcPts val="293"/>
              </a:spcBef>
              <a:spcAft>
                <a:spcPts val="665"/>
              </a:spcAft>
              <a:buFont typeface="Arial" pitchFamily="34" charset="0"/>
              <a:buChar char="•"/>
              <a:defRPr/>
            </a:pPr>
            <a:r>
              <a:rPr lang="en-US" sz="1000" dirty="0">
                <a:solidFill>
                  <a:schemeClr val="tx1"/>
                </a:solidFill>
                <a:latin typeface="+mj-lt"/>
                <a:ea typeface="Arial" charset="0"/>
              </a:rPr>
              <a:t>Utilizes existing PDE, SUPL elements </a:t>
            </a:r>
          </a:p>
          <a:p>
            <a:pPr marL="126705" indent="-126705" eaLnBrk="0" hangingPunct="0">
              <a:lnSpc>
                <a:spcPct val="80000"/>
              </a:lnSpc>
              <a:spcBef>
                <a:spcPts val="293"/>
              </a:spcBef>
              <a:spcAft>
                <a:spcPts val="665"/>
              </a:spcAft>
              <a:buFont typeface="Arial" pitchFamily="34" charset="0"/>
              <a:buChar char="•"/>
              <a:defRPr/>
            </a:pPr>
            <a:r>
              <a:rPr lang="en-US" sz="1000" dirty="0">
                <a:solidFill>
                  <a:schemeClr val="tx1"/>
                </a:solidFill>
                <a:latin typeface="+mj-lt"/>
                <a:ea typeface="Arial" charset="0"/>
              </a:rPr>
              <a:t>Modifications to support new IEs but leverage existing messaging framework</a:t>
            </a:r>
          </a:p>
        </p:txBody>
      </p:sp>
      <p:sp>
        <p:nvSpPr>
          <p:cNvPr id="744" name="Oval 743"/>
          <p:cNvSpPr/>
          <p:nvPr/>
        </p:nvSpPr>
        <p:spPr bwMode="auto">
          <a:xfrm>
            <a:off x="3598378" y="4622639"/>
            <a:ext cx="975173" cy="1204491"/>
          </a:xfrm>
          <a:prstGeom prst="ellipse">
            <a:avLst/>
          </a:prstGeom>
          <a:noFill/>
          <a:ln w="9525" cap="flat" cmpd="sng" algn="ctr">
            <a:solidFill>
              <a:schemeClr val="bg1">
                <a:lumMod val="50000"/>
              </a:schemeClr>
            </a:solidFill>
            <a:prstDash val="solid"/>
            <a:round/>
            <a:headEnd type="none" w="med" len="med"/>
            <a:tailEnd type="none" w="med" len="med"/>
          </a:ln>
          <a:effectLst/>
        </p:spPr>
        <p:txBody>
          <a:bodyPr lIns="101364" tIns="50681" rIns="101364" bIns="50681"/>
          <a:lstStyle/>
          <a:p>
            <a:pPr marL="379389" indent="-379389" algn="ctr" defTabSz="1014348">
              <a:lnSpc>
                <a:spcPct val="80000"/>
              </a:lnSpc>
              <a:spcBef>
                <a:spcPct val="20000"/>
              </a:spcBef>
              <a:defRPr/>
            </a:pPr>
            <a:endParaRPr lang="en-US" i="1"/>
          </a:p>
        </p:txBody>
      </p:sp>
      <p:sp>
        <p:nvSpPr>
          <p:cNvPr id="745" name="Oval 744"/>
          <p:cNvSpPr/>
          <p:nvPr/>
        </p:nvSpPr>
        <p:spPr bwMode="auto">
          <a:xfrm>
            <a:off x="5454153" y="4035122"/>
            <a:ext cx="883703" cy="1204490"/>
          </a:xfrm>
          <a:prstGeom prst="ellipse">
            <a:avLst/>
          </a:prstGeom>
          <a:noFill/>
          <a:ln w="9525" cap="flat" cmpd="sng" algn="ctr">
            <a:solidFill>
              <a:schemeClr val="bg1">
                <a:lumMod val="50000"/>
              </a:schemeClr>
            </a:solidFill>
            <a:prstDash val="solid"/>
            <a:round/>
            <a:headEnd type="none" w="med" len="med"/>
            <a:tailEnd type="none" w="med" len="med"/>
          </a:ln>
          <a:effectLst/>
        </p:spPr>
        <p:txBody>
          <a:bodyPr lIns="101364" tIns="50681" rIns="101364" bIns="50681"/>
          <a:lstStyle/>
          <a:p>
            <a:pPr marL="379389" indent="-379389" algn="ctr" defTabSz="1014348">
              <a:lnSpc>
                <a:spcPct val="80000"/>
              </a:lnSpc>
              <a:spcBef>
                <a:spcPct val="20000"/>
              </a:spcBef>
              <a:defRPr/>
            </a:pPr>
            <a:endParaRPr lang="en-US" i="1"/>
          </a:p>
        </p:txBody>
      </p:sp>
      <p:sp>
        <p:nvSpPr>
          <p:cNvPr id="2" name="Date Placeholder 1"/>
          <p:cNvSpPr>
            <a:spLocks noGrp="1"/>
          </p:cNvSpPr>
          <p:nvPr>
            <p:ph type="dt" sz="half" idx="10"/>
          </p:nvPr>
        </p:nvSpPr>
        <p:spPr/>
        <p:txBody>
          <a:bodyPr/>
          <a:lstStyle/>
          <a:p>
            <a:fld id="{DD89180B-776F-49BD-BB94-C9E7CB500BD6}" type="datetime4">
              <a:rPr lang="en-US" smtClean="0"/>
              <a:pPr/>
              <a:t>April 8, 2015</a:t>
            </a:fld>
            <a:r>
              <a:rPr lang="en-US" smtClean="0"/>
              <a:t>   |   </a:t>
            </a:r>
            <a:fld id="{FA90C538-551D-3444-A7B8-069EFE226421}" type="slidenum">
              <a:rPr lang="en-US" smtClean="0"/>
              <a:pPr/>
              <a:t>5</a:t>
            </a:fld>
            <a:endParaRPr lang="en-US" dirty="0"/>
          </a:p>
        </p:txBody>
      </p:sp>
    </p:spTree>
    <p:extLst>
      <p:ext uri="{BB962C8B-B14F-4D97-AF65-F5344CB8AC3E}">
        <p14:creationId xmlns:p14="http://schemas.microsoft.com/office/powerpoint/2010/main" val="39370673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57199" y="82471"/>
            <a:ext cx="7066547" cy="703831"/>
          </a:xfrm>
        </p:spPr>
        <p:txBody>
          <a:bodyPr/>
          <a:lstStyle/>
          <a:p>
            <a:r>
              <a:rPr lang="en-US" altLang="en-US" dirty="0" smtClean="0"/>
              <a:t>Key MBS Technology Principles</a:t>
            </a:r>
          </a:p>
        </p:txBody>
      </p:sp>
      <p:sp>
        <p:nvSpPr>
          <p:cNvPr id="8195" name="Content Placeholder 4"/>
          <p:cNvSpPr>
            <a:spLocks noGrp="1"/>
          </p:cNvSpPr>
          <p:nvPr>
            <p:ph idx="1"/>
          </p:nvPr>
        </p:nvSpPr>
        <p:spPr>
          <a:xfrm>
            <a:off x="457199" y="855417"/>
            <a:ext cx="8229290" cy="4875319"/>
          </a:xfrm>
        </p:spPr>
        <p:txBody>
          <a:bodyPr/>
          <a:lstStyle/>
          <a:p>
            <a:pPr>
              <a:lnSpc>
                <a:spcPct val="110000"/>
              </a:lnSpc>
            </a:pPr>
            <a:r>
              <a:rPr lang="en-US" altLang="en-US" sz="1400" dirty="0"/>
              <a:t>Network architecture effectively results in a terrestrial positioning “constellation” featuring significant commonality with GPS</a:t>
            </a:r>
          </a:p>
          <a:p>
            <a:pPr lvl="1">
              <a:lnSpc>
                <a:spcPct val="110000"/>
              </a:lnSpc>
            </a:pPr>
            <a:r>
              <a:rPr lang="en-US" altLang="en-US" dirty="0"/>
              <a:t>MBS signals shared e.g. similar to a GNSS, network operators need not deploy their own TBSs</a:t>
            </a:r>
          </a:p>
          <a:p>
            <a:pPr lvl="1">
              <a:lnSpc>
                <a:spcPct val="110000"/>
              </a:lnSpc>
              <a:spcBef>
                <a:spcPts val="1196"/>
              </a:spcBef>
            </a:pPr>
            <a:r>
              <a:rPr lang="en-US" altLang="en-US" dirty="0"/>
              <a:t>Timing-based system, using highly synchronized terrestrial transmitters for positioning</a:t>
            </a:r>
          </a:p>
          <a:p>
            <a:pPr lvl="1">
              <a:lnSpc>
                <a:spcPct val="110000"/>
              </a:lnSpc>
              <a:spcBef>
                <a:spcPts val="1196"/>
              </a:spcBef>
            </a:pPr>
            <a:r>
              <a:rPr lang="en-US" altLang="en-US" dirty="0"/>
              <a:t>Wide-area network architecture, providing consistent indoor service across coverage area</a:t>
            </a:r>
          </a:p>
          <a:p>
            <a:pPr>
              <a:lnSpc>
                <a:spcPct val="110000"/>
              </a:lnSpc>
            </a:pPr>
            <a:r>
              <a:rPr lang="en-US" altLang="en-US" sz="1400" dirty="0"/>
              <a:t>System designed for minimally-disruptive adoption in mobile handsets</a:t>
            </a:r>
          </a:p>
          <a:p>
            <a:pPr lvl="1">
              <a:lnSpc>
                <a:spcPct val="110000"/>
              </a:lnSpc>
              <a:spcBef>
                <a:spcPts val="1196"/>
              </a:spcBef>
            </a:pPr>
            <a:r>
              <a:rPr lang="en-US" altLang="en-US" dirty="0"/>
              <a:t>Re-use of GPS digital baseband</a:t>
            </a:r>
          </a:p>
          <a:p>
            <a:pPr lvl="1">
              <a:lnSpc>
                <a:spcPct val="110000"/>
              </a:lnSpc>
              <a:spcBef>
                <a:spcPts val="1196"/>
              </a:spcBef>
            </a:pPr>
            <a:r>
              <a:rPr lang="en-US" altLang="en-US" dirty="0"/>
              <a:t>Licensed spectrum adjacent to cellular bands </a:t>
            </a:r>
            <a:r>
              <a:rPr lang="en-US" altLang="en-US" dirty="0" smtClean="0"/>
              <a:t>allows for radio </a:t>
            </a:r>
            <a:r>
              <a:rPr lang="en-US" altLang="en-US" dirty="0"/>
              <a:t>re-use</a:t>
            </a:r>
          </a:p>
          <a:p>
            <a:pPr>
              <a:lnSpc>
                <a:spcPct val="110000"/>
              </a:lnSpc>
            </a:pPr>
            <a:r>
              <a:rPr lang="en-US" altLang="en-US" sz="1400" dirty="0"/>
              <a:t>In line with other GNSSs, MBS ICD has been published and made available for download</a:t>
            </a:r>
          </a:p>
          <a:p>
            <a:pPr lvl="2"/>
            <a:r>
              <a:rPr lang="en-US" sz="1100" dirty="0">
                <a:hlinkClick r:id="rId2"/>
              </a:rPr>
              <a:t>http://www.npstc.org/download.jsp?tableId=37&amp;column=217&amp;id=3219&amp;file=NextNav_MBS_ICD_vG1_0_11_11_2014.pdf</a:t>
            </a:r>
            <a:endParaRPr lang="en-US" sz="1100" dirty="0"/>
          </a:p>
          <a:p>
            <a:pPr>
              <a:lnSpc>
                <a:spcPct val="110000"/>
              </a:lnSpc>
            </a:pPr>
            <a:r>
              <a:rPr lang="en-US" altLang="en-US" sz="1400" dirty="0" smtClean="0"/>
              <a:t>Timing </a:t>
            </a:r>
            <a:r>
              <a:rPr lang="en-US" altLang="en-US" sz="1400" dirty="0"/>
              <a:t>solutions result in </a:t>
            </a:r>
            <a:r>
              <a:rPr lang="en-US" altLang="en-US" sz="1400" dirty="0" smtClean="0"/>
              <a:t>5 ns </a:t>
            </a:r>
            <a:r>
              <a:rPr lang="en-US" altLang="en-US" sz="1400" dirty="0" err="1" smtClean="0"/>
              <a:t>rms</a:t>
            </a:r>
            <a:r>
              <a:rPr lang="en-US" altLang="en-US" sz="1400" dirty="0" smtClean="0"/>
              <a:t> synchronization </a:t>
            </a:r>
            <a:r>
              <a:rPr lang="en-US" altLang="en-US" sz="1400" dirty="0"/>
              <a:t>across network, minimizing timing-based errors</a:t>
            </a:r>
          </a:p>
          <a:p>
            <a:pPr>
              <a:lnSpc>
                <a:spcPct val="110000"/>
              </a:lnSpc>
            </a:pPr>
            <a:r>
              <a:rPr lang="en-US" altLang="en-US" sz="1400" dirty="0"/>
              <a:t>Air interface-agnostic system – allows for evolution of location technology independent of air interface</a:t>
            </a:r>
          </a:p>
          <a:p>
            <a:pPr>
              <a:lnSpc>
                <a:spcPct val="110000"/>
              </a:lnSpc>
            </a:pPr>
            <a:r>
              <a:rPr lang="en-US" altLang="en-US" sz="1400" dirty="0"/>
              <a:t>Unique height system results in 1 – 3m vertical precision by encoding real-time environmental reference information in positioning data payload</a:t>
            </a:r>
          </a:p>
        </p:txBody>
      </p:sp>
      <p:sp>
        <p:nvSpPr>
          <p:cNvPr id="2" name="Date Placeholder 1"/>
          <p:cNvSpPr>
            <a:spLocks noGrp="1"/>
          </p:cNvSpPr>
          <p:nvPr>
            <p:ph type="dt" sz="half" idx="10"/>
          </p:nvPr>
        </p:nvSpPr>
        <p:spPr/>
        <p:txBody>
          <a:bodyPr/>
          <a:lstStyle/>
          <a:p>
            <a:fld id="{25EE2924-E0EB-486E-813D-B0D0EF97CFF8}" type="datetime4">
              <a:rPr lang="en-US" smtClean="0"/>
              <a:pPr/>
              <a:t>April 8, 2015</a:t>
            </a:fld>
            <a:r>
              <a:rPr lang="en-US" smtClean="0"/>
              <a:t>   |   </a:t>
            </a:r>
            <a:fld id="{FA90C538-551D-3444-A7B8-069EFE226421}" type="slidenum">
              <a:rPr lang="en-US" smtClean="0"/>
              <a:pPr/>
              <a:t>6</a:t>
            </a:fld>
            <a:endParaRPr lang="en-US" dirty="0"/>
          </a:p>
        </p:txBody>
      </p:sp>
    </p:spTree>
    <p:extLst>
      <p:ext uri="{BB962C8B-B14F-4D97-AF65-F5344CB8AC3E}">
        <p14:creationId xmlns:p14="http://schemas.microsoft.com/office/powerpoint/2010/main" val="404611091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2552"/>
            <a:ext cx="6205538" cy="703263"/>
          </a:xfrm>
        </p:spPr>
        <p:txBody>
          <a:bodyPr/>
          <a:lstStyle/>
          <a:p>
            <a:pPr fontAlgn="auto">
              <a:spcAft>
                <a:spcPts val="0"/>
              </a:spcAft>
              <a:defRPr/>
            </a:pPr>
            <a:r>
              <a:rPr lang="en-US" sz="2800" dirty="0" smtClean="0"/>
              <a:t>Communications Safety, Reliability and Interoperability Council Trials (“CSRIC”)</a:t>
            </a:r>
            <a:endParaRPr lang="en-US" sz="2800" dirty="0"/>
          </a:p>
        </p:txBody>
      </p:sp>
      <p:sp>
        <p:nvSpPr>
          <p:cNvPr id="3" name="Content Placeholder 2"/>
          <p:cNvSpPr>
            <a:spLocks noGrp="1"/>
          </p:cNvSpPr>
          <p:nvPr>
            <p:ph idx="1"/>
          </p:nvPr>
        </p:nvSpPr>
        <p:spPr>
          <a:xfrm>
            <a:off x="457200" y="982665"/>
            <a:ext cx="8229600" cy="4960937"/>
          </a:xfrm>
        </p:spPr>
        <p:txBody>
          <a:bodyPr/>
          <a:lstStyle/>
          <a:p>
            <a:pPr marL="182880" indent="-182880" fontAlgn="auto">
              <a:lnSpc>
                <a:spcPct val="110000"/>
              </a:lnSpc>
              <a:spcBef>
                <a:spcPts val="600"/>
              </a:spcBef>
              <a:buFont typeface="Arial"/>
              <a:buChar char="•"/>
              <a:defRPr/>
            </a:pPr>
            <a:r>
              <a:rPr lang="en-US" sz="1400" dirty="0" smtClean="0">
                <a:ea typeface="+mn-ea"/>
              </a:rPr>
              <a:t>In 4Q12 the FCC’s CSRIC advisory group held a comprehensive, independent trial of location technologies for indoor E911 in the San Francisco / Silicon Valley area.</a:t>
            </a:r>
          </a:p>
          <a:p>
            <a:pPr marL="182880" indent="-182880" fontAlgn="auto">
              <a:lnSpc>
                <a:spcPct val="110000"/>
              </a:lnSpc>
              <a:spcBef>
                <a:spcPts val="600"/>
              </a:spcBef>
              <a:buFont typeface="Arial"/>
              <a:buChar char="•"/>
              <a:defRPr/>
            </a:pPr>
            <a:r>
              <a:rPr lang="en-US" sz="1400" dirty="0" smtClean="0">
                <a:ea typeface="+mn-ea"/>
              </a:rPr>
              <a:t>Joint effort by Public Safety, technology vendors and national wireless carriers; results released March 2013 and </a:t>
            </a:r>
            <a:r>
              <a:rPr lang="en-US" sz="1400" dirty="0" err="1" smtClean="0">
                <a:ea typeface="+mn-ea"/>
              </a:rPr>
              <a:t>NextNav</a:t>
            </a:r>
            <a:r>
              <a:rPr lang="en-US" sz="1400" dirty="0" smtClean="0">
                <a:ea typeface="+mn-ea"/>
              </a:rPr>
              <a:t> “Rev 2” technology tested in identical scenarios in Summer 2013</a:t>
            </a:r>
          </a:p>
        </p:txBody>
      </p:sp>
      <p:pic>
        <p:nvPicPr>
          <p:cNvPr id="8198" name="Picture 4"/>
          <p:cNvPicPr>
            <a:picLocks noChangeAspect="1"/>
          </p:cNvPicPr>
          <p:nvPr/>
        </p:nvPicPr>
        <p:blipFill>
          <a:blip r:embed="rId2">
            <a:extLst>
              <a:ext uri="{28A0092B-C50C-407E-A947-70E740481C1C}">
                <a14:useLocalDpi xmlns:a14="http://schemas.microsoft.com/office/drawing/2010/main" val="0"/>
              </a:ext>
            </a:extLst>
          </a:blip>
          <a:srcRect l="-2" t="10150" r="67294" b="21576"/>
          <a:stretch>
            <a:fillRect/>
          </a:stretch>
        </p:blipFill>
        <p:spPr bwMode="auto">
          <a:xfrm>
            <a:off x="2108200" y="2146620"/>
            <a:ext cx="3303588" cy="414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6"/>
          <p:cNvPicPr>
            <a:picLocks noChangeAspect="1"/>
          </p:cNvPicPr>
          <p:nvPr/>
        </p:nvPicPr>
        <p:blipFill rotWithShape="1">
          <a:blip r:embed="rId3" cstate="print">
            <a:extLst>
              <a:ext uri="{28A0092B-C50C-407E-A947-70E740481C1C}">
                <a14:useLocalDpi xmlns:a14="http://schemas.microsoft.com/office/drawing/2010/main" val="0"/>
              </a:ext>
            </a:extLst>
          </a:blip>
          <a:srcRect l="34352" t="7380" r="9630" b="18612"/>
          <a:stretch/>
        </p:blipFill>
        <p:spPr>
          <a:xfrm>
            <a:off x="-1" y="2152308"/>
            <a:ext cx="3352801" cy="2665615"/>
          </a:xfrm>
          <a:prstGeom prst="ellipse">
            <a:avLst/>
          </a:prstGeom>
          <a:ln>
            <a:noFill/>
          </a:ln>
          <a:effectLst>
            <a:softEdge rad="112500"/>
          </a:effectLst>
        </p:spPr>
      </p:pic>
      <p:sp>
        <p:nvSpPr>
          <p:cNvPr id="8200" name="TextBox 17"/>
          <p:cNvSpPr txBox="1">
            <a:spLocks noChangeArrowheads="1"/>
          </p:cNvSpPr>
          <p:nvPr/>
        </p:nvSpPr>
        <p:spPr bwMode="auto">
          <a:xfrm>
            <a:off x="761489" y="4816476"/>
            <a:ext cx="122180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defTabSz="457200" fontAlgn="base">
              <a:spcBef>
                <a:spcPct val="0"/>
              </a:spcBef>
              <a:spcAft>
                <a:spcPct val="0"/>
              </a:spcAft>
              <a:defRPr>
                <a:solidFill>
                  <a:schemeClr val="tx1"/>
                </a:solidFill>
                <a:latin typeface="Arial" pitchFamily="34" charset="0"/>
              </a:defRPr>
            </a:lvl6pPr>
            <a:lvl7pPr marL="2971800" indent="-228600" defTabSz="457200" fontAlgn="base">
              <a:spcBef>
                <a:spcPct val="0"/>
              </a:spcBef>
              <a:spcAft>
                <a:spcPct val="0"/>
              </a:spcAft>
              <a:defRPr>
                <a:solidFill>
                  <a:schemeClr val="tx1"/>
                </a:solidFill>
                <a:latin typeface="Arial" pitchFamily="34" charset="0"/>
              </a:defRPr>
            </a:lvl7pPr>
            <a:lvl8pPr marL="3429000" indent="-228600" defTabSz="457200" fontAlgn="base">
              <a:spcBef>
                <a:spcPct val="0"/>
              </a:spcBef>
              <a:spcAft>
                <a:spcPct val="0"/>
              </a:spcAft>
              <a:defRPr>
                <a:solidFill>
                  <a:schemeClr val="tx1"/>
                </a:solidFill>
                <a:latin typeface="Arial" pitchFamily="34" charset="0"/>
              </a:defRPr>
            </a:lvl8pPr>
            <a:lvl9pPr marL="3886200" indent="-228600" defTabSz="457200" fontAlgn="base">
              <a:spcBef>
                <a:spcPct val="0"/>
              </a:spcBef>
              <a:spcAft>
                <a:spcPct val="0"/>
              </a:spcAft>
              <a:defRPr>
                <a:solidFill>
                  <a:schemeClr val="tx1"/>
                </a:solidFill>
                <a:latin typeface="Arial" pitchFamily="34" charset="0"/>
              </a:defRPr>
            </a:lvl9pPr>
          </a:lstStyle>
          <a:p>
            <a:pPr algn="ctr"/>
            <a:r>
              <a:rPr lang="en-US" sz="1100" b="1" u="sng"/>
              <a:t>Urban</a:t>
            </a:r>
          </a:p>
          <a:p>
            <a:pPr algn="ctr"/>
            <a:r>
              <a:rPr lang="en-US" sz="1100" i="1"/>
              <a:t>San Francisco</a:t>
            </a:r>
          </a:p>
          <a:p>
            <a:pPr algn="ctr"/>
            <a:r>
              <a:rPr lang="en-US" sz="1100" i="1"/>
              <a:t>Financial District</a:t>
            </a:r>
          </a:p>
        </p:txBody>
      </p:sp>
      <p:sp>
        <p:nvSpPr>
          <p:cNvPr id="8201" name="TextBox 18"/>
          <p:cNvSpPr txBox="1">
            <a:spLocks noChangeArrowheads="1"/>
          </p:cNvSpPr>
          <p:nvPr/>
        </p:nvSpPr>
        <p:spPr bwMode="auto">
          <a:xfrm>
            <a:off x="6281876" y="1801814"/>
            <a:ext cx="141577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defTabSz="457200" fontAlgn="base">
              <a:spcBef>
                <a:spcPct val="0"/>
              </a:spcBef>
              <a:spcAft>
                <a:spcPct val="0"/>
              </a:spcAft>
              <a:defRPr>
                <a:solidFill>
                  <a:schemeClr val="tx1"/>
                </a:solidFill>
                <a:latin typeface="Arial" pitchFamily="34" charset="0"/>
              </a:defRPr>
            </a:lvl6pPr>
            <a:lvl7pPr marL="2971800" indent="-228600" defTabSz="457200" fontAlgn="base">
              <a:spcBef>
                <a:spcPct val="0"/>
              </a:spcBef>
              <a:spcAft>
                <a:spcPct val="0"/>
              </a:spcAft>
              <a:defRPr>
                <a:solidFill>
                  <a:schemeClr val="tx1"/>
                </a:solidFill>
                <a:latin typeface="Arial" pitchFamily="34" charset="0"/>
              </a:defRPr>
            </a:lvl7pPr>
            <a:lvl8pPr marL="3429000" indent="-228600" defTabSz="457200" fontAlgn="base">
              <a:spcBef>
                <a:spcPct val="0"/>
              </a:spcBef>
              <a:spcAft>
                <a:spcPct val="0"/>
              </a:spcAft>
              <a:defRPr>
                <a:solidFill>
                  <a:schemeClr val="tx1"/>
                </a:solidFill>
                <a:latin typeface="Arial" pitchFamily="34" charset="0"/>
              </a:defRPr>
            </a:lvl8pPr>
            <a:lvl9pPr marL="3886200" indent="-228600" defTabSz="457200" fontAlgn="base">
              <a:spcBef>
                <a:spcPct val="0"/>
              </a:spcBef>
              <a:spcAft>
                <a:spcPct val="0"/>
              </a:spcAft>
              <a:defRPr>
                <a:solidFill>
                  <a:schemeClr val="tx1"/>
                </a:solidFill>
                <a:latin typeface="Arial" pitchFamily="34" charset="0"/>
              </a:defRPr>
            </a:lvl9pPr>
          </a:lstStyle>
          <a:p>
            <a:pPr algn="ctr"/>
            <a:r>
              <a:rPr lang="en-US" sz="1100" b="1" u="sng"/>
              <a:t>Suburban</a:t>
            </a:r>
          </a:p>
          <a:p>
            <a:pPr algn="ctr"/>
            <a:r>
              <a:rPr lang="en-US" sz="1100" i="1"/>
              <a:t>Santa Clara County</a:t>
            </a:r>
          </a:p>
        </p:txBody>
      </p:sp>
      <p:pic>
        <p:nvPicPr>
          <p:cNvPr id="20" name="Picture 19"/>
          <p:cNvPicPr>
            <a:picLocks noChangeAspect="1"/>
          </p:cNvPicPr>
          <p:nvPr/>
        </p:nvPicPr>
        <p:blipFill rotWithShape="1">
          <a:blip r:embed="rId4" cstate="print">
            <a:extLst>
              <a:ext uri="{28A0092B-C50C-407E-A947-70E740481C1C}">
                <a14:useLocalDpi xmlns:a14="http://schemas.microsoft.com/office/drawing/2010/main" val="0"/>
              </a:ext>
            </a:extLst>
          </a:blip>
          <a:srcRect l="9167" t="20612" r="18611" b="11534"/>
          <a:stretch/>
        </p:blipFill>
        <p:spPr>
          <a:xfrm>
            <a:off x="5125512" y="2237773"/>
            <a:ext cx="3728791" cy="2108201"/>
          </a:xfrm>
          <a:prstGeom prst="ellipse">
            <a:avLst/>
          </a:prstGeom>
          <a:ln>
            <a:noFill/>
          </a:ln>
          <a:effectLst>
            <a:softEdge rad="112500"/>
          </a:effectLst>
        </p:spPr>
      </p:pic>
      <p:pic>
        <p:nvPicPr>
          <p:cNvPr id="21" name="Picture 20"/>
          <p:cNvPicPr>
            <a:picLocks noChangeAspect="1"/>
          </p:cNvPicPr>
          <p:nvPr/>
        </p:nvPicPr>
        <p:blipFill rotWithShape="1">
          <a:blip r:embed="rId5" cstate="print">
            <a:extLst>
              <a:ext uri="{28A0092B-C50C-407E-A947-70E740481C1C}">
                <a14:useLocalDpi xmlns:a14="http://schemas.microsoft.com/office/drawing/2010/main" val="0"/>
              </a:ext>
            </a:extLst>
          </a:blip>
          <a:srcRect l="10000" t="24618" r="18332" b="3233"/>
          <a:stretch/>
        </p:blipFill>
        <p:spPr>
          <a:xfrm>
            <a:off x="5091647" y="4869394"/>
            <a:ext cx="3143238" cy="1904277"/>
          </a:xfrm>
          <a:prstGeom prst="ellipse">
            <a:avLst/>
          </a:prstGeom>
          <a:ln>
            <a:noFill/>
          </a:ln>
          <a:effectLst>
            <a:softEdge rad="112500"/>
          </a:effectLst>
        </p:spPr>
      </p:pic>
      <p:sp>
        <p:nvSpPr>
          <p:cNvPr id="8204" name="TextBox 21"/>
          <p:cNvSpPr txBox="1">
            <a:spLocks noChangeArrowheads="1"/>
          </p:cNvSpPr>
          <p:nvPr/>
        </p:nvSpPr>
        <p:spPr bwMode="auto">
          <a:xfrm>
            <a:off x="5982896" y="4468814"/>
            <a:ext cx="136127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defTabSz="457200" fontAlgn="base">
              <a:spcBef>
                <a:spcPct val="0"/>
              </a:spcBef>
              <a:spcAft>
                <a:spcPct val="0"/>
              </a:spcAft>
              <a:defRPr>
                <a:solidFill>
                  <a:schemeClr val="tx1"/>
                </a:solidFill>
                <a:latin typeface="Arial" pitchFamily="34" charset="0"/>
              </a:defRPr>
            </a:lvl6pPr>
            <a:lvl7pPr marL="2971800" indent="-228600" defTabSz="457200" fontAlgn="base">
              <a:spcBef>
                <a:spcPct val="0"/>
              </a:spcBef>
              <a:spcAft>
                <a:spcPct val="0"/>
              </a:spcAft>
              <a:defRPr>
                <a:solidFill>
                  <a:schemeClr val="tx1"/>
                </a:solidFill>
                <a:latin typeface="Arial" pitchFamily="34" charset="0"/>
              </a:defRPr>
            </a:lvl7pPr>
            <a:lvl8pPr marL="3429000" indent="-228600" defTabSz="457200" fontAlgn="base">
              <a:spcBef>
                <a:spcPct val="0"/>
              </a:spcBef>
              <a:spcAft>
                <a:spcPct val="0"/>
              </a:spcAft>
              <a:defRPr>
                <a:solidFill>
                  <a:schemeClr val="tx1"/>
                </a:solidFill>
                <a:latin typeface="Arial" pitchFamily="34" charset="0"/>
              </a:defRPr>
            </a:lvl8pPr>
            <a:lvl9pPr marL="3886200" indent="-228600" defTabSz="457200" fontAlgn="base">
              <a:spcBef>
                <a:spcPct val="0"/>
              </a:spcBef>
              <a:spcAft>
                <a:spcPct val="0"/>
              </a:spcAft>
              <a:defRPr>
                <a:solidFill>
                  <a:schemeClr val="tx1"/>
                </a:solidFill>
                <a:latin typeface="Arial" pitchFamily="34" charset="0"/>
              </a:defRPr>
            </a:lvl9pPr>
          </a:lstStyle>
          <a:p>
            <a:pPr algn="ctr"/>
            <a:r>
              <a:rPr lang="en-US" sz="1100" b="1" u="sng"/>
              <a:t>Rural</a:t>
            </a:r>
          </a:p>
          <a:p>
            <a:pPr algn="ctr"/>
            <a:r>
              <a:rPr lang="en-US" sz="1100" i="1"/>
              <a:t>San Benito County</a:t>
            </a:r>
          </a:p>
        </p:txBody>
      </p:sp>
      <p:sp>
        <p:nvSpPr>
          <p:cNvPr id="13" name="Date Placeholder 10"/>
          <p:cNvSpPr>
            <a:spLocks noGrp="1"/>
          </p:cNvSpPr>
          <p:nvPr>
            <p:ph type="dt" sz="half" idx="4294967295"/>
          </p:nvPr>
        </p:nvSpPr>
        <p:spPr>
          <a:xfrm>
            <a:off x="6553200" y="6408546"/>
            <a:ext cx="2133600" cy="365125"/>
          </a:xfrm>
          <a:prstGeom prst="rect">
            <a:avLst/>
          </a:prstGeom>
        </p:spPr>
        <p:txBody>
          <a:bodyPr/>
          <a:lstStyle/>
          <a:p>
            <a:fld id="{2793A4BC-E0D5-4E5B-B385-BBD9B1BDE3AC}" type="datetime4">
              <a:rPr lang="en-US" smtClean="0"/>
              <a:pPr/>
              <a:t>April 8, 2015</a:t>
            </a:fld>
            <a:r>
              <a:rPr lang="en-US" smtClean="0"/>
              <a:t>   |   </a:t>
            </a:r>
            <a:fld id="{FA90C538-551D-3444-A7B8-069EFE226421}" type="slidenum">
              <a:rPr lang="en-US" smtClean="0"/>
              <a:pPr/>
              <a:t>7</a:t>
            </a:fld>
            <a:endParaRPr lang="en-US" dirty="0"/>
          </a:p>
        </p:txBody>
      </p:sp>
    </p:spTree>
    <p:extLst>
      <p:ext uri="{BB962C8B-B14F-4D97-AF65-F5344CB8AC3E}">
        <p14:creationId xmlns:p14="http://schemas.microsoft.com/office/powerpoint/2010/main" val="35623380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CSRIC Review</a:t>
            </a:r>
            <a:endParaRPr lang="en-US" dirty="0"/>
          </a:p>
        </p:txBody>
      </p:sp>
      <p:sp>
        <p:nvSpPr>
          <p:cNvPr id="3" name="Content Placeholder 2"/>
          <p:cNvSpPr>
            <a:spLocks noGrp="1"/>
          </p:cNvSpPr>
          <p:nvPr>
            <p:ph idx="1"/>
          </p:nvPr>
        </p:nvSpPr>
        <p:spPr/>
        <p:txBody>
          <a:bodyPr/>
          <a:lstStyle/>
          <a:p>
            <a:pPr>
              <a:lnSpc>
                <a:spcPct val="110000"/>
              </a:lnSpc>
              <a:spcBef>
                <a:spcPts val="1800"/>
              </a:spcBef>
            </a:pPr>
            <a:r>
              <a:rPr lang="en-US" sz="1400" dirty="0" smtClean="0"/>
              <a:t>CSRIC Working Group 3 was chartered by the FCC with, among other things, creating an information base from which indoor location accuracy standards for E911 could be established</a:t>
            </a:r>
          </a:p>
          <a:p>
            <a:pPr lvl="1">
              <a:lnSpc>
                <a:spcPct val="110000"/>
              </a:lnSpc>
              <a:spcBef>
                <a:spcPts val="1800"/>
              </a:spcBef>
            </a:pPr>
            <a:r>
              <a:rPr lang="en-US" sz="1200" dirty="0" smtClean="0"/>
              <a:t>WG3 consisted of technology vendors, public safety representatives and the four major U.S. wireless carriers</a:t>
            </a:r>
          </a:p>
          <a:p>
            <a:pPr lvl="1">
              <a:lnSpc>
                <a:spcPct val="110000"/>
              </a:lnSpc>
              <a:spcBef>
                <a:spcPts val="1800"/>
              </a:spcBef>
            </a:pPr>
            <a:r>
              <a:rPr lang="en-US" sz="1200" dirty="0" smtClean="0"/>
              <a:t>7 technologies assessed, 4 participated in test bed program and 3 permitted results to be disclosed</a:t>
            </a:r>
          </a:p>
          <a:p>
            <a:pPr lvl="1">
              <a:lnSpc>
                <a:spcPct val="110000"/>
              </a:lnSpc>
              <a:spcBef>
                <a:spcPts val="1800"/>
              </a:spcBef>
            </a:pPr>
            <a:r>
              <a:rPr lang="en-US" sz="1200" dirty="0"/>
              <a:t>Results published in March, 2013 completing CSRIC3, WG3’s missions</a:t>
            </a:r>
          </a:p>
          <a:p>
            <a:pPr>
              <a:lnSpc>
                <a:spcPct val="110000"/>
              </a:lnSpc>
              <a:spcBef>
                <a:spcPts val="1800"/>
              </a:spcBef>
            </a:pPr>
            <a:r>
              <a:rPr lang="en-US" sz="1400" dirty="0" smtClean="0"/>
              <a:t>Test program was performed by a 3</a:t>
            </a:r>
            <a:r>
              <a:rPr lang="en-US" sz="1400" baseline="30000" dirty="0" smtClean="0"/>
              <a:t>rd</a:t>
            </a:r>
            <a:r>
              <a:rPr lang="en-US" sz="1400" dirty="0" smtClean="0"/>
              <a:t> party (</a:t>
            </a:r>
            <a:r>
              <a:rPr lang="en-US" sz="1400" dirty="0" err="1" smtClean="0"/>
              <a:t>TechnoCom</a:t>
            </a:r>
            <a:r>
              <a:rPr lang="en-US" sz="1400" dirty="0" smtClean="0"/>
              <a:t>), and was completely blind to participants</a:t>
            </a:r>
          </a:p>
          <a:p>
            <a:pPr lvl="1">
              <a:lnSpc>
                <a:spcPct val="110000"/>
              </a:lnSpc>
              <a:spcBef>
                <a:spcPts val="1800"/>
              </a:spcBef>
            </a:pPr>
            <a:r>
              <a:rPr lang="en-US" sz="1200" dirty="0" smtClean="0"/>
              <a:t>Over 13,000 test calls for each participating vendor taken across 75 test points, with a strong test bias towards urban locations (70% of test points)</a:t>
            </a:r>
          </a:p>
          <a:p>
            <a:pPr>
              <a:lnSpc>
                <a:spcPct val="110000"/>
              </a:lnSpc>
              <a:spcBef>
                <a:spcPts val="1800"/>
              </a:spcBef>
            </a:pPr>
            <a:r>
              <a:rPr lang="en-US" sz="1400" dirty="0" err="1" smtClean="0"/>
              <a:t>NextNav</a:t>
            </a:r>
            <a:r>
              <a:rPr lang="en-US" sz="1400" dirty="0" smtClean="0"/>
              <a:t> engaged </a:t>
            </a:r>
            <a:r>
              <a:rPr lang="en-US" sz="1400" dirty="0" err="1" smtClean="0"/>
              <a:t>TechnoCom</a:t>
            </a:r>
            <a:r>
              <a:rPr lang="en-US" sz="1400" dirty="0" smtClean="0"/>
              <a:t> to repeat the CSRIC test protocol for dense urban, urban and suburban morphologies utilizing NextNav’s Rev 2 technology (submitted to the FCC in August)</a:t>
            </a:r>
          </a:p>
          <a:p>
            <a:pPr>
              <a:lnSpc>
                <a:spcPct val="110000"/>
              </a:lnSpc>
              <a:spcBef>
                <a:spcPts val="1800"/>
              </a:spcBef>
            </a:pPr>
            <a:r>
              <a:rPr lang="en-US" sz="1400" dirty="0" smtClean="0"/>
              <a:t>Rev 2 technology demonstrated yield improvement, vertical accuracy improvement and horizontal accuracy gains across all morphologies</a:t>
            </a:r>
          </a:p>
        </p:txBody>
      </p:sp>
      <p:sp>
        <p:nvSpPr>
          <p:cNvPr id="6" name="Date Placeholder 10"/>
          <p:cNvSpPr>
            <a:spLocks noGrp="1"/>
          </p:cNvSpPr>
          <p:nvPr>
            <p:ph type="dt" sz="half" idx="4294967295"/>
          </p:nvPr>
        </p:nvSpPr>
        <p:spPr>
          <a:xfrm>
            <a:off x="6553200" y="6408546"/>
            <a:ext cx="2133600" cy="365125"/>
          </a:xfrm>
          <a:prstGeom prst="rect">
            <a:avLst/>
          </a:prstGeom>
        </p:spPr>
        <p:txBody>
          <a:bodyPr/>
          <a:lstStyle/>
          <a:p>
            <a:fld id="{E9B31AF5-BD89-469C-AA74-FDF633F6B667}" type="datetime4">
              <a:rPr lang="en-US" smtClean="0"/>
              <a:pPr/>
              <a:t>April 8, 2015</a:t>
            </a:fld>
            <a:r>
              <a:rPr lang="en-US" smtClean="0"/>
              <a:t>   |   </a:t>
            </a:r>
            <a:fld id="{FA90C538-551D-3444-A7B8-069EFE226421}" type="slidenum">
              <a:rPr lang="en-US" smtClean="0"/>
              <a:pPr/>
              <a:t>8</a:t>
            </a:fld>
            <a:endParaRPr lang="en-US" dirty="0"/>
          </a:p>
        </p:txBody>
      </p:sp>
    </p:spTree>
    <p:extLst>
      <p:ext uri="{BB962C8B-B14F-4D97-AF65-F5344CB8AC3E}">
        <p14:creationId xmlns:p14="http://schemas.microsoft.com/office/powerpoint/2010/main" val="33799641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POP-Weighted Performance Metrics</a:t>
            </a:r>
            <a:endParaRPr lang="en-US" sz="2800" dirty="0"/>
          </a:p>
        </p:txBody>
      </p:sp>
      <p:sp>
        <p:nvSpPr>
          <p:cNvPr id="3" name="Date Placeholder 2"/>
          <p:cNvSpPr>
            <a:spLocks noGrp="1"/>
          </p:cNvSpPr>
          <p:nvPr>
            <p:ph type="dt" sz="half" idx="10"/>
          </p:nvPr>
        </p:nvSpPr>
        <p:spPr/>
        <p:txBody>
          <a:bodyPr/>
          <a:lstStyle/>
          <a:p>
            <a:fld id="{9F235094-E83E-4AFE-94A8-B3BCA4654F82}" type="datetime4">
              <a:rPr lang="en-US" smtClean="0"/>
              <a:pPr/>
              <a:t>April 8, 2015</a:t>
            </a:fld>
            <a:r>
              <a:rPr lang="en-US" smtClean="0"/>
              <a:t>   |   </a:t>
            </a:r>
            <a:fld id="{FA90C538-551D-3444-A7B8-069EFE226421}" type="slidenum">
              <a:rPr lang="en-US" smtClean="0"/>
              <a:pPr/>
              <a:t>9</a:t>
            </a:fld>
            <a:endParaRPr lang="en-US" dirty="0"/>
          </a:p>
        </p:txBody>
      </p:sp>
      <p:sp>
        <p:nvSpPr>
          <p:cNvPr id="5" name="TextBox 4"/>
          <p:cNvSpPr txBox="1"/>
          <p:nvPr/>
        </p:nvSpPr>
        <p:spPr>
          <a:xfrm>
            <a:off x="448733" y="778926"/>
            <a:ext cx="8229600" cy="584775"/>
          </a:xfrm>
          <a:prstGeom prst="rect">
            <a:avLst/>
          </a:prstGeom>
          <a:noFill/>
        </p:spPr>
        <p:txBody>
          <a:bodyPr wrap="square" rtlCol="0">
            <a:spAutoFit/>
          </a:bodyPr>
          <a:lstStyle/>
          <a:p>
            <a:r>
              <a:rPr lang="en-US" sz="1600" i="1" dirty="0" smtClean="0"/>
              <a:t>The following chart depicts the CSRIC Rev 1 and Rev 2 performance data, weighted by US population density in urban and suburban areas</a:t>
            </a:r>
            <a:r>
              <a:rPr lang="en-US" sz="1600" i="1" baseline="30000" dirty="0" smtClean="0"/>
              <a:t>1</a:t>
            </a:r>
            <a:endParaRPr lang="en-US" sz="1600" i="1" baseline="30000" dirty="0"/>
          </a:p>
        </p:txBody>
      </p:sp>
      <p:sp>
        <p:nvSpPr>
          <p:cNvPr id="6" name="TextBox 5"/>
          <p:cNvSpPr txBox="1"/>
          <p:nvPr/>
        </p:nvSpPr>
        <p:spPr>
          <a:xfrm>
            <a:off x="457200" y="5892798"/>
            <a:ext cx="8382000" cy="400110"/>
          </a:xfrm>
          <a:prstGeom prst="rect">
            <a:avLst/>
          </a:prstGeom>
          <a:noFill/>
        </p:spPr>
        <p:txBody>
          <a:bodyPr wrap="square" rtlCol="0">
            <a:spAutoFit/>
          </a:bodyPr>
          <a:lstStyle/>
          <a:p>
            <a:pPr marL="342900" indent="-342900">
              <a:buAutoNum type="arabicParenBoth"/>
            </a:pPr>
            <a:r>
              <a:rPr lang="en-US" sz="1000" dirty="0" smtClean="0"/>
              <a:t>The U.S. Census describes 30% of the population living in urban areas, 50% in suburban areas and 20% in rural areas.  Data excludes testing in rural areas, where GPS functions adequately.</a:t>
            </a:r>
            <a:endParaRPr lang="en-US" sz="1000"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7267" y="1363700"/>
            <a:ext cx="7199313" cy="4532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7" name="Table 6"/>
          <p:cNvGraphicFramePr>
            <a:graphicFrameLocks noGrp="1"/>
          </p:cNvGraphicFramePr>
          <p:nvPr>
            <p:extLst>
              <p:ext uri="{D42A27DB-BD31-4B8C-83A1-F6EECF244321}">
                <p14:modId xmlns:p14="http://schemas.microsoft.com/office/powerpoint/2010/main" val="860413938"/>
              </p:ext>
            </p:extLst>
          </p:nvPr>
        </p:nvGraphicFramePr>
        <p:xfrm>
          <a:off x="4563533" y="3251198"/>
          <a:ext cx="3615267" cy="1511672"/>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1512712"/>
                <a:gridCol w="1044222"/>
                <a:gridCol w="1058333"/>
              </a:tblGrid>
              <a:tr h="297958">
                <a:tc>
                  <a:txBody>
                    <a:bodyPr/>
                    <a:lstStyle/>
                    <a:p>
                      <a:pPr algn="ctr"/>
                      <a:r>
                        <a:rPr lang="en-US" sz="1000" dirty="0" smtClean="0"/>
                        <a:t>Probability of Position Accuracy</a:t>
                      </a:r>
                      <a:endParaRPr lang="en-US" sz="1000" dirty="0"/>
                    </a:p>
                  </a:txBody>
                  <a:tcPr anchor="ctr"/>
                </a:tc>
                <a:tc>
                  <a:txBody>
                    <a:bodyPr/>
                    <a:lstStyle/>
                    <a:p>
                      <a:pPr algn="ctr"/>
                      <a:r>
                        <a:rPr lang="en-US" sz="1000" dirty="0" smtClean="0"/>
                        <a:t>Rev</a:t>
                      </a:r>
                      <a:r>
                        <a:rPr lang="en-US" sz="1000" baseline="0" dirty="0" smtClean="0"/>
                        <a:t> 1</a:t>
                      </a:r>
                      <a:endParaRPr lang="en-US" sz="1000" dirty="0"/>
                    </a:p>
                  </a:txBody>
                  <a:tcPr anchor="ctr"/>
                </a:tc>
                <a:tc>
                  <a:txBody>
                    <a:bodyPr/>
                    <a:lstStyle/>
                    <a:p>
                      <a:pPr algn="ctr"/>
                      <a:r>
                        <a:rPr lang="en-US" sz="1000" dirty="0" smtClean="0"/>
                        <a:t>Rev 2</a:t>
                      </a:r>
                      <a:endParaRPr lang="en-US" sz="1000" dirty="0"/>
                    </a:p>
                  </a:txBody>
                  <a:tcPr anchor="ctr"/>
                </a:tc>
              </a:tr>
              <a:tr h="278858">
                <a:tc>
                  <a:txBody>
                    <a:bodyPr/>
                    <a:lstStyle/>
                    <a:p>
                      <a:pPr algn="ctr"/>
                      <a:r>
                        <a:rPr lang="en-US" sz="1000" dirty="0" smtClean="0"/>
                        <a:t>50%</a:t>
                      </a:r>
                      <a:endParaRPr lang="en-US" sz="1000" dirty="0"/>
                    </a:p>
                  </a:txBody>
                  <a:tcPr anchor="ctr"/>
                </a:tc>
                <a:tc>
                  <a:txBody>
                    <a:bodyPr/>
                    <a:lstStyle/>
                    <a:p>
                      <a:pPr algn="ctr"/>
                      <a:r>
                        <a:rPr lang="en-US" sz="1000" dirty="0" smtClean="0"/>
                        <a:t>28m</a:t>
                      </a:r>
                      <a:endParaRPr lang="en-US" sz="1000" dirty="0"/>
                    </a:p>
                  </a:txBody>
                  <a:tcPr anchor="ctr"/>
                </a:tc>
                <a:tc>
                  <a:txBody>
                    <a:bodyPr/>
                    <a:lstStyle/>
                    <a:p>
                      <a:pPr algn="ctr"/>
                      <a:r>
                        <a:rPr lang="en-US" sz="1000" dirty="0" smtClean="0"/>
                        <a:t>18m</a:t>
                      </a:r>
                      <a:endParaRPr lang="en-US" sz="1000" dirty="0"/>
                    </a:p>
                  </a:txBody>
                  <a:tcPr anchor="ctr"/>
                </a:tc>
              </a:tr>
              <a:tr h="278858">
                <a:tc>
                  <a:txBody>
                    <a:bodyPr/>
                    <a:lstStyle/>
                    <a:p>
                      <a:pPr algn="ctr"/>
                      <a:r>
                        <a:rPr lang="en-US" sz="1000" dirty="0" smtClean="0"/>
                        <a:t>68%</a:t>
                      </a:r>
                      <a:endParaRPr lang="en-US" sz="1000" dirty="0"/>
                    </a:p>
                  </a:txBody>
                  <a:tcPr anchor="ctr"/>
                </a:tc>
                <a:tc>
                  <a:txBody>
                    <a:bodyPr/>
                    <a:lstStyle/>
                    <a:p>
                      <a:pPr algn="ctr"/>
                      <a:r>
                        <a:rPr lang="en-US" sz="1000" dirty="0" smtClean="0"/>
                        <a:t>41m</a:t>
                      </a:r>
                      <a:endParaRPr lang="en-US" sz="1000" dirty="0"/>
                    </a:p>
                  </a:txBody>
                  <a:tcPr anchor="ctr"/>
                </a:tc>
                <a:tc>
                  <a:txBody>
                    <a:bodyPr/>
                    <a:lstStyle/>
                    <a:p>
                      <a:pPr algn="ctr"/>
                      <a:r>
                        <a:rPr lang="en-US" sz="1000" dirty="0" smtClean="0"/>
                        <a:t>28m</a:t>
                      </a:r>
                      <a:endParaRPr lang="en-US" sz="1000" dirty="0"/>
                    </a:p>
                  </a:txBody>
                  <a:tcPr anchor="ctr"/>
                </a:tc>
              </a:tr>
              <a:tr h="278858">
                <a:tc>
                  <a:txBody>
                    <a:bodyPr/>
                    <a:lstStyle/>
                    <a:p>
                      <a:pPr algn="ctr"/>
                      <a:r>
                        <a:rPr lang="en-US" sz="1000" dirty="0" smtClean="0"/>
                        <a:t>80%</a:t>
                      </a:r>
                      <a:endParaRPr lang="en-US" sz="1000" dirty="0"/>
                    </a:p>
                  </a:txBody>
                  <a:tcPr anchor="ctr"/>
                </a:tc>
                <a:tc>
                  <a:txBody>
                    <a:bodyPr/>
                    <a:lstStyle/>
                    <a:p>
                      <a:pPr algn="ctr"/>
                      <a:r>
                        <a:rPr lang="en-US" sz="1000" dirty="0" smtClean="0"/>
                        <a:t>55m</a:t>
                      </a:r>
                      <a:endParaRPr lang="en-US" sz="1000" dirty="0"/>
                    </a:p>
                  </a:txBody>
                  <a:tcPr anchor="ctr"/>
                </a:tc>
                <a:tc>
                  <a:txBody>
                    <a:bodyPr/>
                    <a:lstStyle/>
                    <a:p>
                      <a:pPr algn="ctr"/>
                      <a:r>
                        <a:rPr lang="en-US" sz="1000" dirty="0" smtClean="0"/>
                        <a:t>39m</a:t>
                      </a:r>
                      <a:endParaRPr lang="en-US" sz="1000" dirty="0"/>
                    </a:p>
                  </a:txBody>
                  <a:tcPr anchor="ctr"/>
                </a:tc>
              </a:tr>
              <a:tr h="278858">
                <a:tc>
                  <a:txBody>
                    <a:bodyPr/>
                    <a:lstStyle/>
                    <a:p>
                      <a:pPr algn="ctr"/>
                      <a:r>
                        <a:rPr lang="en-US" sz="1000" dirty="0" smtClean="0"/>
                        <a:t>90%</a:t>
                      </a:r>
                      <a:endParaRPr lang="en-US" sz="1000" dirty="0"/>
                    </a:p>
                  </a:txBody>
                  <a:tcPr anchor="ctr"/>
                </a:tc>
                <a:tc>
                  <a:txBody>
                    <a:bodyPr/>
                    <a:lstStyle/>
                    <a:p>
                      <a:pPr algn="ctr"/>
                      <a:r>
                        <a:rPr lang="en-US" sz="1000" dirty="0" smtClean="0"/>
                        <a:t>72m</a:t>
                      </a:r>
                      <a:endParaRPr lang="en-US" sz="1000" dirty="0"/>
                    </a:p>
                  </a:txBody>
                  <a:tcPr anchor="ctr"/>
                </a:tc>
                <a:tc>
                  <a:txBody>
                    <a:bodyPr/>
                    <a:lstStyle/>
                    <a:p>
                      <a:pPr algn="ctr"/>
                      <a:r>
                        <a:rPr lang="en-US" sz="1000" dirty="0" smtClean="0"/>
                        <a:t>54m</a:t>
                      </a:r>
                      <a:endParaRPr lang="en-US" sz="1000" dirty="0"/>
                    </a:p>
                  </a:txBody>
                  <a:tcPr anchor="ctr"/>
                </a:tc>
              </a:tr>
            </a:tbl>
          </a:graphicData>
        </a:graphic>
      </p:graphicFrame>
      <p:cxnSp>
        <p:nvCxnSpPr>
          <p:cNvPr id="8" name="Straight Connector 7"/>
          <p:cNvCxnSpPr/>
          <p:nvPr/>
        </p:nvCxnSpPr>
        <p:spPr>
          <a:xfrm>
            <a:off x="567267" y="5892797"/>
            <a:ext cx="3149600" cy="0"/>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3427283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ustom 5">
      <a:dk1>
        <a:srgbClr val="4D4F53"/>
      </a:dk1>
      <a:lt1>
        <a:sysClr val="window" lastClr="FFFFFF"/>
      </a:lt1>
      <a:dk2>
        <a:srgbClr val="1F497D"/>
      </a:dk2>
      <a:lt2>
        <a:srgbClr val="EEECE1"/>
      </a:lt2>
      <a:accent1>
        <a:srgbClr val="0098D0"/>
      </a:accent1>
      <a:accent2>
        <a:srgbClr val="58A618"/>
      </a:accent2>
      <a:accent3>
        <a:srgbClr val="E98300"/>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E2032A1C719EF458B4F1681DA6B64C0" ma:contentTypeVersion="1" ma:contentTypeDescription="Create a new document." ma:contentTypeScope="" ma:versionID="4471c504f359d74ed19fb7b12dd0473c">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0BEC8E8-C186-4E29-AD1F-93B80604299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B973DD5A-5551-47E2-A5F1-34C4627B56FD}">
  <ds:schemaRefs>
    <ds:schemaRef ds:uri="http://schemas.microsoft.com/sharepoint/v3/contenttype/forms"/>
  </ds:schemaRefs>
</ds:datastoreItem>
</file>

<file path=customXml/itemProps3.xml><?xml version="1.0" encoding="utf-8"?>
<ds:datastoreItem xmlns:ds="http://schemas.openxmlformats.org/officeDocument/2006/customXml" ds:itemID="{74764D44-1914-4957-8507-2010DD2AB16C}">
  <ds:schemaRefs>
    <ds:schemaRef ds:uri="http://purl.org/dc/dcmitype/"/>
    <ds:schemaRef ds:uri="http://schemas.microsoft.com/office/2006/metadata/properties"/>
    <ds:schemaRef ds:uri="http://schemas.openxmlformats.org/package/2006/metadata/core-properties"/>
    <ds:schemaRef ds:uri="http://schemas.microsoft.com/office/2006/documentManagement/types"/>
    <ds:schemaRef ds:uri="http://purl.org/dc/elements/1.1/"/>
    <ds:schemaRef ds:uri="http://schemas.microsoft.com/office/infopath/2007/PartnerControls"/>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otalTime>7840</TotalTime>
  <Words>1403</Words>
  <Application>Microsoft Office PowerPoint</Application>
  <PresentationFormat>On-screen Show (4:3)</PresentationFormat>
  <Paragraphs>155</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R1-151819 </vt:lpstr>
      <vt:lpstr>Introduction</vt:lpstr>
      <vt:lpstr>Positioning Enhancements SI Details</vt:lpstr>
      <vt:lpstr>Terrestrial Beacon Systems (TBS)</vt:lpstr>
      <vt:lpstr>Key TBS Technology Principles</vt:lpstr>
      <vt:lpstr>Key MBS Technology Principles</vt:lpstr>
      <vt:lpstr>Communications Safety, Reliability and Interoperability Council Trials (“CSRIC”)</vt:lpstr>
      <vt:lpstr>CSRIC Review</vt:lpstr>
      <vt:lpstr>POP-Weighted Performance Metrics</vt:lpstr>
      <vt:lpstr>Floor-Level Height Accuracy</vt:lpstr>
      <vt:lpstr>TBS UMTS support requirements</vt:lpstr>
      <vt:lpstr>Why should 3GPP support TBS?</vt:lpstr>
      <vt:lpstr>Summary &amp; Recommendations</vt:lpstr>
    </vt:vector>
  </TitlesOfParts>
  <Company>Grafik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Kelsey de Sostoa</dc:creator>
  <cp:lastModifiedBy>Jerome Vogedes</cp:lastModifiedBy>
  <cp:revision>75</cp:revision>
  <cp:lastPrinted>2012-03-30T14:37:02Z</cp:lastPrinted>
  <dcterms:created xsi:type="dcterms:W3CDTF">2012-02-09T16:33:23Z</dcterms:created>
  <dcterms:modified xsi:type="dcterms:W3CDTF">2015-04-11T03:52:05Z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0x010100AE2032A1C719EF458B4F1681DA6B64C0</vt:lpwstr>
  </property>
</Properties>
</file>