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37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71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5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1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22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31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34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22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80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68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D437E-C9BE-4946-AC38-2B46AF343C82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7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PMI feedback scenarios for EBF/FD-MIMO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Ericsson, CMCC,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52400"/>
            <a:ext cx="502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3GPP TSG RAN WG1 Meeting #80	</a:t>
            </a:r>
            <a:endParaRPr lang="en-GB" sz="2000" b="1" dirty="0" smtClean="0"/>
          </a:p>
          <a:p>
            <a:r>
              <a:rPr lang="en-US" sz="2000" b="1" dirty="0" smtClean="0"/>
              <a:t>Athens</a:t>
            </a:r>
            <a:r>
              <a:rPr lang="en-US" sz="2000" b="1" dirty="0"/>
              <a:t>, Greece, 9</a:t>
            </a:r>
            <a:r>
              <a:rPr lang="en-US" sz="2000" b="1" baseline="30000" dirty="0"/>
              <a:t>th</a:t>
            </a:r>
            <a:r>
              <a:rPr lang="en-US" sz="2000" b="1" dirty="0"/>
              <a:t> – 13</a:t>
            </a:r>
            <a:r>
              <a:rPr lang="en-US" sz="2000" b="1" baseline="30000" dirty="0"/>
              <a:t>th</a:t>
            </a:r>
            <a:r>
              <a:rPr lang="en-US" sz="2000" b="1" dirty="0"/>
              <a:t> February 2015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7315200" y="159058"/>
            <a:ext cx="16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smtClean="0"/>
              <a:t>R1-150817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2904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Precoding definition for EBF/FD-MIMO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19200"/>
                <a:ext cx="8686800" cy="4906963"/>
              </a:xfrm>
            </p:spPr>
            <p:txBody>
              <a:bodyPr/>
              <a:lstStyle/>
              <a:p>
                <a:r>
                  <a:rPr lang="en-US" dirty="0" smtClean="0"/>
                  <a:t>Precoding matrix/vector:</a:t>
                </a:r>
                <a:r>
                  <a:rPr lang="en-US" b="1" dirty="0" smtClean="0"/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𝑷</m:t>
                    </m:r>
                    <m:r>
                      <a:rPr lang="en-US" b="1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b="1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: wideband; updated less frequently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: subband or wideband; updated more frequently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𝑷</m:t>
                    </m:r>
                    <m:r>
                      <a:rPr lang="en-US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is applied to 1D or 2D antenna array</a:t>
                </a:r>
              </a:p>
              <a:p>
                <a:pPr lvl="1"/>
                <a:endParaRPr lang="en-US" dirty="0"/>
              </a:p>
              <a:p>
                <a:r>
                  <a:rPr lang="en-US" dirty="0" smtClean="0"/>
                  <a:t>PMI(s) are to be specified w.r.t. the above definition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19200"/>
                <a:ext cx="8686800" cy="4906963"/>
              </a:xfrm>
              <a:blipFill rotWithShape="1">
                <a:blip r:embed="rId2"/>
                <a:stretch>
                  <a:fillRect l="-1614" t="-1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913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Illustrative examples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Matrix size: </a:t>
            </a:r>
            <a:r>
              <a:rPr lang="en-US" sz="2400" b="1" dirty="0" smtClean="0"/>
              <a:t>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: N</a:t>
            </a:r>
            <a:r>
              <a:rPr lang="en-US" sz="2400" baseline="-25000" dirty="0" smtClean="0"/>
              <a:t>TX </a:t>
            </a:r>
            <a:r>
              <a:rPr lang="en-US" sz="2400" dirty="0" smtClean="0"/>
              <a:t>x N</a:t>
            </a:r>
            <a:r>
              <a:rPr lang="en-US" sz="2400" baseline="-25000" dirty="0" smtClean="0"/>
              <a:t>C </a:t>
            </a:r>
            <a:r>
              <a:rPr lang="en-US" sz="2400" dirty="0" smtClean="0"/>
              <a:t>; </a:t>
            </a:r>
            <a:r>
              <a:rPr lang="en-US" sz="2400" b="1" dirty="0" smtClean="0"/>
              <a:t>P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: N</a:t>
            </a:r>
            <a:r>
              <a:rPr lang="en-US" sz="2400" baseline="-25000" dirty="0" smtClean="0"/>
              <a:t>C </a:t>
            </a:r>
            <a:r>
              <a:rPr lang="en-US" sz="2400" dirty="0"/>
              <a:t>x N</a:t>
            </a:r>
            <a:r>
              <a:rPr lang="en-US" sz="2400" baseline="-25000" dirty="0"/>
              <a:t>L </a:t>
            </a:r>
            <a:r>
              <a:rPr lang="en-US" sz="2400" dirty="0" smtClean="0"/>
              <a:t>; </a:t>
            </a:r>
          </a:p>
          <a:p>
            <a:pPr lvl="1"/>
            <a:r>
              <a:rPr lang="en-US" sz="2000" dirty="0" smtClean="0"/>
              <a:t>N</a:t>
            </a:r>
            <a:r>
              <a:rPr lang="en-US" sz="2000" baseline="-25000" dirty="0" smtClean="0"/>
              <a:t>TX</a:t>
            </a:r>
            <a:r>
              <a:rPr lang="en-US" sz="2000" dirty="0" smtClean="0"/>
              <a:t> = no. TXRUs, </a:t>
            </a:r>
            <a:r>
              <a:rPr lang="en-US" sz="2000" dirty="0"/>
              <a:t>N</a:t>
            </a:r>
            <a:r>
              <a:rPr lang="en-US" sz="2000" baseline="-25000" dirty="0"/>
              <a:t>L </a:t>
            </a:r>
            <a:r>
              <a:rPr lang="en-US" sz="2000" dirty="0" smtClean="0"/>
              <a:t>= no. layers, N</a:t>
            </a:r>
            <a:r>
              <a:rPr lang="en-US" sz="2000" baseline="-25000" dirty="0" smtClean="0"/>
              <a:t>C </a:t>
            </a:r>
            <a:r>
              <a:rPr lang="en-US" sz="2000" dirty="0" smtClean="0"/>
              <a:t>= no. columns of </a:t>
            </a:r>
            <a:r>
              <a:rPr lang="en-US" sz="2000" b="1" dirty="0" smtClean="0"/>
              <a:t>P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.</a:t>
            </a:r>
            <a:endParaRPr lang="en-US" sz="2400" dirty="0" smtClean="0"/>
          </a:p>
          <a:p>
            <a:r>
              <a:rPr lang="en-US" sz="2400" dirty="0" smtClean="0"/>
              <a:t>Ex.1 KP codebook based on Rel.12 W1-W2 CBs</a:t>
            </a:r>
          </a:p>
          <a:p>
            <a:endParaRPr lang="en-US" sz="2400" dirty="0"/>
          </a:p>
          <a:p>
            <a:endParaRPr lang="en-US" sz="2400" dirty="0" smtClean="0"/>
          </a:p>
          <a:p>
            <a:pPr lvl="1"/>
            <a:r>
              <a:rPr lang="en-US" sz="2000" b="1" dirty="0" smtClean="0"/>
              <a:t>W</a:t>
            </a:r>
            <a:r>
              <a:rPr lang="en-US" sz="2000" baseline="-25000" dirty="0" smtClean="0"/>
              <a:t>1H</a:t>
            </a:r>
            <a:r>
              <a:rPr lang="en-US" sz="2000" dirty="0" smtClean="0"/>
              <a:t>: N</a:t>
            </a:r>
            <a:r>
              <a:rPr lang="en-US" sz="2000" baseline="-25000" dirty="0" smtClean="0"/>
              <a:t>TX,H </a:t>
            </a:r>
            <a:r>
              <a:rPr lang="en-US" sz="2000" dirty="0"/>
              <a:t>x </a:t>
            </a:r>
            <a:r>
              <a:rPr lang="en-US" sz="2000" dirty="0" smtClean="0"/>
              <a:t>N</a:t>
            </a:r>
            <a:r>
              <a:rPr lang="en-US" sz="2000" baseline="-25000" dirty="0" smtClean="0"/>
              <a:t>C,H </a:t>
            </a:r>
            <a:r>
              <a:rPr lang="en-US" sz="2000" dirty="0"/>
              <a:t>; </a:t>
            </a:r>
            <a:r>
              <a:rPr lang="en-US" sz="2000" b="1" dirty="0" smtClean="0"/>
              <a:t>W</a:t>
            </a:r>
            <a:r>
              <a:rPr lang="en-US" sz="2000" baseline="-25000" dirty="0" smtClean="0"/>
              <a:t>2H</a:t>
            </a:r>
            <a:r>
              <a:rPr lang="en-US" sz="2000" dirty="0" smtClean="0"/>
              <a:t>: N</a:t>
            </a:r>
            <a:r>
              <a:rPr lang="en-US" sz="2000" baseline="-25000" dirty="0" smtClean="0"/>
              <a:t>C,H </a:t>
            </a:r>
            <a:r>
              <a:rPr lang="en-US" sz="2000" dirty="0"/>
              <a:t>x </a:t>
            </a:r>
            <a:r>
              <a:rPr lang="en-US" sz="2000" dirty="0" smtClean="0"/>
              <a:t>N</a:t>
            </a:r>
            <a:r>
              <a:rPr lang="en-US" sz="2000" baseline="-25000" dirty="0" smtClean="0"/>
              <a:t>L,H </a:t>
            </a:r>
            <a:r>
              <a:rPr lang="en-US" sz="2000" dirty="0"/>
              <a:t>; </a:t>
            </a:r>
            <a:r>
              <a:rPr lang="en-US" sz="2000" dirty="0" smtClean="0"/>
              <a:t>       N</a:t>
            </a:r>
            <a:r>
              <a:rPr lang="en-US" sz="2000" baseline="-25000" dirty="0" smtClean="0"/>
              <a:t>TX</a:t>
            </a:r>
            <a:r>
              <a:rPr lang="en-US" sz="2000" dirty="0" smtClean="0"/>
              <a:t>=</a:t>
            </a:r>
            <a:r>
              <a:rPr lang="en-US" sz="2000" dirty="0"/>
              <a:t> </a:t>
            </a:r>
            <a:r>
              <a:rPr lang="en-US" sz="2000" dirty="0" smtClean="0"/>
              <a:t>N</a:t>
            </a:r>
            <a:r>
              <a:rPr lang="en-US" sz="2000" baseline="-25000" dirty="0" smtClean="0"/>
              <a:t>TX,H</a:t>
            </a:r>
            <a:r>
              <a:rPr lang="en-US" sz="2000" dirty="0" smtClean="0"/>
              <a:t> x</a:t>
            </a:r>
            <a:r>
              <a:rPr lang="en-US" sz="2000" dirty="0"/>
              <a:t> </a:t>
            </a:r>
            <a:r>
              <a:rPr lang="en-US" sz="2000" dirty="0" smtClean="0"/>
              <a:t>N</a:t>
            </a:r>
            <a:r>
              <a:rPr lang="en-US" sz="2000" baseline="-25000" dirty="0" smtClean="0"/>
              <a:t>TX,V;    </a:t>
            </a:r>
            <a:r>
              <a:rPr lang="en-US" sz="2000" dirty="0" smtClean="0"/>
              <a:t>N</a:t>
            </a:r>
            <a:r>
              <a:rPr lang="en-US" sz="2000" baseline="-25000" dirty="0" smtClean="0"/>
              <a:t>L</a:t>
            </a:r>
            <a:r>
              <a:rPr lang="en-US" sz="2000" dirty="0" smtClean="0"/>
              <a:t>= N</a:t>
            </a:r>
            <a:r>
              <a:rPr lang="en-US" sz="2000" baseline="-25000" dirty="0"/>
              <a:t>L</a:t>
            </a:r>
            <a:r>
              <a:rPr lang="en-US" sz="2000" baseline="-25000" dirty="0" smtClean="0"/>
              <a:t>,H</a:t>
            </a:r>
            <a:r>
              <a:rPr lang="en-US" sz="2000" dirty="0" smtClean="0"/>
              <a:t> </a:t>
            </a:r>
            <a:r>
              <a:rPr lang="en-US" sz="2000" dirty="0"/>
              <a:t>x </a:t>
            </a:r>
            <a:r>
              <a:rPr lang="en-US" sz="2000" dirty="0" smtClean="0"/>
              <a:t>N</a:t>
            </a:r>
            <a:r>
              <a:rPr lang="en-US" sz="2000" baseline="-25000" dirty="0"/>
              <a:t>L</a:t>
            </a:r>
            <a:r>
              <a:rPr lang="en-US" sz="2000" baseline="-25000" dirty="0" smtClean="0"/>
              <a:t>,V</a:t>
            </a:r>
            <a:endParaRPr lang="en-US" sz="2000" dirty="0" smtClean="0"/>
          </a:p>
          <a:p>
            <a:r>
              <a:rPr lang="en-US" sz="2400" dirty="0" smtClean="0"/>
              <a:t>Ex.2 long-term BF for V + Rel.12 W1-W2 CB for H</a:t>
            </a:r>
          </a:p>
          <a:p>
            <a:endParaRPr lang="en-US" sz="2400" dirty="0"/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Note: This is equivalent to</a:t>
            </a:r>
          </a:p>
          <a:p>
            <a:pPr lvl="1"/>
            <a:r>
              <a:rPr lang="en-US" sz="2000" b="1" dirty="0" err="1"/>
              <a:t>w</a:t>
            </a:r>
            <a:r>
              <a:rPr lang="en-US" sz="2000" baseline="-25000" dirty="0" err="1" smtClean="0"/>
              <a:t>V</a:t>
            </a:r>
            <a:r>
              <a:rPr lang="en-US" sz="2000" dirty="0" smtClean="0"/>
              <a:t>: N</a:t>
            </a:r>
            <a:r>
              <a:rPr lang="en-US" sz="2000" baseline="-25000" dirty="0" smtClean="0"/>
              <a:t>TX,V </a:t>
            </a:r>
            <a:r>
              <a:rPr lang="en-US" sz="2000" dirty="0"/>
              <a:t>x </a:t>
            </a:r>
            <a:r>
              <a:rPr lang="en-US" sz="2000" dirty="0" smtClean="0"/>
              <a:t>1 </a:t>
            </a:r>
            <a:r>
              <a:rPr lang="en-US" sz="2000" dirty="0"/>
              <a:t>(N</a:t>
            </a:r>
            <a:r>
              <a:rPr lang="en-US" sz="2000" baseline="-25000" dirty="0"/>
              <a:t>C,H </a:t>
            </a:r>
            <a:r>
              <a:rPr lang="en-US" sz="2000" dirty="0" smtClean="0"/>
              <a:t>= 1)</a:t>
            </a:r>
          </a:p>
          <a:p>
            <a:endParaRPr lang="en-US" sz="2400" dirty="0" smtClean="0"/>
          </a:p>
          <a:p>
            <a:r>
              <a:rPr lang="en-US" sz="2400" dirty="0" smtClean="0"/>
              <a:t>The above examples are illustrative and hence do not cover all possible implementations or proposals of </a:t>
            </a:r>
            <a:r>
              <a:rPr lang="en-US" sz="2400" b="1" dirty="0" smtClean="0"/>
              <a:t>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and/or </a:t>
            </a:r>
            <a:r>
              <a:rPr lang="en-US" sz="2400" b="1" dirty="0" smtClean="0"/>
              <a:t>P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133208"/>
              </p:ext>
            </p:extLst>
          </p:nvPr>
        </p:nvGraphicFramePr>
        <p:xfrm>
          <a:off x="1295400" y="3886200"/>
          <a:ext cx="3256994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Equation" r:id="rId3" imgW="1739880" imgH="406080" progId="Equation.3">
                  <p:embed/>
                </p:oleObj>
              </mc:Choice>
              <mc:Fallback>
                <p:oleObj name="Equation" r:id="rId3" imgW="1739880" imgH="4060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886200"/>
                        <a:ext cx="3256994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569853"/>
              </p:ext>
            </p:extLst>
          </p:nvPr>
        </p:nvGraphicFramePr>
        <p:xfrm>
          <a:off x="1295400" y="2286000"/>
          <a:ext cx="4191000" cy="732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Equation" r:id="rId5" imgW="2323800" imgH="406080" progId="Equation.3">
                  <p:embed/>
                </p:oleObj>
              </mc:Choice>
              <mc:Fallback>
                <p:oleObj name="Equation" r:id="rId5" imgW="2323800" imgH="4060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286000"/>
                        <a:ext cx="4191000" cy="732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853756"/>
              </p:ext>
            </p:extLst>
          </p:nvPr>
        </p:nvGraphicFramePr>
        <p:xfrm>
          <a:off x="3886200" y="4724400"/>
          <a:ext cx="2362200" cy="413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name="Equation" r:id="rId7" imgW="1307880" imgH="228600" progId="Equation.3">
                  <p:embed/>
                </p:oleObj>
              </mc:Choice>
              <mc:Fallback>
                <p:oleObj name="Equation" r:id="rId7" imgW="130788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724400"/>
                        <a:ext cx="2362200" cy="4135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85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Scenarios for CSI feedback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066800"/>
                <a:ext cx="8915400" cy="5638800"/>
              </a:xfrm>
            </p:spPr>
            <p:txBody>
              <a:bodyPr>
                <a:normAutofit/>
              </a:bodyPr>
              <a:lstStyle/>
              <a:p>
                <a:r>
                  <a:rPr lang="en-US" sz="2800" dirty="0" smtClean="0"/>
                  <a:t>Scenario 1: </a:t>
                </a:r>
              </a:p>
              <a:p>
                <a:pPr lvl="1"/>
                <a:r>
                  <a:rPr lang="en-US" sz="2400" dirty="0" smtClean="0"/>
                  <a:t>UE measures CSI-RS ports </a:t>
                </a:r>
                <a:r>
                  <a:rPr lang="en-US" sz="2400" dirty="0" err="1" smtClean="0"/>
                  <a:t>beamformed</a:t>
                </a:r>
                <a:r>
                  <a:rPr lang="en-US" sz="2400" dirty="0" smtClean="0"/>
                  <a:t>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en-US" sz="2400" b="1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/>
                      </a:rPr>
                      <m:t>t</m:t>
                    </m:r>
                  </m:oMath>
                </a14:m>
                <a:r>
                  <a:rPr lang="en-US" sz="2000" dirty="0" smtClean="0"/>
                  <a:t>ransparent to UE</a:t>
                </a:r>
              </a:p>
              <a:p>
                <a:pPr lvl="1"/>
                <a:r>
                  <a:rPr lang="en-US" sz="2400" dirty="0" smtClean="0"/>
                  <a:t>PMI report(s)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b="1" dirty="0" smtClean="0"/>
              </a:p>
              <a:p>
                <a:pPr lvl="1"/>
                <a:endParaRPr lang="en-US" sz="2400" b="1" dirty="0"/>
              </a:p>
              <a:p>
                <a:r>
                  <a:rPr lang="en-US" sz="2800" dirty="0"/>
                  <a:t>Scenario </a:t>
                </a:r>
                <a:r>
                  <a:rPr lang="en-US" sz="2800" dirty="0" smtClean="0"/>
                  <a:t>2:</a:t>
                </a:r>
                <a:endParaRPr lang="en-US" sz="2800" dirty="0"/>
              </a:p>
              <a:p>
                <a:pPr lvl="1"/>
                <a:r>
                  <a:rPr lang="en-US" sz="2400" dirty="0"/>
                  <a:t>UE measures </a:t>
                </a:r>
                <a:r>
                  <a:rPr lang="en-US" sz="2400" dirty="0" smtClean="0"/>
                  <a:t>non-</a:t>
                </a:r>
                <a:r>
                  <a:rPr lang="en-US" sz="2400" dirty="0" err="1" smtClean="0"/>
                  <a:t>precoded</a:t>
                </a:r>
                <a:r>
                  <a:rPr lang="en-US" sz="2400" dirty="0" smtClean="0"/>
                  <a:t> 1- or 2-D CSI-RS ports</a:t>
                </a:r>
              </a:p>
              <a:p>
                <a:pPr lvl="2"/>
                <a:r>
                  <a:rPr lang="en-US" sz="2000" u="sng" dirty="0" smtClean="0"/>
                  <a:t>Note</a:t>
                </a:r>
                <a:r>
                  <a:rPr lang="en-US" sz="2000" b="1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/>
                  <a:t>not applied to CSI-RS at </a:t>
                </a:r>
                <a:r>
                  <a:rPr lang="en-US" sz="2000" dirty="0" err="1"/>
                  <a:t>eNB</a:t>
                </a:r>
                <a:endParaRPr lang="en-US" sz="2000" dirty="0"/>
              </a:p>
              <a:p>
                <a:pPr lvl="1"/>
                <a:r>
                  <a:rPr lang="en-US" sz="2400" dirty="0"/>
                  <a:t>PMI report(s)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457200" lvl="1" indent="0">
                  <a:buNone/>
                </a:pPr>
                <a:endParaRPr lang="en-US" sz="2400" b="1" dirty="0" smtClean="0"/>
              </a:p>
              <a:p>
                <a:endParaRPr lang="en-US" sz="2400" b="1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066800"/>
                <a:ext cx="8915400" cy="5638800"/>
              </a:xfrm>
              <a:blipFill rotWithShape="1">
                <a:blip r:embed="rId2"/>
                <a:stretch>
                  <a:fillRect l="-1231" t="-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7312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Scenarios for CSI feedback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838200"/>
                <a:ext cx="8915400" cy="5867400"/>
              </a:xfrm>
            </p:spPr>
            <p:txBody>
              <a:bodyPr>
                <a:normAutofit/>
              </a:bodyPr>
              <a:lstStyle/>
              <a:p>
                <a:endParaRPr lang="en-US" sz="2400" b="1" dirty="0" smtClean="0"/>
              </a:p>
              <a:p>
                <a:r>
                  <a:rPr lang="en-US" sz="2800" dirty="0"/>
                  <a:t>Scenario </a:t>
                </a:r>
                <a:r>
                  <a:rPr lang="en-US" sz="2800" dirty="0" smtClean="0"/>
                  <a:t>3:</a:t>
                </a:r>
                <a:endParaRPr lang="en-US" sz="2800" dirty="0"/>
              </a:p>
              <a:p>
                <a:pPr lvl="1"/>
                <a:r>
                  <a:rPr lang="en-US" sz="2400" dirty="0"/>
                  <a:t>UE measures both non-</a:t>
                </a:r>
                <a:r>
                  <a:rPr lang="en-US" sz="2400" dirty="0" err="1"/>
                  <a:t>precoded</a:t>
                </a:r>
                <a:r>
                  <a:rPr lang="en-US" sz="2400" dirty="0"/>
                  <a:t> 1- or 2-D CSI-RS ports (lower duty cycle) and CSI-RS </a:t>
                </a:r>
                <a:r>
                  <a:rPr lang="en-US" sz="2400" dirty="0" err="1"/>
                  <a:t>beamformed</a:t>
                </a:r>
                <a:r>
                  <a:rPr lang="en-US" sz="2400" dirty="0"/>
                  <a:t>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lvl="1"/>
                <a:r>
                  <a:rPr lang="en-US" sz="2400" dirty="0"/>
                  <a:t>PMI report(s)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  <a:p>
                <a:endParaRPr lang="en-US" sz="2800" dirty="0" smtClean="0"/>
              </a:p>
              <a:p>
                <a:r>
                  <a:rPr lang="en-US" sz="2800" dirty="0" smtClean="0"/>
                  <a:t>Scenario </a:t>
                </a:r>
                <a:r>
                  <a:rPr lang="en-US" sz="2800" dirty="0"/>
                  <a:t>4</a:t>
                </a:r>
                <a:r>
                  <a:rPr lang="en-US" sz="2800" dirty="0" smtClean="0"/>
                  <a:t>:</a:t>
                </a:r>
                <a:endParaRPr lang="en-US" sz="2800" dirty="0"/>
              </a:p>
              <a:p>
                <a:pPr lvl="1"/>
                <a:r>
                  <a:rPr lang="en-US" sz="2400" dirty="0"/>
                  <a:t>UE measures non-</a:t>
                </a:r>
                <a:r>
                  <a:rPr lang="en-US" sz="2400" dirty="0" err="1"/>
                  <a:t>precoded</a:t>
                </a:r>
                <a:r>
                  <a:rPr lang="en-US" sz="2400" dirty="0"/>
                  <a:t> 1- or 2-D </a:t>
                </a:r>
                <a:r>
                  <a:rPr lang="en-US" sz="2400" dirty="0" smtClean="0"/>
                  <a:t>CSI-RS </a:t>
                </a:r>
                <a:r>
                  <a:rPr lang="en-US" sz="2400" dirty="0"/>
                  <a:t>ports</a:t>
                </a:r>
              </a:p>
              <a:p>
                <a:pPr lvl="2"/>
                <a:r>
                  <a:rPr lang="en-US" sz="2000" u="sng" dirty="0"/>
                  <a:t>Note</a:t>
                </a:r>
                <a:r>
                  <a:rPr lang="en-US" sz="2000" b="1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/>
                  <a:t>not applied to CSI-RS at </a:t>
                </a:r>
                <a:r>
                  <a:rPr lang="en-US" sz="2000" dirty="0" err="1" smtClean="0"/>
                  <a:t>eNB</a:t>
                </a:r>
                <a:endParaRPr lang="en-US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/>
                  <a:t>indicated to </a:t>
                </a:r>
                <a:r>
                  <a:rPr lang="en-US" sz="2000" dirty="0" smtClean="0"/>
                  <a:t>UE</a:t>
                </a:r>
                <a:endParaRPr lang="en-US" dirty="0"/>
              </a:p>
              <a:p>
                <a:pPr lvl="1"/>
                <a:r>
                  <a:rPr lang="en-US" sz="2400" dirty="0"/>
                  <a:t>PMI report(s)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 smtClean="0"/>
              </a:p>
              <a:p>
                <a:pPr marL="457200" lvl="1" indent="0">
                  <a:buNone/>
                </a:pPr>
                <a:endParaRPr lang="en-US" sz="2400" dirty="0"/>
              </a:p>
              <a:p>
                <a:r>
                  <a:rPr lang="en-US" sz="2800" dirty="0" smtClean="0"/>
                  <a:t>Other scenarios are not precluded.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838200"/>
                <a:ext cx="8915400" cy="5867400"/>
              </a:xfrm>
              <a:blipFill rotWithShape="1">
                <a:blip r:embed="rId2"/>
                <a:stretch>
                  <a:fillRect l="-1231" b="-17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9099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361</Words>
  <Application>Microsoft Office PowerPoint</Application>
  <PresentationFormat>On-screen Show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WF on PMI feedback scenarios for EBF/FD-MIMO</vt:lpstr>
      <vt:lpstr>Precoding definition for EBF/FD-MIMO</vt:lpstr>
      <vt:lpstr>Illustrative examples</vt:lpstr>
      <vt:lpstr>Scenarios for CSI feedback</vt:lpstr>
      <vt:lpstr>Scenarios for CSI feedback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Eko Onggosanusi</dc:creator>
  <cp:lastModifiedBy>Eko Onggosanusi</cp:lastModifiedBy>
  <cp:revision>56</cp:revision>
  <dcterms:created xsi:type="dcterms:W3CDTF">2015-02-09T01:01:14Z</dcterms:created>
  <dcterms:modified xsi:type="dcterms:W3CDTF">2015-02-10T14:16:04Z</dcterms:modified>
</cp:coreProperties>
</file>