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Cell Association for </a:t>
            </a:r>
            <a:r>
              <a:rPr kumimoji="1" lang="en-US" altLang="ja-JP" dirty="0" err="1" smtClean="0"/>
              <a:t>HetNet</a:t>
            </a:r>
            <a:r>
              <a:rPr kumimoji="1" lang="en-US" altLang="ja-JP" dirty="0" smtClean="0"/>
              <a:t> Separate Frequency Band Scenario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NTT DOCOMO, </a:t>
            </a:r>
            <a:r>
              <a:rPr lang="en-US" altLang="ja-JP" dirty="0"/>
              <a:t>CATT</a:t>
            </a:r>
            <a:r>
              <a:rPr lang="en-US" altLang="ja-JP"/>
              <a:t>, </a:t>
            </a:r>
            <a:r>
              <a:rPr lang="en-US" altLang="ja-JP" smtClean="0"/>
              <a:t>CEWIT, </a:t>
            </a:r>
            <a:r>
              <a:rPr lang="en-US" altLang="ja-JP" dirty="0" smtClean="0"/>
              <a:t>CMCC</a:t>
            </a:r>
            <a:r>
              <a:rPr lang="en-US" altLang="ja-JP" dirty="0"/>
              <a:t>, Ericsson</a:t>
            </a:r>
            <a:r>
              <a:rPr kumimoji="1" lang="en-US" altLang="ja-JP" dirty="0" smtClean="0"/>
              <a:t>, </a:t>
            </a:r>
            <a:r>
              <a:rPr lang="en-US" altLang="ja-JP" dirty="0" smtClean="0"/>
              <a:t>KDDI, </a:t>
            </a:r>
            <a:r>
              <a:rPr kumimoji="1" lang="en-US" altLang="ja-JP" dirty="0" smtClean="0"/>
              <a:t>LGE,</a:t>
            </a:r>
            <a:r>
              <a:rPr lang="en-US" altLang="ja-JP" dirty="0" smtClean="0"/>
              <a:t> NEC, </a:t>
            </a:r>
            <a:r>
              <a:rPr lang="en-US" altLang="ja-JP" dirty="0"/>
              <a:t>Nokia </a:t>
            </a:r>
            <a:r>
              <a:rPr kumimoji="1" lang="en-US" altLang="ja-JP" dirty="0" smtClean="0"/>
              <a:t>Networks, Noki</a:t>
            </a:r>
            <a:r>
              <a:rPr lang="en-US" altLang="ja-JP" dirty="0" smtClean="0"/>
              <a:t>a Corporation</a:t>
            </a:r>
            <a:r>
              <a:rPr kumimoji="1" lang="en-US" altLang="ja-JP" dirty="0" smtClean="0"/>
              <a:t>, Samsung, Sony, ZTE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latin typeface="Calibri" pitchFamily="34" charset="0"/>
              </a:rPr>
              <a:t>3GPP TSG RAN WG1 Meeting #80</a:t>
            </a:r>
          </a:p>
          <a:p>
            <a:r>
              <a:rPr lang="en-US" altLang="ja-JP" sz="2400" dirty="0">
                <a:latin typeface="Calibri" pitchFamily="34" charset="0"/>
              </a:rPr>
              <a:t>Athens, Greece, 9th – 13th February 2015</a:t>
            </a: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Agenda item 7.2.4.1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7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R1-150791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Agreements from RAN1#79 and email discussion [79-06]:</a:t>
            </a:r>
          </a:p>
          <a:p>
            <a:pPr lvl="1"/>
            <a:r>
              <a:rPr lang="en-US" dirty="0"/>
              <a:t>Use the following UE association method for </a:t>
            </a:r>
            <a:r>
              <a:rPr lang="en-US" dirty="0" err="1"/>
              <a:t>HetNet</a:t>
            </a:r>
            <a:r>
              <a:rPr lang="en-US" dirty="0"/>
              <a:t> scenario with separate frequency evaluations for Phase 1 evaluation: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Geometry-based UE association with bias (i.e., RSRP of the target cell divided by the summation of RSRPs of all cells in the same frequency plus noise power for only simulation).</a:t>
            </a:r>
            <a:r>
              <a:rPr lang="en-US" dirty="0"/>
              <a:t> Bias value is </a:t>
            </a:r>
            <a:r>
              <a:rPr lang="en-US" dirty="0" smtClean="0"/>
              <a:t>FFS.</a:t>
            </a:r>
            <a:endParaRPr lang="en-US" dirty="0"/>
          </a:p>
          <a:p>
            <a:pPr lvl="2"/>
            <a:r>
              <a:rPr lang="en-US" dirty="0"/>
              <a:t>Tilting value for small cells and bias value are jointly determined with targeted small cell UE ratios of 2/3 for phase 1</a:t>
            </a:r>
          </a:p>
          <a:p>
            <a:r>
              <a:rPr lang="en-US" dirty="0" smtClean="0"/>
              <a:t>It seems that we have two different interpretations on the highlighted part above:</a:t>
            </a:r>
          </a:p>
          <a:p>
            <a:pPr lvl="1"/>
            <a:r>
              <a:rPr lang="en-US" dirty="0" smtClean="0"/>
              <a:t>Alt. 1</a:t>
            </a:r>
            <a:r>
              <a:rPr lang="en-US" dirty="0"/>
              <a:t>: </a:t>
            </a:r>
            <a:r>
              <a:rPr lang="en-US" dirty="0" smtClean="0"/>
              <a:t>                                       from the word “geometry-based”</a:t>
            </a:r>
          </a:p>
          <a:p>
            <a:pPr lvl="1"/>
            <a:r>
              <a:rPr lang="en-US" dirty="0" smtClean="0"/>
              <a:t>Alt. 2</a:t>
            </a:r>
            <a:r>
              <a:rPr lang="en-US" dirty="0"/>
              <a:t>: </a:t>
            </a:r>
            <a:r>
              <a:rPr lang="en-US" dirty="0" smtClean="0"/>
              <a:t>                              from the explanation in parenthesis</a:t>
            </a:r>
          </a:p>
          <a:p>
            <a:r>
              <a:rPr lang="en-US" dirty="0" smtClean="0"/>
              <a:t>It is desired to determine the metric more explicitly to avoid different understandings among companies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841632"/>
              </p:ext>
            </p:extLst>
          </p:nvPr>
        </p:nvGraphicFramePr>
        <p:xfrm>
          <a:off x="1998663" y="4651375"/>
          <a:ext cx="27289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3" imgW="2273040" imgH="457200" progId="Equation.3">
                  <p:embed/>
                </p:oleObj>
              </mc:Choice>
              <mc:Fallback>
                <p:oleObj name="Equation" r:id="rId3" imgW="227304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8663" y="4651375"/>
                        <a:ext cx="2728912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487541"/>
              </p:ext>
            </p:extLst>
          </p:nvPr>
        </p:nvGraphicFramePr>
        <p:xfrm>
          <a:off x="1998663" y="5305425"/>
          <a:ext cx="207327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5" imgW="1726920" imgH="457200" progId="Equation.3">
                  <p:embed/>
                </p:oleObj>
              </mc:Choice>
              <mc:Fallback>
                <p:oleObj name="Equation" r:id="rId5" imgW="172692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8663" y="5305425"/>
                        <a:ext cx="2073275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Use </a:t>
            </a:r>
            <a:r>
              <a:rPr lang="en-US" dirty="0" smtClean="0"/>
              <a:t>following </a:t>
            </a:r>
            <a:r>
              <a:rPr lang="en-US" dirty="0"/>
              <a:t>UE association </a:t>
            </a:r>
            <a:r>
              <a:rPr lang="en-US" dirty="0" smtClean="0"/>
              <a:t>metric </a:t>
            </a:r>
            <a:r>
              <a:rPr lang="en-US" dirty="0"/>
              <a:t>for </a:t>
            </a:r>
            <a:r>
              <a:rPr lang="en-US" dirty="0" smtClean="0"/>
              <a:t>phase 1 evaluation on </a:t>
            </a:r>
            <a:r>
              <a:rPr lang="en-US" dirty="0" err="1" smtClean="0"/>
              <a:t>HetNet</a:t>
            </a:r>
            <a:r>
              <a:rPr lang="en-US" dirty="0" smtClean="0"/>
              <a:t> </a:t>
            </a:r>
            <a:r>
              <a:rPr lang="en-US" dirty="0"/>
              <a:t>scenario with separate frequency </a:t>
            </a:r>
            <a:r>
              <a:rPr lang="en-US" dirty="0" smtClean="0"/>
              <a:t>band:</a:t>
            </a:r>
          </a:p>
          <a:p>
            <a:pPr lvl="1"/>
            <a:endParaRPr lang="en-US" dirty="0" smtClean="0">
              <a:solidFill>
                <a:schemeClr val="accent3"/>
              </a:solidFill>
            </a:endParaRPr>
          </a:p>
          <a:p>
            <a:pPr lvl="1"/>
            <a:endParaRPr lang="en-US" dirty="0">
              <a:solidFill>
                <a:schemeClr val="accent3"/>
              </a:solidFill>
            </a:endParaRPr>
          </a:p>
          <a:p>
            <a:pPr lvl="1"/>
            <a:endParaRPr lang="en-US" dirty="0" smtClean="0">
              <a:solidFill>
                <a:schemeClr val="accent3"/>
              </a:solidFill>
            </a:endParaRPr>
          </a:p>
          <a:p>
            <a:pPr marL="1033463" lvl="1" indent="0">
              <a:buNone/>
            </a:pPr>
            <a:r>
              <a:rPr lang="en-US" dirty="0" smtClean="0"/>
              <a:t>where T and </a:t>
            </a:r>
            <a:r>
              <a:rPr lang="en-US" dirty="0" err="1" smtClean="0"/>
              <a:t>RSRP</a:t>
            </a:r>
            <a:r>
              <a:rPr lang="en-US" baseline="-25000" dirty="0" err="1" smtClean="0"/>
              <a:t>i</a:t>
            </a:r>
            <a:r>
              <a:rPr lang="en-US" dirty="0" smtClean="0"/>
              <a:t> represent index of the target </a:t>
            </a:r>
            <a:r>
              <a:rPr lang="en-US" dirty="0"/>
              <a:t>cell and </a:t>
            </a:r>
            <a:r>
              <a:rPr lang="en-US" dirty="0" smtClean="0"/>
              <a:t>RSRP from cell #</a:t>
            </a:r>
            <a:r>
              <a:rPr lang="en-US" dirty="0" err="1" smtClean="0"/>
              <a:t>i</a:t>
            </a:r>
            <a:r>
              <a:rPr lang="en-US" dirty="0" smtClean="0"/>
              <a:t>, respectively. The </a:t>
            </a:r>
            <a:r>
              <a:rPr lang="en-US" dirty="0"/>
              <a:t>sum of the RSRP is taken </a:t>
            </a:r>
            <a:r>
              <a:rPr lang="en-US" dirty="0" smtClean="0"/>
              <a:t>over all </a:t>
            </a:r>
            <a:r>
              <a:rPr lang="en-US" dirty="0"/>
              <a:t>cells in the same frequency </a:t>
            </a:r>
            <a:r>
              <a:rPr lang="en-US" dirty="0" smtClean="0"/>
              <a:t>band to the target cell.</a:t>
            </a:r>
          </a:p>
          <a:p>
            <a:pPr lvl="1"/>
            <a:endParaRPr lang="en-US" dirty="0">
              <a:solidFill>
                <a:schemeClr val="accent3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727267"/>
              </p:ext>
            </p:extLst>
          </p:nvPr>
        </p:nvGraphicFramePr>
        <p:xfrm>
          <a:off x="1187624" y="2951733"/>
          <a:ext cx="4247667" cy="1125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3" imgW="1726920" imgH="457200" progId="Equation.3">
                  <p:embed/>
                </p:oleObj>
              </mc:Choice>
              <mc:Fallback>
                <p:oleObj name="Equation" r:id="rId3" imgW="17269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951733"/>
                        <a:ext cx="4247667" cy="11253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687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3751</TotalTime>
  <Words>251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テーマ</vt:lpstr>
      <vt:lpstr>Equation</vt:lpstr>
      <vt:lpstr>WF on Cell Association for HetNet Separate Frequency Band Scenario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Chongning Na</cp:lastModifiedBy>
  <cp:revision>67</cp:revision>
  <dcterms:created xsi:type="dcterms:W3CDTF">2014-09-26T23:14:47Z</dcterms:created>
  <dcterms:modified xsi:type="dcterms:W3CDTF">2015-02-10T09:10:21Z</dcterms:modified>
</cp:coreProperties>
</file>