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  <p:sldMasterId id="2147483819" r:id="rId4"/>
  </p:sldMasterIdLst>
  <p:notesMasterIdLst>
    <p:notesMasterId r:id="rId11"/>
  </p:notesMasterIdLst>
  <p:handoutMasterIdLst>
    <p:handoutMasterId r:id="rId12"/>
  </p:handoutMasterIdLst>
  <p:sldIdLst>
    <p:sldId id="311" r:id="rId5"/>
    <p:sldId id="408" r:id="rId6"/>
    <p:sldId id="410" r:id="rId7"/>
    <p:sldId id="411" r:id="rId8"/>
    <p:sldId id="412" r:id="rId9"/>
    <p:sldId id="413" r:id="rId10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842" autoAdjust="0"/>
    <p:restoredTop sz="97320" autoAdjust="0"/>
  </p:normalViewPr>
  <p:slideViewPr>
    <p:cSldViewPr snapToGrid="0">
      <p:cViewPr varScale="1">
        <p:scale>
          <a:sx n="95" d="100"/>
          <a:sy n="95" d="100"/>
        </p:scale>
        <p:origin x="-1164" y="-1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02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10/8/2014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932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97989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0" bIns="0"/>
          <a:lstStyle>
            <a:lvl1pPr>
              <a:defRPr baseline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 tIns="0" bIns="0"/>
          <a:lstStyle>
            <a:lvl1pPr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7766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0719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67802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15821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093512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37715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7138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2014 – RAN1 Coordination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2014 </a:t>
            </a:r>
            <a:r>
              <a:rPr lang="en-US" sz="800" dirty="0" smtClean="0">
                <a:solidFill>
                  <a:schemeClr val="bg1"/>
                </a:solidFill>
                <a:latin typeface="+mn-lt"/>
                <a:cs typeface="Arial" charset="0"/>
              </a:rPr>
              <a:t>- RAN 1Coordination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FFFFFF"/>
                </a:solidFill>
                <a:cs typeface="Arial" charset="0"/>
              </a:rPr>
              <a:t>© Nokia 2014 </a:t>
            </a:r>
            <a:endParaRPr lang="en-GB" sz="800" dirty="0">
              <a:solidFill>
                <a:srgbClr val="FFFFFF"/>
              </a:solidFill>
              <a:latin typeface="Nokia Pure Text Light"/>
              <a:cs typeface="Arial" charset="0"/>
            </a:endParaRPr>
          </a:p>
        </p:txBody>
      </p:sp>
      <p:pic>
        <p:nvPicPr>
          <p:cNvPr id="28" name="Picture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9280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2014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40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65124"/>
            <a:ext cx="8244000" cy="1368475"/>
          </a:xfrm>
        </p:spPr>
        <p:txBody>
          <a:bodyPr/>
          <a:lstStyle/>
          <a:p>
            <a:pPr eaLnBrk="1" hangingPunct="1"/>
            <a:r>
              <a:rPr lang="en-GB" sz="3600" noProof="0" dirty="0" smtClean="0">
                <a:ea typeface="ヒラギノ角ゴ Pro W3"/>
                <a:cs typeface="ヒラギノ角ゴ Pro W3"/>
              </a:rPr>
              <a:t>7.3.3.2 WF </a:t>
            </a:r>
            <a:r>
              <a:rPr lang="en-GB" sz="3600" dirty="0" smtClean="0">
                <a:ea typeface="ヒラギノ角ゴ Pro W3"/>
                <a:cs typeface="ヒラギノ角ゴ Pro W3"/>
              </a:rPr>
              <a:t>on simulation assumptions</a:t>
            </a:r>
            <a:endParaRPr lang="en-GB" sz="3600" noProof="0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451" y="180870"/>
            <a:ext cx="844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64158" y="169810"/>
            <a:ext cx="715442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78bis</a:t>
            </a:r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R1-144444</a:t>
            </a:r>
            <a:endParaRPr lang="en-US" altLang="ko-KR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Ljubljana, Slovenia, 6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October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2014</a:t>
            </a:r>
            <a:endParaRPr lang="en-GB" altLang="ko-KR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9090" y="2140299"/>
            <a:ext cx="5456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Nokia Networks, Nokia Corporation, CMCC, Samsung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57835848"/>
              </p:ext>
            </p:extLst>
          </p:nvPr>
        </p:nvGraphicFramePr>
        <p:xfrm>
          <a:off x="347170" y="677043"/>
          <a:ext cx="8414992" cy="322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Homogeneous scenarios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3D-UMa</a:t>
                      </a:r>
                      <a:r>
                        <a:rPr lang="en-US" sz="1200" baseline="0" dirty="0" smtClean="0"/>
                        <a:t> ISD 500m, 3D-UMa ISD </a:t>
                      </a:r>
                      <a:r>
                        <a:rPr lang="en-US" sz="1200" baseline="0" dirty="0" smtClean="0"/>
                        <a:t>200m with 41dBm </a:t>
                      </a:r>
                      <a:r>
                        <a:rPr lang="en-US" sz="1200" baseline="0" dirty="0" err="1" smtClean="0"/>
                        <a:t>Tx</a:t>
                      </a:r>
                      <a:r>
                        <a:rPr lang="en-US" sz="1200" baseline="0" dirty="0" smtClean="0"/>
                        <a:t> power (for 10MHz), </a:t>
                      </a:r>
                      <a:r>
                        <a:rPr lang="en-US" sz="1200" baseline="0" dirty="0" smtClean="0"/>
                        <a:t>3D-UMi ISD 200m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Polarized antenna modeling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Model -2 from 36.873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model 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Mandatory: FTP Model 1</a:t>
                      </a:r>
                      <a:r>
                        <a:rPr lang="en-US" sz="1200" baseline="0" dirty="0" smtClean="0"/>
                        <a:t> with packet size 0.5 Mbytes (low ~20% RU*, medium ~50% RU, high ~70%RU), the number of UEs is variable and </a:t>
                      </a:r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according to desired load for </a:t>
                      </a:r>
                      <a:r>
                        <a:rPr lang="en-US" sz="1200" kern="1200" dirty="0" err="1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bursty</a:t>
                      </a:r>
                      <a:endParaRPr lang="en-US" sz="1200" kern="1200" dirty="0" smtClean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Optional: Full buffer model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Wrapping method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Mandatory: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Geographical distance based</a:t>
                      </a:r>
                    </a:p>
                    <a:p>
                      <a:r>
                        <a:rPr lang="en-US" sz="1200" dirty="0" smtClean="0"/>
                        <a:t>Optional: Radio distance</a:t>
                      </a:r>
                      <a:r>
                        <a:rPr lang="en-US" sz="1200" baseline="0" dirty="0" smtClean="0"/>
                        <a:t> based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Handover</a:t>
                      </a:r>
                      <a:r>
                        <a:rPr lang="en-US" sz="1200" baseline="0" dirty="0" smtClean="0"/>
                        <a:t> margin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3dB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Metrics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Mean, 5%, 50% </a:t>
                      </a:r>
                      <a:r>
                        <a:rPr lang="en-US" sz="1200" dirty="0" smtClean="0"/>
                        <a:t>UPT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(phase 1 and phase 2)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3385" y="4089679"/>
            <a:ext cx="7506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*RU clarification: multiple SU or MU layers are not counted multiple times towards RU, max RU=100% 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47170" y="677043"/>
          <a:ext cx="8414992" cy="26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  <a:cs typeface="Times New Roman"/>
                        </a:rPr>
                        <a:t>System bandwidth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Arial"/>
                        </a:rPr>
                        <a:t>10MHz (</a:t>
                      </a:r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Arial"/>
                        </a:rPr>
                        <a:t>50 PRBs</a:t>
                      </a: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Arial"/>
                        </a:rPr>
                        <a:t>)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  <a:cs typeface="Times New Roman"/>
                        </a:rPr>
                        <a:t>UE attachment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MS Mincho"/>
                          <a:cs typeface="Times New Roman"/>
                        </a:rPr>
                        <a:t>Option 1) Based </a:t>
                      </a: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on RSRP (formula) from CRS port </a:t>
                      </a:r>
                      <a:r>
                        <a:rPr lang="en-US" sz="1200" dirty="0" smtClean="0">
                          <a:latin typeface="+mn-lt"/>
                          <a:ea typeface="MS Mincho"/>
                          <a:cs typeface="Times New Roman"/>
                        </a:rPr>
                        <a:t>0*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Carrier Frequency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2GHz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Network synchronization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Synchronized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UE Speed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3km/h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UE distribution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according</a:t>
                      </a:r>
                      <a:r>
                        <a:rPr lang="en-US" sz="12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to 36.873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(phase 1 and phase 2)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2369" y="3918857"/>
            <a:ext cx="811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*This does not restrict any virtualization weights for CRS port 0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47170" y="677043"/>
          <a:ext cx="8414992" cy="2452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  <a:cs typeface="Times New Roman"/>
                        </a:rPr>
                        <a:t>UE array orientation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Ω</a:t>
                      </a:r>
                      <a:r>
                        <a:rPr lang="en-US" sz="1200" i="1" baseline="-25000">
                          <a:latin typeface="+mn-lt"/>
                          <a:ea typeface="MS Mincho"/>
                          <a:cs typeface="Times New Roman"/>
                        </a:rPr>
                        <a:t>UT,</a:t>
                      </a:r>
                      <a:r>
                        <a:rPr lang="en-GB" sz="1200" i="1" baseline="-25000">
                          <a:latin typeface="+mn-lt"/>
                          <a:ea typeface="MS Mincho"/>
                          <a:cs typeface="Times New Roman"/>
                        </a:rPr>
                        <a:t>a </a:t>
                      </a: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uniformly distributed on [0,360] degree, Ω</a:t>
                      </a:r>
                      <a:r>
                        <a:rPr lang="en-US" sz="1200" i="1" baseline="-25000">
                          <a:latin typeface="+mn-lt"/>
                          <a:ea typeface="MS Mincho"/>
                          <a:cs typeface="Times New Roman"/>
                        </a:rPr>
                        <a:t>UT,b</a:t>
                      </a: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 = 90 degree, Ω</a:t>
                      </a:r>
                      <a:r>
                        <a:rPr lang="en-US" sz="1200" i="1" baseline="-25000">
                          <a:latin typeface="+mn-lt"/>
                          <a:ea typeface="MS Mincho"/>
                          <a:cs typeface="Times New Roman"/>
                        </a:rPr>
                        <a:t>UT,g </a:t>
                      </a: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= 0 degree</a:t>
                      </a:r>
                      <a:endParaRPr lang="en-US" sz="12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  <a:cs typeface="Times New Roman"/>
                        </a:rPr>
                        <a:t>UE antenna pattern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Isotropic antenna gain pattern </a:t>
                      </a:r>
                      <a:r>
                        <a:rPr lang="en-US" sz="1200" i="1" dirty="0">
                          <a:latin typeface="+mn-lt"/>
                          <a:ea typeface="MS Mincho"/>
                          <a:cs typeface="Times New Roman"/>
                        </a:rPr>
                        <a:t>A</a:t>
                      </a: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’(</a:t>
                      </a:r>
                      <a:r>
                        <a:rPr lang="en-US" sz="1200" dirty="0" err="1">
                          <a:latin typeface="+mn-lt"/>
                          <a:ea typeface="MS Mincho"/>
                          <a:cs typeface="Times New Roman"/>
                        </a:rPr>
                        <a:t>θ’,ф</a:t>
                      </a: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’) = 1</a:t>
                      </a: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2"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Receiver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t-IT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Non-ideal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c</a:t>
                      </a:r>
                      <a:r>
                        <a:rPr lang="it-IT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hannel estimation and interference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modeling, detailed guidelines according to Rel-12 [71-12] assumptions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LMMSE-IRC </a:t>
                      </a:r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receiver,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detailed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guidelines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according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to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Rel-12 [71-12]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assumptions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UE Rx configuration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2 Rx x-polar (+90/0)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(phase 1 and phase 2)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28147935"/>
              </p:ext>
            </p:extLst>
          </p:nvPr>
        </p:nvGraphicFramePr>
        <p:xfrm>
          <a:off x="286881" y="605648"/>
          <a:ext cx="8414992" cy="3784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Feedback </a:t>
                      </a:r>
                      <a:endParaRPr lang="en-US" sz="100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PUSCH 3-2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for non</a:t>
                      </a:r>
                      <a:r>
                        <a:rPr lang="en-US" sz="10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-reciprocity operation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(PUSCH 3-0 for reciprocity based operation)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CQI,</a:t>
                      </a:r>
                      <a:r>
                        <a:rPr lang="en-US" sz="10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PMI</a:t>
                      </a:r>
                      <a:r>
                        <a:rPr lang="en-US" sz="10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and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RI </a:t>
                      </a: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reporting triggered per 5ms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Feedback delay is 5 ms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Rel-10 </a:t>
                      </a: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8Tx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codebook based for</a:t>
                      </a:r>
                      <a:r>
                        <a:rPr lang="en-US" sz="10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non-reciprocity based operation (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SRS for reciprocity based operation</a:t>
                      </a:r>
                      <a:r>
                        <a:rPr lang="en-US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only for TDD)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Transmission scheme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TM10, single CSI process, dynamic SU/MU-MIMO with rank </a:t>
                      </a:r>
                      <a:r>
                        <a:rPr lang="en-US" sz="1000" dirty="0" smtClean="0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adaptation (no </a:t>
                      </a:r>
                      <a:r>
                        <a:rPr lang="en-US" sz="1000" dirty="0" err="1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CoMP</a:t>
                      </a:r>
                      <a:r>
                        <a:rPr lang="en-US" sz="1000" dirty="0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Overhead </a:t>
                      </a:r>
                      <a:endParaRPr lang="en-US" sz="100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3 symbols for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DL </a:t>
                      </a: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CCHs, </a:t>
                      </a:r>
                      <a:r>
                        <a:rPr lang="en-US" sz="1000" u="sng" kern="1200" dirty="0">
                          <a:solidFill>
                            <a:srgbClr val="FF0000"/>
                          </a:solidFill>
                          <a:latin typeface="+mn-lt"/>
                          <a:ea typeface="SimSun"/>
                          <a:cs typeface="Times New Roman"/>
                        </a:rPr>
                        <a:t>2</a:t>
                      </a:r>
                      <a:r>
                        <a:rPr lang="en-US" sz="10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000" u="sng" kern="1200" dirty="0">
                          <a:solidFill>
                            <a:srgbClr val="FF0000"/>
                          </a:solidFill>
                          <a:latin typeface="+mn-lt"/>
                          <a:ea typeface="SimSun"/>
                          <a:cs typeface="Times New Roman"/>
                        </a:rPr>
                        <a:t>CRS ports</a:t>
                      </a: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and DM-RS with 12 REs per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PRB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Scheduler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Frequency selective scheduling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(multiple UEs</a:t>
                      </a:r>
                      <a:r>
                        <a:rPr lang="en-US" sz="10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per TTI allowed)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6973">
                <a:tc>
                  <a:txBody>
                    <a:bodyPr/>
                    <a:lstStyle/>
                    <a:p>
                      <a:pPr marL="0" marR="0" indent="0" algn="l" defTabSz="457200" rtl="0" eaLnBrk="1" fontAlgn="base" latinLnBrk="0" hangingPunct="1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antenna configuration</a:t>
                      </a:r>
                      <a:endParaRPr lang="en-US" sz="1000" dirty="0" smtClean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antenna elements </a:t>
                      </a:r>
                      <a:r>
                        <a:rPr lang="en-US" sz="10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config</a:t>
                      </a: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en-US" sz="10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 x 4 x 2, TXRU </a:t>
                      </a:r>
                      <a:r>
                        <a:rPr lang="en-US" sz="1000" dirty="0" err="1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config</a:t>
                      </a:r>
                      <a:r>
                        <a:rPr lang="en-US" sz="10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: 1</a:t>
                      </a: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x 4 x 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ase" latinLnBrk="0" hangingPunct="1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Number of UE transmit antennas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u="sng" baseline="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or 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for phase-1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68486615"/>
              </p:ext>
            </p:extLst>
          </p:nvPr>
        </p:nvGraphicFramePr>
        <p:xfrm>
          <a:off x="347170" y="677043"/>
          <a:ext cx="8414992" cy="3112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ase" latinLnBrk="0" hangingPunct="1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CSI-RS,</a:t>
                      </a:r>
                      <a:r>
                        <a:rPr lang="en-US" sz="1000" baseline="0" dirty="0" smtClean="0"/>
                        <a:t> CRS</a:t>
                      </a:r>
                      <a:endParaRPr lang="en-US" sz="1000" dirty="0" smtClean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CSI-RS 1-1 mapping to TXRU, </a:t>
                      </a:r>
                      <a:r>
                        <a:rPr lang="en-US" altLang="ko-KR" sz="1000" dirty="0" smtClean="0"/>
                        <a:t>only CRS port 0 is modeled for UE attachment, CRS port 0 is associated with the first column with +45 degree pol, </a:t>
                      </a:r>
                      <a:r>
                        <a:rPr lang="en-US" sz="1000" u="sng" baseline="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CRS port 0 to TXRU mapping is given by [1, 0, 0, 0, 0, 0, 0, 0]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宋体"/>
                          <a:cs typeface="Times New Roman"/>
                        </a:rPr>
                        <a:t>Downtilt</a:t>
                      </a: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3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Antenna </a:t>
                      </a:r>
                      <a:r>
                        <a:rPr lang="en-US" altLang="ko-KR" sz="1100" dirty="0" err="1" smtClean="0"/>
                        <a:t>downtilting</a:t>
                      </a:r>
                      <a:r>
                        <a:rPr lang="en-US" altLang="ko-KR" sz="1100" dirty="0" smtClean="0"/>
                        <a:t> angle </a:t>
                      </a:r>
                      <a:r>
                        <a:rPr lang="el-GR" altLang="ko-KR" sz="1100" dirty="0" smtClean="0"/>
                        <a:t>θ</a:t>
                      </a:r>
                      <a:r>
                        <a:rPr lang="en-US" altLang="ko-KR" sz="1100" baseline="-25000" dirty="0" err="1" smtClean="0"/>
                        <a:t>etilt</a:t>
                      </a:r>
                      <a:r>
                        <a:rPr lang="en-US" altLang="ko-KR" sz="1100" dirty="0" smtClean="0"/>
                        <a:t> = [102] degree</a:t>
                      </a:r>
                      <a:r>
                        <a:rPr lang="en-US" altLang="ko-KR" sz="1100" baseline="0" dirty="0" smtClean="0"/>
                        <a:t> for </a:t>
                      </a:r>
                      <a:r>
                        <a:rPr lang="en-US" sz="1100" dirty="0" smtClean="0"/>
                        <a:t>3D-UMa</a:t>
                      </a:r>
                      <a:r>
                        <a:rPr lang="en-US" sz="1100" baseline="0" dirty="0" smtClean="0"/>
                        <a:t> ISD 500m, 3D-UMi ISD 200m and </a:t>
                      </a:r>
                      <a:r>
                        <a:rPr lang="el-GR" altLang="ko-KR" sz="1100" dirty="0" smtClean="0"/>
                        <a:t>θ</a:t>
                      </a:r>
                      <a:r>
                        <a:rPr lang="en-US" altLang="ko-KR" sz="1100" baseline="-25000" dirty="0" err="1" smtClean="0"/>
                        <a:t>etilt</a:t>
                      </a:r>
                      <a:r>
                        <a:rPr lang="en-US" altLang="ko-KR" sz="1100" dirty="0" smtClean="0"/>
                        <a:t> = [106] degree</a:t>
                      </a:r>
                      <a:r>
                        <a:rPr lang="en-US" altLang="ko-KR" sz="1100" baseline="0" dirty="0" smtClean="0"/>
                        <a:t> for </a:t>
                      </a:r>
                      <a:r>
                        <a:rPr lang="en-US" sz="1100" baseline="0" dirty="0" smtClean="0"/>
                        <a:t>3D-UMa ISD 200m</a:t>
                      </a:r>
                      <a:endParaRPr lang="en-US" sz="1100" dirty="0" smtClean="0"/>
                    </a:p>
                    <a:p>
                      <a:pPr marL="0" marR="0" lvl="3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2"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CSI-RS/SRS periodicity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5 </a:t>
                      </a:r>
                      <a:r>
                        <a:rPr lang="en-US" sz="1200" dirty="0" err="1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msec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 for phase 1</a:t>
            </a:r>
            <a:endParaRPr lang="en-US" dirty="0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0</TotalTime>
  <Words>514</Words>
  <Application>Microsoft Office PowerPoint</Application>
  <PresentationFormat>On-screen Show (16:9)</PresentationFormat>
  <Paragraphs>68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Nokia PowerPoint Template Nokia Pure v13</vt:lpstr>
      <vt:lpstr>Nokia Master Blue Background</vt:lpstr>
      <vt:lpstr>1_Nokia Master Blue Background</vt:lpstr>
      <vt:lpstr>Nokia Master White Background</vt:lpstr>
      <vt:lpstr>Slide 1</vt:lpstr>
      <vt:lpstr>Simulation assumptions (phase 1 and phase 2)</vt:lpstr>
      <vt:lpstr>Simulation assumptions (phase 1 and phase 2)</vt:lpstr>
      <vt:lpstr>Simulation assumptions (phase 1 and phase 2)</vt:lpstr>
      <vt:lpstr>Simulation assumptions for phase-1</vt:lpstr>
      <vt:lpstr>Simulation assumptions  for phase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2014-05-04T21:20:46Z</dcterms:created>
  <dcterms:modified xsi:type="dcterms:W3CDTF">2014-10-08T15:55:17Z</dcterms:modified>
</cp:coreProperties>
</file>