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95" r:id="rId3"/>
    <p:sldId id="287" r:id="rId4"/>
    <p:sldId id="289" r:id="rId5"/>
    <p:sldId id="288" r:id="rId6"/>
    <p:sldId id="292" r:id="rId7"/>
    <p:sldId id="293" r:id="rId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0066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54" autoAdjust="0"/>
    <p:restoredTop sz="94660"/>
  </p:normalViewPr>
  <p:slideViewPr>
    <p:cSldViewPr>
      <p:cViewPr varScale="1">
        <p:scale>
          <a:sx n="87" d="100"/>
          <a:sy n="87" d="100"/>
        </p:scale>
        <p:origin x="-166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2616354E-4528-4B83-9199-C7E8D4EA7AE2}" type="datetimeFigureOut">
              <a:rPr lang="zh-CN" altLang="en-US"/>
              <a:pPr>
                <a:defRPr/>
              </a:pPr>
              <a:t>2013/11/14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608EC461-2872-40DE-8362-F0B36F2DA0D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733925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FA8AF86-C871-430A-A71A-486EC2B037BE}" type="slidenum">
              <a:rPr lang="zh-CN" altLang="en-US" smtClean="0">
                <a:latin typeface="Calibri" pitchFamily="34" charset="0"/>
              </a:rPr>
              <a:pPr eaLnBrk="1" hangingPunct="1"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BD764A-E826-440D-9F8B-43C6B088725B}" type="datetimeFigureOut">
              <a:rPr lang="zh-CN" altLang="en-US"/>
              <a:pPr>
                <a:defRPr/>
              </a:pPr>
              <a:t>2013/11/14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DC237-75D5-4F22-9065-01D3F461AAF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11307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49613-5B85-4FF0-A910-828D35A3E182}" type="datetimeFigureOut">
              <a:rPr lang="zh-CN" altLang="en-US"/>
              <a:pPr>
                <a:defRPr/>
              </a:pPr>
              <a:t>2013/11/14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B2F101-617A-4344-B8A3-0AB24448D36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715083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A0514-E849-48CF-BEF1-79A7A64FF2CB}" type="datetimeFigureOut">
              <a:rPr lang="zh-CN" altLang="en-US"/>
              <a:pPr>
                <a:defRPr/>
              </a:pPr>
              <a:t>2013/11/14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C4466-479E-407C-824E-4B46FC24835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3658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33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390A0-3F32-4B29-9668-34F895B38ED0}" type="datetimeFigureOut">
              <a:rPr lang="zh-CN" altLang="en-US"/>
              <a:pPr>
                <a:defRPr/>
              </a:pPr>
              <a:t>2013/11/14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EC2FFF-A63C-469D-AB9C-D4B48BB29B1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644804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17551-35E8-4F17-8660-B16AA9510F33}" type="datetimeFigureOut">
              <a:rPr lang="zh-CN" altLang="en-US"/>
              <a:pPr>
                <a:defRPr/>
              </a:pPr>
              <a:t>2013/11/14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F4CC3-A805-4BA5-A44B-0E55C3CF3FC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48406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8E1A4-4DA4-45D7-9827-B7C4579F8E12}" type="datetimeFigureOut">
              <a:rPr lang="zh-CN" altLang="en-US"/>
              <a:pPr>
                <a:defRPr/>
              </a:pPr>
              <a:t>2013/11/14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046545-066F-425D-A64D-7B990F0A808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856929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307C2-EE9B-4AD3-A486-8C54886DEEED}" type="datetimeFigureOut">
              <a:rPr lang="zh-CN" altLang="en-US"/>
              <a:pPr>
                <a:defRPr/>
              </a:pPr>
              <a:t>2013/11/14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F355CF-BE23-474E-9A63-7B88B2FB020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38306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000A3-4386-4A40-A185-1969351B1039}" type="datetimeFigureOut">
              <a:rPr lang="zh-CN" altLang="en-US"/>
              <a:pPr>
                <a:defRPr/>
              </a:pPr>
              <a:t>2013/11/14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6A114-815B-46BA-84B8-C07210F7395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87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8B2D6-C654-46D3-9A53-14D03C24B018}" type="datetimeFigureOut">
              <a:rPr lang="zh-CN" altLang="en-US"/>
              <a:pPr>
                <a:defRPr/>
              </a:pPr>
              <a:t>2013/11/14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2466C-9F29-4CE5-B4AF-87D7BDAA339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1223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409C48-653A-440E-AE10-7F3AB8B5921D}" type="datetimeFigureOut">
              <a:rPr lang="zh-CN" altLang="en-US"/>
              <a:pPr>
                <a:defRPr/>
              </a:pPr>
              <a:t>2013/11/14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67BC0C-F954-4BA2-BC79-4DB68D0DE49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97246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301AD-2FA6-45B2-A288-6303CDC9FFFF}" type="datetimeFigureOut">
              <a:rPr lang="zh-CN" altLang="en-US"/>
              <a:pPr>
                <a:defRPr/>
              </a:pPr>
              <a:t>2013/11/14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C0D209-E2A6-47AA-8A86-050C3D4B218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65804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1737546B-2503-473B-8758-E78928950297}" type="datetimeFigureOut">
              <a:rPr lang="zh-CN" altLang="en-US"/>
              <a:pPr>
                <a:defRPr/>
              </a:pPr>
              <a:t>2013/11/14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BD7A575-47B1-4ADA-BAB4-89E9858F4FB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.png"/><Relationship Id="rId3" Type="http://schemas.openxmlformats.org/officeDocument/2006/relationships/image" Target="../media/image20.png"/><Relationship Id="rId12" Type="http://schemas.openxmlformats.org/officeDocument/2006/relationships/image" Target="../media/image37.png"/><Relationship Id="rId17" Type="http://schemas.openxmlformats.org/officeDocument/2006/relationships/image" Target="../media/image42.png"/><Relationship Id="rId2" Type="http://schemas.openxmlformats.org/officeDocument/2006/relationships/image" Target="../media/image15.png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6.png"/><Relationship Id="rId5" Type="http://schemas.openxmlformats.org/officeDocument/2006/relationships/image" Target="../media/image4.png"/><Relationship Id="rId15" Type="http://schemas.openxmlformats.org/officeDocument/2006/relationships/image" Target="../media/image9.png"/><Relationship Id="rId10" Type="http://schemas.openxmlformats.org/officeDocument/2006/relationships/image" Target="../media/image50.png"/><Relationship Id="rId4" Type="http://schemas.openxmlformats.org/officeDocument/2006/relationships/image" Target="../media/image30.png"/><Relationship Id="rId1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ko-KR" sz="3600" dirty="0" smtClean="0">
                <a:ea typeface="굴림" pitchFamily="50" charset="-127"/>
              </a:rPr>
              <a:t>WF on Modeling Field Pattern of Polarized Antenna</a:t>
            </a:r>
            <a:endParaRPr lang="en-US" altLang="zh-CN" sz="3600" dirty="0" smtClean="0">
              <a:cs typeface="Times New Roman" pitchFamily="18" charset="0"/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990600" y="4191000"/>
            <a:ext cx="70104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Qualcomm</a:t>
            </a:r>
            <a:endParaRPr lang="en-US" altLang="zh-CN" sz="2800" dirty="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79375"/>
            <a:ext cx="9144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3GPP TSG RAN WG1 #75					</a:t>
            </a:r>
            <a:r>
              <a:rPr lang="en-GB" altLang="ko-KR" b="1">
                <a:latin typeface="Calibri" pitchFamily="34" charset="0"/>
                <a:cs typeface="Times New Roman" pitchFamily="18" charset="0"/>
              </a:rPr>
              <a:t>                     </a:t>
            </a:r>
            <a:r>
              <a:rPr lang="en-GB" altLang="ko-KR" b="1" smtClean="0">
                <a:latin typeface="Calibri" pitchFamily="34" charset="0"/>
                <a:cs typeface="Times New Roman" pitchFamily="18" charset="0"/>
              </a:rPr>
              <a:t>R1-</a:t>
            </a:r>
            <a:r>
              <a:rPr lang="en-US" b="1" smtClean="0">
                <a:latin typeface="Calibri" pitchFamily="34" charset="0"/>
                <a:cs typeface="Times New Roman" pitchFamily="18" charset="0"/>
              </a:rPr>
              <a:t>136036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San Francisco, USA, 11</a:t>
            </a:r>
            <a:r>
              <a:rPr lang="en-US" altLang="ko-KR" b="1" baseline="30000" dirty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 – 15</a:t>
            </a:r>
            <a:r>
              <a:rPr lang="en-US" altLang="ko-KR" b="1" baseline="30000" dirty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 November 2013</a:t>
            </a:r>
            <a:endParaRPr lang="en-GB" altLang="ko-KR" b="1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0140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ko-KR" dirty="0">
                <a:latin typeface="Calibri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6.2.7</a:t>
            </a:r>
            <a:endParaRPr lang="ko-KR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sz="2400" dirty="0" smtClean="0"/>
                  <a:t>Field pattern model in TR36.814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000" i="1"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000" i="1">
                                  <a:latin typeface="Cambria Math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en-US" sz="20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latin typeface="Cambria Math"/>
                                    </a:rPr>
                                    <m:t>𝐹</m:t>
                                  </m:r>
                                </m:e>
                                <m:sub>
                                  <m:acc>
                                    <m:accPr>
                                      <m:chr m:val="̂"/>
                                      <m:ctrlPr>
                                        <a:rPr lang="en-US" sz="2000" i="1">
                                          <a:latin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2000" i="1">
                                          <a:latin typeface="Cambria Math"/>
                                        </a:rPr>
                                        <m:t>𝜃</m:t>
                                      </m:r>
                                    </m:e>
                                  </m:acc>
                                </m:sub>
                              </m:sSub>
                              <m:d>
                                <m:dPr>
                                  <m:ctrlPr>
                                    <a:rPr lang="en-US" sz="2000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i="1">
                                      <a:latin typeface="Cambria Math"/>
                                    </a:rPr>
                                    <m:t>𝜙</m:t>
                                  </m:r>
                                  <m:r>
                                    <a:rPr lang="en-US" sz="2000" i="1">
                                      <a:latin typeface="Cambria Math"/>
                                    </a:rPr>
                                    <m:t>, </m:t>
                                  </m:r>
                                  <m:r>
                                    <a:rPr lang="en-US" sz="2000" i="1">
                                      <a:latin typeface="Cambria Math"/>
                                    </a:rPr>
                                    <m:t>𝜃</m:t>
                                  </m:r>
                                </m:e>
                              </m:d>
                            </m:e>
                            <m:e>
                              <m:sSub>
                                <m:sSubPr>
                                  <m:ctrlPr>
                                    <a:rPr lang="en-US" sz="20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latin typeface="Cambria Math"/>
                                    </a:rPr>
                                    <m:t>𝐹</m:t>
                                  </m:r>
                                </m:e>
                                <m:sub>
                                  <m:acc>
                                    <m:accPr>
                                      <m:chr m:val="̂"/>
                                      <m:ctrlPr>
                                        <a:rPr lang="en-US" sz="2000" i="1">
                                          <a:latin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2000" i="1">
                                          <a:latin typeface="Cambria Math"/>
                                        </a:rPr>
                                        <m:t>𝜙</m:t>
                                      </m:r>
                                    </m:e>
                                  </m:acc>
                                </m:sub>
                              </m:sSub>
                              <m:d>
                                <m:dPr>
                                  <m:ctrlPr>
                                    <a:rPr lang="en-US" sz="2000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i="1">
                                      <a:latin typeface="Cambria Math"/>
                                    </a:rPr>
                                    <m:t>𝜙</m:t>
                                  </m:r>
                                  <m:r>
                                    <a:rPr lang="en-US" sz="2000" i="1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sz="2000" i="1">
                                      <a:latin typeface="Cambria Math"/>
                                    </a:rPr>
                                    <m:t>𝜃</m:t>
                                  </m:r>
                                </m:e>
                              </m:d>
                            </m:e>
                          </m:eqArr>
                        </m:e>
                      </m:d>
                      <m:r>
                        <a:rPr lang="en-US" sz="2000" i="1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000" i="1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2000" b="0" i="1" smtClean="0">
                              <a:latin typeface="Cambria Math"/>
                            </a:rPr>
                            <m:t>𝐺</m:t>
                          </m:r>
                          <m:d>
                            <m:dPr>
                              <m:ctrlPr>
                                <a:rPr lang="en-US" sz="20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latin typeface="Cambria Math"/>
                                </a:rPr>
                                <m:t>𝜙</m:t>
                              </m:r>
                              <m:r>
                                <a:rPr lang="en-US" sz="2000" i="1">
                                  <a:latin typeface="Cambria Math"/>
                                </a:rPr>
                                <m:t>,</m:t>
                              </m:r>
                              <m:r>
                                <a:rPr lang="en-US" sz="2000" i="1">
                                  <a:latin typeface="Cambria Math"/>
                                </a:rPr>
                                <m:t>𝜃</m:t>
                              </m:r>
                            </m:e>
                          </m:d>
                        </m:e>
                      </m:rad>
                      <m:d>
                        <m:dPr>
                          <m:ctrlPr>
                            <a:rPr lang="en-US" sz="2000" i="1"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000" i="1">
                                  <a:latin typeface="Cambria Math"/>
                                </a:rPr>
                              </m:ctrlPr>
                            </m:eqArrPr>
                            <m:e>
                              <m:func>
                                <m:funcPr>
                                  <m:ctrlPr>
                                    <a:rPr lang="en-US" sz="2000" i="1">
                                      <a:latin typeface="Cambria Math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2000">
                                      <a:latin typeface="Cambria Math"/>
                                    </a:rPr>
                                    <m:t>cos</m:t>
                                  </m:r>
                                </m:fName>
                                <m:e>
                                  <m:r>
                                    <a:rPr lang="en-US" sz="2000" b="0" i="1" smtClean="0">
                                      <a:latin typeface="Cambria Math"/>
                                    </a:rPr>
                                    <m:t>𝛼</m:t>
                                  </m:r>
                                </m:e>
                              </m:func>
                            </m:e>
                            <m:e>
                              <m:func>
                                <m:funcPr>
                                  <m:ctrlPr>
                                    <a:rPr lang="en-US" sz="2000" i="1">
                                      <a:latin typeface="Cambria Math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2000">
                                      <a:latin typeface="Cambria Math"/>
                                    </a:rPr>
                                    <m:t>sin</m:t>
                                  </m:r>
                                </m:fName>
                                <m:e>
                                  <m:r>
                                    <a:rPr lang="en-US" sz="2000" b="0" i="1" smtClean="0">
                                      <a:latin typeface="Cambria Math"/>
                                    </a:rPr>
                                    <m:t>𝛼</m:t>
                                  </m:r>
                                </m:e>
                              </m:func>
                            </m:e>
                          </m:eqArr>
                        </m:e>
                      </m:d>
                    </m:oMath>
                  </m:oMathPara>
                </a14:m>
                <a:endParaRPr lang="en-US" sz="2000" dirty="0"/>
              </a:p>
              <a:p>
                <a:r>
                  <a:rPr lang="en-US" sz="2400" dirty="0" smtClean="0"/>
                  <a:t>Problem w/ current field pattern model (R1-134223)</a:t>
                </a:r>
              </a:p>
              <a:p>
                <a:pPr lvl="1"/>
                <a:r>
                  <a:rPr lang="en-GB" sz="2000" dirty="0" smtClean="0"/>
                  <a:t>Consider </a:t>
                </a:r>
                <a:r>
                  <a:rPr lang="en-GB" sz="2000" dirty="0"/>
                  <a:t>a one-by-one polarized antenna </a:t>
                </a:r>
                <a:r>
                  <a:rPr lang="en-GB" sz="2000" dirty="0" smtClean="0"/>
                  <a:t>system </a:t>
                </a:r>
                <a:r>
                  <a:rPr lang="en-GB" sz="2000" dirty="0"/>
                  <a:t>with only a single LOS propagation </a:t>
                </a:r>
                <a:r>
                  <a:rPr lang="en-GB" sz="2000" dirty="0" smtClean="0"/>
                  <a:t>path.</a:t>
                </a:r>
              </a:p>
              <a:p>
                <a:pPr lvl="1"/>
                <a:r>
                  <a:rPr lang="en-GB" sz="2000" dirty="0" smtClean="0"/>
                  <a:t>Slant ideal dipole at both eNB and UE, i.e.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/>
                      </a:rPr>
                      <m:t>𝐺</m:t>
                    </m:r>
                    <m:d>
                      <m:dPr>
                        <m:ctrlPr>
                          <a:rPr lang="en-US" sz="20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2000" i="1">
                            <a:latin typeface="Cambria Math"/>
                          </a:rPr>
                          <m:t>𝜙</m:t>
                        </m:r>
                        <m:r>
                          <a:rPr lang="en-US" sz="2000" i="1">
                            <a:latin typeface="Cambria Math"/>
                          </a:rPr>
                          <m:t>,</m:t>
                        </m:r>
                        <m:r>
                          <a:rPr lang="en-US" sz="2000" i="1">
                            <a:latin typeface="Cambria Math"/>
                          </a:rPr>
                          <m:t>𝜃</m:t>
                        </m:r>
                      </m:e>
                    </m:d>
                    <m:r>
                      <a:rPr lang="en-US" sz="2000" b="0" i="1" smtClean="0">
                        <a:latin typeface="Cambria Math"/>
                      </a:rPr>
                      <m:t>=1</m:t>
                    </m:r>
                  </m:oMath>
                </a14:m>
                <a:endParaRPr lang="en-GB" sz="2000" dirty="0" smtClean="0"/>
              </a:p>
              <a:p>
                <a:pPr lvl="1"/>
                <a:r>
                  <a:rPr lang="en-GB" sz="2000" dirty="0" smtClean="0"/>
                  <a:t>Channel gain in both cases are different (1 for Case 1 and 0 for Case 2)</a:t>
                </a:r>
              </a:p>
              <a:p>
                <a:pPr lvl="1"/>
                <a:endParaRPr lang="en-GB" sz="2000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963" t="-9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689" y="4140575"/>
            <a:ext cx="2882438" cy="1946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690" y="4140576"/>
            <a:ext cx="2853175" cy="1777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304800" y="6210250"/>
            <a:ext cx="43434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dirty="0"/>
              <a:t>Case 1 – the eNB boresight and the UE boresight are pointing to the same direction.</a:t>
            </a:r>
          </a:p>
        </p:txBody>
      </p:sp>
      <p:sp>
        <p:nvSpPr>
          <p:cNvPr id="8" name="Rectangle 7"/>
          <p:cNvSpPr/>
          <p:nvPr/>
        </p:nvSpPr>
        <p:spPr>
          <a:xfrm>
            <a:off x="4800600" y="6227802"/>
            <a:ext cx="43434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dirty="0"/>
              <a:t>Case 2 – the eNB boresight and the UE boresight are pointing to the opposite directions.</a:t>
            </a:r>
          </a:p>
        </p:txBody>
      </p:sp>
    </p:spTree>
    <p:extLst>
      <p:ext uri="{BB962C8B-B14F-4D97-AF65-F5344CB8AC3E}">
        <p14:creationId xmlns:p14="http://schemas.microsoft.com/office/powerpoint/2010/main" val="4050673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90600"/>
                <a:ext cx="8229600" cy="5562600"/>
              </a:xfrm>
            </p:spPr>
            <p:txBody>
              <a:bodyPr/>
              <a:lstStyle/>
              <a:p>
                <a:r>
                  <a:rPr lang="en-US" sz="2000" dirty="0" smtClean="0"/>
                  <a:t>Acronyms</a:t>
                </a:r>
              </a:p>
              <a:p>
                <a:pPr marL="457200" lvl="1" indent="0">
                  <a:buNone/>
                </a:pPr>
                <a:r>
                  <a:rPr lang="en-US" sz="1800" dirty="0" smtClean="0"/>
                  <a:t>GCS	Global coordinate system</a:t>
                </a:r>
              </a:p>
              <a:p>
                <a:pPr marL="457200" lvl="1" indent="0">
                  <a:buNone/>
                </a:pPr>
                <a:r>
                  <a:rPr lang="en-US" sz="1800" dirty="0" smtClean="0"/>
                  <a:t>ACS	Array coordinate system</a:t>
                </a:r>
              </a:p>
              <a:p>
                <a:pPr marL="457200" lvl="1" indent="0">
                  <a:buNone/>
                </a:pPr>
                <a:r>
                  <a:rPr lang="en-US" sz="1800" dirty="0" smtClean="0"/>
                  <a:t>ECS	Element coordinate system</a:t>
                </a:r>
              </a:p>
              <a:p>
                <a:r>
                  <a:rPr lang="en-US" sz="2000" dirty="0" smtClean="0"/>
                  <a:t>Notations</a:t>
                </a:r>
              </a:p>
              <a:p>
                <a:pPr marL="457200" lvl="1" indent="0">
                  <a:buNone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sz="18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sz="1800" b="0" i="1" smtClean="0">
                            <a:latin typeface="Cambria Math"/>
                          </a:rPr>
                          <m:t>𝜙</m:t>
                        </m:r>
                        <m:r>
                          <a:rPr lang="en-US" sz="1800" b="0" i="1" smtClean="0">
                            <a:latin typeface="Cambria Math"/>
                          </a:rPr>
                          <m:t>,</m:t>
                        </m:r>
                        <m:r>
                          <a:rPr lang="en-US" sz="1800" b="0" i="1" smtClean="0">
                            <a:latin typeface="Cambria Math"/>
                          </a:rPr>
                          <m:t>𝜃</m:t>
                        </m:r>
                      </m:e>
                    </m:d>
                  </m:oMath>
                </a14:m>
                <a:r>
                  <a:rPr lang="en-US" sz="1800" dirty="0" smtClean="0"/>
                  <a:t>	azimuth and zenith in GCS</a:t>
                </a:r>
              </a:p>
              <a:p>
                <a:pPr marL="457200" lvl="1" indent="0">
                  <a:buNone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sz="1800" b="0" i="1" smtClean="0">
                            <a:latin typeface="Cambria Math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sz="1800" b="0" i="1" smtClean="0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sz="1800" b="0" i="1" smtClean="0">
                                <a:latin typeface="Cambria Math"/>
                              </a:rPr>
                              <m:t>𝜃</m:t>
                            </m:r>
                          </m:e>
                        </m:acc>
                        <m:r>
                          <a:rPr lang="en-US" sz="1800" b="0" i="1" smtClean="0">
                            <a:latin typeface="Cambria Math"/>
                          </a:rPr>
                          <m:t>,</m:t>
                        </m:r>
                        <m:acc>
                          <m:accPr>
                            <m:chr m:val="̂"/>
                            <m:ctrlPr>
                              <a:rPr lang="en-US" sz="1800" b="0" i="1" smtClean="0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sz="1800" b="0" i="1" smtClean="0">
                                <a:latin typeface="Cambria Math"/>
                              </a:rPr>
                              <m:t>𝜙</m:t>
                            </m:r>
                          </m:e>
                        </m:acc>
                        <m:r>
                          <a:rPr lang="en-US" sz="1800" b="0" i="1" smtClean="0">
                            <a:latin typeface="Cambria Math"/>
                          </a:rPr>
                          <m:t>, </m:t>
                        </m:r>
                        <m:acc>
                          <m:accPr>
                            <m:chr m:val="̂"/>
                            <m:ctrlPr>
                              <a:rPr lang="en-US" sz="1800" b="0" i="1" smtClean="0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sz="1800" b="0" i="1" smtClean="0">
                                <a:latin typeface="Cambria Math"/>
                              </a:rPr>
                              <m:t>𝑟</m:t>
                            </m:r>
                          </m:e>
                        </m:acc>
                      </m:e>
                    </m:d>
                  </m:oMath>
                </a14:m>
                <a:r>
                  <a:rPr lang="en-US" sz="1800" dirty="0" smtClean="0"/>
                  <a:t>	spherical basis in GCS</a:t>
                </a:r>
              </a:p>
              <a:p>
                <a:pPr marL="457200" lvl="1" indent="0">
                  <a:buNone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sz="1800" b="0" i="1" smtClean="0">
                            <a:latin typeface="Cambria Math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1800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1800" b="0" i="1" smtClean="0">
                                <a:latin typeface="Cambria Math"/>
                              </a:rPr>
                              <m:t>𝜙</m:t>
                            </m:r>
                          </m:e>
                          <m:sup>
                            <m:r>
                              <a:rPr lang="en-US" sz="1800" b="0" i="1" smtClean="0">
                                <a:latin typeface="Cambria Math"/>
                              </a:rPr>
                              <m:t>′</m:t>
                            </m:r>
                          </m:sup>
                        </m:sSup>
                        <m:r>
                          <a:rPr lang="en-US" sz="1800" b="0" i="1" smtClean="0">
                            <a:latin typeface="Cambria Math"/>
                          </a:rPr>
                          <m:t>,</m:t>
                        </m:r>
                        <m:sSup>
                          <m:sSupPr>
                            <m:ctrlPr>
                              <a:rPr lang="en-US" sz="1800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1800" b="0" i="1" smtClean="0">
                                <a:latin typeface="Cambria Math"/>
                              </a:rPr>
                              <m:t>𝜃</m:t>
                            </m:r>
                          </m:e>
                          <m:sup>
                            <m:r>
                              <a:rPr lang="en-US" sz="1800" b="0" i="1" smtClean="0">
                                <a:latin typeface="Cambria Math"/>
                              </a:rPr>
                              <m:t>′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sz="1800" dirty="0" smtClean="0"/>
                  <a:t>	azimuth and zenith in ACS</a:t>
                </a:r>
              </a:p>
              <a:p>
                <a:pPr marL="457200" lvl="1" indent="0">
                  <a:buNone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sz="1800" b="0" i="1" smtClean="0">
                            <a:latin typeface="Cambria Math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sz="1800" b="0" i="1" smtClean="0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sz="1800" b="0" i="1" smtClean="0">
                                <a:latin typeface="Cambria Math"/>
                              </a:rPr>
                              <m:t>𝜃</m:t>
                            </m:r>
                          </m:e>
                        </m:acc>
                        <m:r>
                          <a:rPr lang="en-US" sz="1800" b="0" i="1" smtClean="0">
                            <a:latin typeface="Cambria Math"/>
                          </a:rPr>
                          <m:t>′,</m:t>
                        </m:r>
                        <m:acc>
                          <m:accPr>
                            <m:chr m:val="̂"/>
                            <m:ctrlPr>
                              <a:rPr lang="en-US" sz="1800" b="0" i="1" smtClean="0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sz="1800" b="0" i="1" smtClean="0">
                                <a:latin typeface="Cambria Math"/>
                              </a:rPr>
                              <m:t>𝜙</m:t>
                            </m:r>
                          </m:e>
                        </m:acc>
                        <m:r>
                          <a:rPr lang="en-US" sz="1800" b="0" i="1" smtClean="0">
                            <a:latin typeface="Cambria Math"/>
                          </a:rPr>
                          <m:t>′, </m:t>
                        </m:r>
                        <m:acc>
                          <m:accPr>
                            <m:chr m:val="̂"/>
                            <m:ctrlPr>
                              <a:rPr lang="en-US" sz="1800" b="0" i="1" smtClean="0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sz="1800" b="0" i="1" smtClean="0">
                                <a:latin typeface="Cambria Math"/>
                              </a:rPr>
                              <m:t>𝑟</m:t>
                            </m:r>
                          </m:e>
                        </m:acc>
                        <m:r>
                          <a:rPr lang="en-US" sz="1800" b="0" i="1" smtClean="0">
                            <a:latin typeface="Cambria Math"/>
                          </a:rPr>
                          <m:t>′</m:t>
                        </m:r>
                      </m:e>
                    </m:d>
                  </m:oMath>
                </a14:m>
                <a:r>
                  <a:rPr lang="en-US" sz="1800" dirty="0" smtClean="0"/>
                  <a:t>	spherical basis in ACS</a:t>
                </a:r>
              </a:p>
              <a:p>
                <a:pPr marL="457200" lvl="1" indent="0">
                  <a:buNone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sz="1800" b="0" i="1" smtClean="0">
                            <a:latin typeface="Cambria Math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1800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1800" b="0" i="1" smtClean="0">
                                <a:latin typeface="Cambria Math"/>
                              </a:rPr>
                              <m:t>𝜙</m:t>
                            </m:r>
                          </m:e>
                          <m:sup>
                            <m:r>
                              <a:rPr lang="en-US" sz="1800" b="0" i="1" smtClean="0">
                                <a:latin typeface="Cambria Math"/>
                              </a:rPr>
                              <m:t>′′</m:t>
                            </m:r>
                          </m:sup>
                        </m:sSup>
                        <m:r>
                          <a:rPr lang="en-US" sz="1800" b="0" i="1" smtClean="0">
                            <a:latin typeface="Cambria Math"/>
                          </a:rPr>
                          <m:t>,</m:t>
                        </m:r>
                        <m:sSup>
                          <m:sSupPr>
                            <m:ctrlPr>
                              <a:rPr lang="en-US" sz="1800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1800" b="0" i="1" smtClean="0">
                                <a:latin typeface="Cambria Math"/>
                              </a:rPr>
                              <m:t>𝜃</m:t>
                            </m:r>
                          </m:e>
                          <m:sup>
                            <m:r>
                              <a:rPr lang="en-US" sz="1800" b="0" i="1" smtClean="0">
                                <a:latin typeface="Cambria Math"/>
                              </a:rPr>
                              <m:t>′′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sz="1800" dirty="0" smtClean="0"/>
                  <a:t>	azimuth and zenith in ECS</a:t>
                </a:r>
              </a:p>
              <a:p>
                <a:pPr marL="457200" lvl="1" indent="0">
                  <a:buNone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sz="1800" b="0" i="1" smtClean="0">
                            <a:latin typeface="Cambria Math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1800" b="0" i="1" smtClean="0">
                                <a:latin typeface="Cambria Math"/>
                              </a:rPr>
                            </m:ctrlPr>
                          </m:sSupPr>
                          <m:e>
                            <m:acc>
                              <m:accPr>
                                <m:chr m:val="̂"/>
                                <m:ctrlPr>
                                  <a:rPr lang="en-US" sz="1800" b="0" i="1" smtClean="0">
                                    <a:latin typeface="Cambria Math"/>
                                  </a:rPr>
                                </m:ctrlPr>
                              </m:accPr>
                              <m:e>
                                <m:r>
                                  <a:rPr lang="en-US" sz="1800" b="0" i="1" smtClean="0">
                                    <a:latin typeface="Cambria Math"/>
                                  </a:rPr>
                                  <m:t>𝜃</m:t>
                                </m:r>
                              </m:e>
                            </m:acc>
                          </m:e>
                          <m:sup>
                            <m:r>
                              <a:rPr lang="en-US" sz="1800" b="0" i="1" smtClean="0">
                                <a:latin typeface="Cambria Math"/>
                              </a:rPr>
                              <m:t>′′</m:t>
                            </m:r>
                          </m:sup>
                        </m:sSup>
                        <m:r>
                          <a:rPr lang="en-US" sz="1800" b="0" i="1" smtClean="0">
                            <a:latin typeface="Cambria Math"/>
                          </a:rPr>
                          <m:t>,</m:t>
                        </m:r>
                        <m:sSup>
                          <m:sSupPr>
                            <m:ctrlPr>
                              <a:rPr lang="en-US" sz="1800" b="0" i="1" smtClean="0">
                                <a:latin typeface="Cambria Math"/>
                              </a:rPr>
                            </m:ctrlPr>
                          </m:sSupPr>
                          <m:e>
                            <m:acc>
                              <m:accPr>
                                <m:chr m:val="̂"/>
                                <m:ctrlPr>
                                  <a:rPr lang="en-US" sz="1800" b="0" i="1" smtClean="0">
                                    <a:latin typeface="Cambria Math"/>
                                  </a:rPr>
                                </m:ctrlPr>
                              </m:accPr>
                              <m:e>
                                <m:r>
                                  <a:rPr lang="en-US" sz="1800" b="0" i="1" smtClean="0">
                                    <a:latin typeface="Cambria Math"/>
                                  </a:rPr>
                                  <m:t>𝜙</m:t>
                                </m:r>
                              </m:e>
                            </m:acc>
                          </m:e>
                          <m:sup>
                            <m:r>
                              <a:rPr lang="en-US" sz="1800" b="0" i="1" smtClean="0">
                                <a:latin typeface="Cambria Math"/>
                              </a:rPr>
                              <m:t>′′</m:t>
                            </m:r>
                          </m:sup>
                        </m:sSup>
                        <m:r>
                          <a:rPr lang="en-US" sz="1800" b="0" i="1" smtClean="0">
                            <a:latin typeface="Cambria Math"/>
                          </a:rPr>
                          <m:t>, </m:t>
                        </m:r>
                        <m:sSup>
                          <m:sSupPr>
                            <m:ctrlPr>
                              <a:rPr lang="en-US" sz="1800" b="0" i="1" smtClean="0">
                                <a:latin typeface="Cambria Math"/>
                              </a:rPr>
                            </m:ctrlPr>
                          </m:sSupPr>
                          <m:e>
                            <m:acc>
                              <m:accPr>
                                <m:chr m:val="̂"/>
                                <m:ctrlPr>
                                  <a:rPr lang="en-US" sz="1800" b="0" i="1" smtClean="0">
                                    <a:latin typeface="Cambria Math"/>
                                  </a:rPr>
                                </m:ctrlPr>
                              </m:accPr>
                              <m:e>
                                <m:r>
                                  <a:rPr lang="en-US" sz="1800" b="0" i="1" smtClean="0">
                                    <a:latin typeface="Cambria Math"/>
                                  </a:rPr>
                                  <m:t>𝑟</m:t>
                                </m:r>
                              </m:e>
                            </m:acc>
                          </m:e>
                          <m:sup>
                            <m:r>
                              <a:rPr lang="en-US" sz="1800" b="0" i="1" smtClean="0">
                                <a:latin typeface="Cambria Math"/>
                              </a:rPr>
                              <m:t>′′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sz="1800" dirty="0" smtClean="0"/>
                  <a:t>	spherical basis in ECS</a:t>
                </a:r>
              </a:p>
              <a:p>
                <a:pPr marL="457200" lvl="1" indent="0">
                  <a:buNone/>
                </a:pP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/>
                      </a:rPr>
                      <m:t>𝜓</m:t>
                    </m:r>
                  </m:oMath>
                </a14:m>
                <a:r>
                  <a:rPr lang="en-US" sz="1800" dirty="0" smtClean="0"/>
                  <a:t>		angle between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1800" b="0" i="1" smtClean="0">
                            <a:latin typeface="Cambria Math"/>
                          </a:rPr>
                        </m:ctrlPr>
                      </m:accPr>
                      <m:e>
                        <m:r>
                          <a:rPr lang="en-US" sz="1800" b="0" i="1" smtClean="0">
                            <a:latin typeface="Cambria Math"/>
                          </a:rPr>
                          <m:t>𝜃</m:t>
                        </m:r>
                      </m:e>
                    </m:acc>
                  </m:oMath>
                </a14:m>
                <a:r>
                  <a:rPr lang="en-US" sz="1800" dirty="0" smtClean="0"/>
                  <a:t> and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800" b="0" i="1" smtClean="0">
                            <a:latin typeface="Cambria Math"/>
                          </a:rPr>
                        </m:ctrlPr>
                      </m:sSupPr>
                      <m:e>
                        <m:acc>
                          <m:accPr>
                            <m:chr m:val="̂"/>
                            <m:ctrlPr>
                              <a:rPr lang="en-US" sz="1800" b="0" i="1" smtClean="0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sz="1800" b="0" i="1" smtClean="0">
                                <a:latin typeface="Cambria Math"/>
                              </a:rPr>
                              <m:t>𝜃</m:t>
                            </m:r>
                          </m:e>
                        </m:acc>
                      </m:e>
                      <m:sup>
                        <m:r>
                          <a:rPr lang="en-US" sz="1800" b="0" i="1" smtClean="0">
                            <a:latin typeface="Cambria Math"/>
                          </a:rPr>
                          <m:t>′</m:t>
                        </m:r>
                      </m:sup>
                    </m:sSup>
                  </m:oMath>
                </a14:m>
                <a:endParaRPr lang="en-US" sz="1800" dirty="0" smtClean="0"/>
              </a:p>
              <a:p>
                <a:pPr marL="457200" lvl="1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1800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sz="1800" b="0" i="1" smtClean="0">
                            <a:latin typeface="Cambria Math"/>
                          </a:rPr>
                          <m:t>𝜓</m:t>
                        </m:r>
                      </m:e>
                      <m:sup>
                        <m:r>
                          <a:rPr lang="en-US" sz="1800" b="0" i="1" smtClean="0">
                            <a:latin typeface="Cambria Math"/>
                          </a:rPr>
                          <m:t>′</m:t>
                        </m:r>
                      </m:sup>
                    </m:sSup>
                  </m:oMath>
                </a14:m>
                <a:r>
                  <a:rPr lang="en-US" sz="1800" dirty="0" smtClean="0"/>
                  <a:t>		angle between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800" b="0" i="1" smtClean="0">
                            <a:latin typeface="Cambria Math"/>
                          </a:rPr>
                        </m:ctrlPr>
                      </m:sSupPr>
                      <m:e>
                        <m:acc>
                          <m:accPr>
                            <m:chr m:val="̂"/>
                            <m:ctrlPr>
                              <a:rPr lang="en-US" sz="1800" b="0" i="1" smtClean="0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sz="1800" b="0" i="1" smtClean="0">
                                <a:latin typeface="Cambria Math"/>
                              </a:rPr>
                              <m:t>𝜃</m:t>
                            </m:r>
                          </m:e>
                        </m:acc>
                      </m:e>
                      <m:sup>
                        <m:r>
                          <a:rPr lang="en-US" sz="1800" b="0" i="1" smtClean="0">
                            <a:latin typeface="Cambria Math"/>
                          </a:rPr>
                          <m:t>′</m:t>
                        </m:r>
                      </m:sup>
                    </m:sSup>
                  </m:oMath>
                </a14:m>
                <a:r>
                  <a:rPr lang="en-US" sz="1800" dirty="0" smtClean="0"/>
                  <a:t> and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800" b="0" i="1" smtClean="0">
                            <a:latin typeface="Cambria Math"/>
                          </a:rPr>
                        </m:ctrlPr>
                      </m:sSupPr>
                      <m:e>
                        <m:acc>
                          <m:accPr>
                            <m:chr m:val="̂"/>
                            <m:ctrlPr>
                              <a:rPr lang="en-US" sz="1800" b="0" i="1" smtClean="0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sz="1800" b="0" i="1" smtClean="0">
                                <a:latin typeface="Cambria Math"/>
                              </a:rPr>
                              <m:t>𝜃</m:t>
                            </m:r>
                          </m:e>
                        </m:acc>
                      </m:e>
                      <m:sup>
                        <m:r>
                          <a:rPr lang="en-US" sz="1800" b="0" i="1" smtClean="0">
                            <a:latin typeface="Cambria Math"/>
                          </a:rPr>
                          <m:t>′′</m:t>
                        </m:r>
                      </m:sup>
                    </m:sSup>
                  </m:oMath>
                </a14:m>
                <a:endParaRPr lang="en-US" sz="1800" dirty="0" smtClean="0"/>
              </a:p>
              <a:p>
                <a:pPr marL="457200" lvl="1" indent="0">
                  <a:buNone/>
                </a:pPr>
                <a14:m>
                  <m:oMath xmlns:m="http://schemas.openxmlformats.org/officeDocument/2006/math">
                    <m:r>
                      <a:rPr lang="en-US" sz="1800" i="1" smtClean="0">
                        <a:latin typeface="Cambria Math"/>
                        <a:ea typeface="Cambria Math"/>
                      </a:rPr>
                      <m:t>𝛼</m:t>
                    </m:r>
                  </m:oMath>
                </a14:m>
                <a:r>
                  <a:rPr lang="en-US" sz="1800" dirty="0" smtClean="0"/>
                  <a:t>		slant angle about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800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sz="1800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sz="1800" b="0" i="1" smtClean="0">
                            <a:latin typeface="Cambria Math"/>
                          </a:rPr>
                          <m:t>′′</m:t>
                        </m:r>
                      </m:sup>
                    </m:sSup>
                  </m:oMath>
                </a14:m>
                <a:r>
                  <a:rPr lang="en-US" sz="1800" dirty="0" smtClean="0"/>
                  <a:t>-axis</a:t>
                </a:r>
              </a:p>
              <a:p>
                <a:pPr marL="457200" lvl="1" indent="0">
                  <a:buNone/>
                </a:pP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/>
                      </a:rPr>
                      <m:t>𝛽</m:t>
                    </m:r>
                  </m:oMath>
                </a14:m>
                <a:r>
                  <a:rPr lang="en-US" sz="1800" dirty="0" smtClean="0"/>
                  <a:t>		mechanical tilt angle about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800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sz="1800" b="0" i="1" smtClean="0">
                            <a:latin typeface="Cambria Math"/>
                          </a:rPr>
                          <m:t>𝑦</m:t>
                        </m:r>
                      </m:e>
                      <m:sup>
                        <m:r>
                          <a:rPr lang="en-US" sz="1800" b="0" i="1" smtClean="0">
                            <a:latin typeface="Cambria Math"/>
                          </a:rPr>
                          <m:t>′</m:t>
                        </m:r>
                      </m:sup>
                    </m:sSup>
                  </m:oMath>
                </a14:m>
                <a:r>
                  <a:rPr lang="en-US" sz="1800" dirty="0" smtClean="0"/>
                  <a:t>-axis</a:t>
                </a:r>
              </a:p>
              <a:p>
                <a:pPr marL="457200" lvl="1" indent="0">
                  <a:buNone/>
                </a:pPr>
                <a14:m>
                  <m:oMath xmlns:m="http://schemas.openxmlformats.org/officeDocument/2006/math">
                    <m:r>
                      <a:rPr lang="en-US" sz="1800" i="1" smtClean="0">
                        <a:latin typeface="Cambria Math"/>
                        <a:ea typeface="Cambria Math"/>
                      </a:rPr>
                      <m:t>𝛾</m:t>
                    </m:r>
                  </m:oMath>
                </a14:m>
                <a:r>
                  <a:rPr lang="en-US" sz="1800" dirty="0" smtClean="0"/>
                  <a:t>		sector bearing angle</a:t>
                </a:r>
              </a:p>
              <a:p>
                <a:pPr lvl="1"/>
                <a:endParaRPr lang="en-US" sz="1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90600"/>
                <a:ext cx="8229600" cy="5562600"/>
              </a:xfrm>
              <a:blipFill rotWithShape="1">
                <a:blip r:embed="rId2"/>
                <a:stretch>
                  <a:fillRect l="-593" t="-548" b="-10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grpSp>
        <p:nvGrpSpPr>
          <p:cNvPr id="23" name="Group 22"/>
          <p:cNvGrpSpPr/>
          <p:nvPr/>
        </p:nvGrpSpPr>
        <p:grpSpPr>
          <a:xfrm>
            <a:off x="7033368" y="1955408"/>
            <a:ext cx="1534574" cy="1520697"/>
            <a:chOff x="6779864" y="3325303"/>
            <a:chExt cx="1534574" cy="1520697"/>
          </a:xfrm>
        </p:grpSpPr>
        <p:sp>
          <p:nvSpPr>
            <p:cNvPr id="50" name="Parallelogram 49"/>
            <p:cNvSpPr/>
            <p:nvPr/>
          </p:nvSpPr>
          <p:spPr>
            <a:xfrm rot="5400000" flipH="1">
              <a:off x="6477071" y="3807659"/>
              <a:ext cx="1397588" cy="679094"/>
            </a:xfrm>
            <a:prstGeom prst="parallelogram">
              <a:avLst>
                <a:gd name="adj" fmla="val 77737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000"/>
            </a:p>
          </p:txBody>
        </p:sp>
        <p:sp>
          <p:nvSpPr>
            <p:cNvPr id="52" name="Can 51"/>
            <p:cNvSpPr/>
            <p:nvPr/>
          </p:nvSpPr>
          <p:spPr>
            <a:xfrm rot="1800000">
              <a:off x="7161817" y="3699121"/>
              <a:ext cx="108012" cy="848217"/>
            </a:xfrm>
            <a:prstGeom prst="can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000"/>
            </a:p>
          </p:txBody>
        </p:sp>
        <p:grpSp>
          <p:nvGrpSpPr>
            <p:cNvPr id="53" name="Group 52"/>
            <p:cNvGrpSpPr/>
            <p:nvPr/>
          </p:nvGrpSpPr>
          <p:grpSpPr>
            <a:xfrm>
              <a:off x="6779864" y="3325303"/>
              <a:ext cx="1534574" cy="1039800"/>
              <a:chOff x="2632786" y="2266806"/>
              <a:chExt cx="1023048" cy="693200"/>
            </a:xfrm>
          </p:grpSpPr>
          <p:grpSp>
            <p:nvGrpSpPr>
              <p:cNvPr id="60" name="Group 59"/>
              <p:cNvGrpSpPr/>
              <p:nvPr/>
            </p:nvGrpSpPr>
            <p:grpSpPr>
              <a:xfrm>
                <a:off x="2915816" y="2348880"/>
                <a:ext cx="432048" cy="459338"/>
                <a:chOff x="2915816" y="2348880"/>
                <a:chExt cx="432048" cy="459338"/>
              </a:xfrm>
            </p:grpSpPr>
            <p:cxnSp>
              <p:nvCxnSpPr>
                <p:cNvPr id="64" name="Straight Arrow Connector 63"/>
                <p:cNvCxnSpPr/>
                <p:nvPr/>
              </p:nvCxnSpPr>
              <p:spPr>
                <a:xfrm flipV="1">
                  <a:off x="2915816" y="2348880"/>
                  <a:ext cx="0" cy="459338"/>
                </a:xfrm>
                <a:prstGeom prst="straightConnector1">
                  <a:avLst/>
                </a:prstGeom>
                <a:ln>
                  <a:tailEnd type="triangle" w="sm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Straight Arrow Connector 64"/>
                <p:cNvCxnSpPr/>
                <p:nvPr/>
              </p:nvCxnSpPr>
              <p:spPr>
                <a:xfrm>
                  <a:off x="2915816" y="2808218"/>
                  <a:ext cx="432048" cy="0"/>
                </a:xfrm>
                <a:prstGeom prst="straightConnector1">
                  <a:avLst/>
                </a:prstGeom>
                <a:ln>
                  <a:tailEnd type="triangle" w="sm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Straight Arrow Connector 65"/>
                <p:cNvCxnSpPr/>
                <p:nvPr/>
              </p:nvCxnSpPr>
              <p:spPr>
                <a:xfrm flipV="1">
                  <a:off x="2915816" y="2578549"/>
                  <a:ext cx="292224" cy="229669"/>
                </a:xfrm>
                <a:prstGeom prst="straightConnector1">
                  <a:avLst/>
                </a:prstGeom>
                <a:ln>
                  <a:tailEnd type="triangle" w="sm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1" name="TextBox 60"/>
                  <p:cNvSpPr txBox="1"/>
                  <p:nvPr/>
                </p:nvSpPr>
                <p:spPr>
                  <a:xfrm>
                    <a:off x="3260213" y="2795859"/>
                    <a:ext cx="395621" cy="16414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14:m>
                      <m:oMath xmlns:m="http://schemas.openxmlformats.org/officeDocument/2006/math">
                        <m:r>
                          <a:rPr lang="en-US" sz="1000" b="0" i="1" smtClean="0">
                            <a:latin typeface="Cambria Math"/>
                          </a:rPr>
                          <m:t>𝑥</m:t>
                        </m:r>
                        <m:r>
                          <a:rPr lang="en-US" sz="1000" b="0" i="1" smtClean="0">
                            <a:latin typeface="Cambria Math"/>
                          </a:rPr>
                          <m:t>′ (</m:t>
                        </m:r>
                        <m:r>
                          <a:rPr lang="en-US" sz="100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sz="10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′′</m:t>
                        </m:r>
                        <m:r>
                          <a:rPr lang="en-US" sz="1000" b="0" i="1" smtClean="0">
                            <a:latin typeface="Cambria Math"/>
                          </a:rPr>
                          <m:t>)</m:t>
                        </m:r>
                      </m:oMath>
                    </a14:m>
                    <a:r>
                      <a:rPr lang="en-US" sz="1000" dirty="0" smtClean="0"/>
                      <a:t> </a:t>
                    </a:r>
                    <a:endParaRPr lang="en-US" sz="1000" dirty="0"/>
                  </a:p>
                </p:txBody>
              </p:sp>
            </mc:Choice>
            <mc:Fallback xmlns="">
              <p:sp>
                <p:nvSpPr>
                  <p:cNvPr id="61" name="TextBox 60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260213" y="2795859"/>
                    <a:ext cx="395621" cy="164147"/>
                  </a:xfrm>
                  <a:prstGeom prst="rect">
                    <a:avLst/>
                  </a:prstGeom>
                  <a:blipFill rotWithShape="1">
                    <a:blip r:embed="rId3"/>
                    <a:stretch>
                      <a:fillRect b="-7500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2" name="TextBox 61"/>
                  <p:cNvSpPr txBox="1"/>
                  <p:nvPr/>
                </p:nvSpPr>
                <p:spPr>
                  <a:xfrm>
                    <a:off x="3158877" y="2535895"/>
                    <a:ext cx="224848" cy="16414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p>
                            <m:sSupPr>
                              <m:ctrlPr>
                                <a:rPr lang="en-US" sz="1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000" b="0" i="1" smtClean="0">
                                  <a:latin typeface="Cambria Math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US" sz="1000" b="0" i="1" smtClean="0">
                                  <a:latin typeface="Cambria Math"/>
                                </a:rPr>
                                <m:t>′</m:t>
                              </m:r>
                            </m:sup>
                          </m:sSup>
                        </m:oMath>
                      </m:oMathPara>
                    </a14:m>
                    <a:endParaRPr lang="en-US" sz="1000" dirty="0"/>
                  </a:p>
                </p:txBody>
              </p:sp>
            </mc:Choice>
            <mc:Fallback xmlns="">
              <p:sp>
                <p:nvSpPr>
                  <p:cNvPr id="62" name="TextBox 61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158877" y="2535895"/>
                    <a:ext cx="224848" cy="164147"/>
                  </a:xfrm>
                  <a:prstGeom prst="rect">
                    <a:avLst/>
                  </a:prstGeom>
                  <a:blipFill rotWithShape="1">
                    <a:blip r:embed="rId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3" name="TextBox 62"/>
                  <p:cNvSpPr txBox="1"/>
                  <p:nvPr/>
                </p:nvSpPr>
                <p:spPr>
                  <a:xfrm>
                    <a:off x="2632786" y="2266806"/>
                    <a:ext cx="210741" cy="16414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000" b="0" i="1" smtClean="0">
                              <a:latin typeface="Cambria Math"/>
                            </a:rPr>
                            <m:t>𝑧</m:t>
                          </m:r>
                          <m:r>
                            <a:rPr lang="en-US" sz="1000" b="0" i="1" smtClean="0">
                              <a:latin typeface="Cambria Math"/>
                            </a:rPr>
                            <m:t>′</m:t>
                          </m:r>
                        </m:oMath>
                      </m:oMathPara>
                    </a14:m>
                    <a:endParaRPr lang="en-US" sz="1000" dirty="0"/>
                  </a:p>
                </p:txBody>
              </p:sp>
            </mc:Choice>
            <mc:Fallback xmlns="">
              <p:sp>
                <p:nvSpPr>
                  <p:cNvPr id="63" name="TextBox 62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632786" y="2266806"/>
                    <a:ext cx="210741" cy="164147"/>
                  </a:xfrm>
                  <a:prstGeom prst="rect">
                    <a:avLst/>
                  </a:prstGeom>
                  <a:blipFill rotWithShape="1">
                    <a:blip r:embed="rId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cxnSp>
          <p:nvCxnSpPr>
            <p:cNvPr id="54" name="Straight Arrow Connector 53"/>
            <p:cNvCxnSpPr>
              <a:stCxn id="52" idx="3"/>
            </p:cNvCxnSpPr>
            <p:nvPr/>
          </p:nvCxnSpPr>
          <p:spPr>
            <a:xfrm flipV="1">
              <a:off x="7003769" y="3571525"/>
              <a:ext cx="530582" cy="918993"/>
            </a:xfrm>
            <a:prstGeom prst="straightConnector1">
              <a:avLst/>
            </a:prstGeom>
            <a:ln>
              <a:prstDash val="dashDot"/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Arrow Connector 54"/>
            <p:cNvCxnSpPr/>
            <p:nvPr/>
          </p:nvCxnSpPr>
          <p:spPr>
            <a:xfrm>
              <a:off x="7019952" y="4038445"/>
              <a:ext cx="467843" cy="270109"/>
            </a:xfrm>
            <a:prstGeom prst="straightConnector1">
              <a:avLst/>
            </a:prstGeom>
            <a:ln>
              <a:prstDash val="dashDot"/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Arc 55"/>
            <p:cNvSpPr/>
            <p:nvPr/>
          </p:nvSpPr>
          <p:spPr>
            <a:xfrm>
              <a:off x="7168973" y="3928555"/>
              <a:ext cx="139331" cy="113123"/>
            </a:xfrm>
            <a:prstGeom prst="arc">
              <a:avLst>
                <a:gd name="adj1" fmla="val 14520537"/>
                <a:gd name="adj2" fmla="val 20665711"/>
              </a:avLst>
            </a:prstGeom>
            <a:ln>
              <a:tailEnd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7" name="TextBox 56"/>
                <p:cNvSpPr txBox="1"/>
                <p:nvPr/>
              </p:nvSpPr>
              <p:spPr>
                <a:xfrm>
                  <a:off x="7107144" y="3695206"/>
                  <a:ext cx="300787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000" b="0" i="1" smtClean="0">
                            <a:latin typeface="Cambria Math"/>
                          </a:rPr>
                          <m:t>𝛼</m:t>
                        </m:r>
                      </m:oMath>
                    </m:oMathPara>
                  </a14:m>
                  <a:endParaRPr lang="en-US" sz="1000" dirty="0"/>
                </a:p>
              </p:txBody>
            </p:sp>
          </mc:Choice>
          <mc:Fallback xmlns="">
            <p:sp>
              <p:nvSpPr>
                <p:cNvPr id="57" name="TextBox 5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07144" y="3695206"/>
                  <a:ext cx="300787" cy="246221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8" name="Rectangle 57"/>
                <p:cNvSpPr/>
                <p:nvPr/>
              </p:nvSpPr>
              <p:spPr>
                <a:xfrm>
                  <a:off x="7460320" y="3433767"/>
                  <a:ext cx="349775" cy="24622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0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𝑧</m:t>
                        </m:r>
                        <m:r>
                          <a:rPr lang="en-US" sz="10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′′</m:t>
                        </m:r>
                      </m:oMath>
                    </m:oMathPara>
                  </a14:m>
                  <a:endParaRPr lang="en-US" sz="1000" dirty="0"/>
                </a:p>
              </p:txBody>
            </p:sp>
          </mc:Choice>
          <mc:Fallback xmlns="">
            <p:sp>
              <p:nvSpPr>
                <p:cNvPr id="58" name="Rectangle 5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460320" y="3433767"/>
                  <a:ext cx="349775" cy="246221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9" name="Rectangle 58"/>
                <p:cNvSpPr/>
                <p:nvPr/>
              </p:nvSpPr>
              <p:spPr>
                <a:xfrm>
                  <a:off x="7413454" y="4263551"/>
                  <a:ext cx="359393" cy="24622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000" b="0" i="1" smtClean="0">
                            <a:latin typeface="Cambria Math"/>
                          </a:rPr>
                          <m:t>𝑦</m:t>
                        </m:r>
                        <m:r>
                          <a:rPr lang="en-US" sz="1000" b="0" i="1" smtClean="0">
                            <a:latin typeface="Cambria Math"/>
                          </a:rPr>
                          <m:t>′′</m:t>
                        </m:r>
                      </m:oMath>
                    </m:oMathPara>
                  </a14:m>
                  <a:endParaRPr lang="en-US" sz="1000" dirty="0"/>
                </a:p>
              </p:txBody>
            </p:sp>
          </mc:Choice>
          <mc:Fallback xmlns="">
            <p:sp>
              <p:nvSpPr>
                <p:cNvPr id="59" name="Rectangle 5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413454" y="4263551"/>
                  <a:ext cx="359393" cy="246221"/>
                </a:xfrm>
                <a:prstGeom prst="rect">
                  <a:avLst/>
                </a:prstGeom>
                <a:blipFill rotWithShape="1">
                  <a:blip r:embed="rId11"/>
                  <a:stretch>
                    <a:fillRect b="-5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4" name="Group 23"/>
          <p:cNvGrpSpPr/>
          <p:nvPr/>
        </p:nvGrpSpPr>
        <p:grpSpPr>
          <a:xfrm>
            <a:off x="7044585" y="4089996"/>
            <a:ext cx="1439426" cy="1790937"/>
            <a:chOff x="6791081" y="4550561"/>
            <a:chExt cx="1439426" cy="1790937"/>
          </a:xfrm>
        </p:grpSpPr>
        <p:sp>
          <p:nvSpPr>
            <p:cNvPr id="30" name="Parallelogram 29"/>
            <p:cNvSpPr/>
            <p:nvPr/>
          </p:nvSpPr>
          <p:spPr>
            <a:xfrm rot="6300000" flipH="1">
              <a:off x="6274083" y="5106483"/>
              <a:ext cx="1790937" cy="679094"/>
            </a:xfrm>
            <a:prstGeom prst="parallelogram">
              <a:avLst>
                <a:gd name="adj" fmla="val 120208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000"/>
            </a:p>
          </p:txBody>
        </p:sp>
        <p:sp>
          <p:nvSpPr>
            <p:cNvPr id="32" name="Can 31"/>
            <p:cNvSpPr/>
            <p:nvPr/>
          </p:nvSpPr>
          <p:spPr>
            <a:xfrm rot="2700000">
              <a:off x="7161184" y="5005986"/>
              <a:ext cx="108012" cy="848217"/>
            </a:xfrm>
            <a:prstGeom prst="can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000"/>
            </a:p>
          </p:txBody>
        </p:sp>
        <p:grpSp>
          <p:nvGrpSpPr>
            <p:cNvPr id="33" name="Group 32"/>
            <p:cNvGrpSpPr/>
            <p:nvPr/>
          </p:nvGrpSpPr>
          <p:grpSpPr>
            <a:xfrm rot="900000">
              <a:off x="7154583" y="4640397"/>
              <a:ext cx="1075924" cy="1118783"/>
              <a:chOff x="2832435" y="2195157"/>
              <a:chExt cx="717281" cy="745855"/>
            </a:xfrm>
          </p:grpSpPr>
          <p:grpSp>
            <p:nvGrpSpPr>
              <p:cNvPr id="44" name="Group 43"/>
              <p:cNvGrpSpPr/>
              <p:nvPr/>
            </p:nvGrpSpPr>
            <p:grpSpPr>
              <a:xfrm>
                <a:off x="2915816" y="2348880"/>
                <a:ext cx="432048" cy="459338"/>
                <a:chOff x="2915816" y="2348880"/>
                <a:chExt cx="432048" cy="459338"/>
              </a:xfrm>
            </p:grpSpPr>
            <p:cxnSp>
              <p:nvCxnSpPr>
                <p:cNvPr id="48" name="Straight Arrow Connector 47"/>
                <p:cNvCxnSpPr/>
                <p:nvPr/>
              </p:nvCxnSpPr>
              <p:spPr>
                <a:xfrm flipV="1">
                  <a:off x="2915816" y="2348880"/>
                  <a:ext cx="0" cy="459338"/>
                </a:xfrm>
                <a:prstGeom prst="straightConnector1">
                  <a:avLst/>
                </a:prstGeom>
                <a:ln>
                  <a:prstDash val="dashDot"/>
                  <a:tailEnd type="triangle" w="sm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Straight Arrow Connector 48"/>
                <p:cNvCxnSpPr/>
                <p:nvPr/>
              </p:nvCxnSpPr>
              <p:spPr>
                <a:xfrm>
                  <a:off x="2915816" y="2808218"/>
                  <a:ext cx="432048" cy="0"/>
                </a:xfrm>
                <a:prstGeom prst="straightConnector1">
                  <a:avLst/>
                </a:prstGeom>
                <a:ln>
                  <a:prstDash val="dashDot"/>
                  <a:tailEnd type="triangle" w="sm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5" name="TextBox 44"/>
                  <p:cNvSpPr txBox="1"/>
                  <p:nvPr/>
                </p:nvSpPr>
                <p:spPr>
                  <a:xfrm rot="20700000">
                    <a:off x="3240102" y="2776865"/>
                    <a:ext cx="309614" cy="16414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1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̂"/>
                                  <m:ctrlPr>
                                    <a:rPr lang="en-US" sz="1000" b="0" i="1" smtClean="0"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en-US" sz="1000" b="0" i="1" smtClean="0"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</m:acc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sz="1000">
                                  <a:latin typeface="Cambria Math"/>
                                </a:rPr>
                                <m:t>ACS</m:t>
                              </m:r>
                            </m:sub>
                          </m:sSub>
                        </m:oMath>
                      </m:oMathPara>
                    </a14:m>
                    <a:endParaRPr lang="en-US" sz="1000" dirty="0"/>
                  </a:p>
                </p:txBody>
              </p:sp>
            </mc:Choice>
            <mc:Fallback xmlns="">
              <p:sp>
                <p:nvSpPr>
                  <p:cNvPr id="79" name="TextBox 78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 rot="20700000">
                    <a:off x="3240102" y="2776865"/>
                    <a:ext cx="309614" cy="164147"/>
                  </a:xfrm>
                  <a:prstGeom prst="rect">
                    <a:avLst/>
                  </a:prstGeom>
                  <a:blipFill rotWithShape="1">
                    <a:blip r:embed="rId12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46" name="TextBox 45"/>
              <p:cNvSpPr txBox="1"/>
              <p:nvPr/>
            </p:nvSpPr>
            <p:spPr>
              <a:xfrm rot="20700000">
                <a:off x="3158873" y="2494250"/>
                <a:ext cx="123154" cy="16414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en-US" sz="1000" dirty="0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7" name="TextBox 46"/>
                  <p:cNvSpPr txBox="1"/>
                  <p:nvPr/>
                </p:nvSpPr>
                <p:spPr>
                  <a:xfrm rot="20700000">
                    <a:off x="2832435" y="2195157"/>
                    <a:ext cx="210741" cy="16414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000" b="0" i="1" smtClean="0">
                              <a:latin typeface="Cambria Math"/>
                            </a:rPr>
                            <m:t>𝑧</m:t>
                          </m:r>
                          <m:r>
                            <a:rPr lang="en-US" sz="1000" b="0" i="1" smtClean="0">
                              <a:latin typeface="Cambria Math"/>
                            </a:rPr>
                            <m:t>′</m:t>
                          </m:r>
                        </m:oMath>
                      </m:oMathPara>
                    </a14:m>
                    <a:endParaRPr lang="en-US" sz="1000" dirty="0"/>
                  </a:p>
                </p:txBody>
              </p:sp>
            </mc:Choice>
            <mc:Fallback xmlns="">
              <p:sp>
                <p:nvSpPr>
                  <p:cNvPr id="47" name="TextBox 46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 rot="20700000">
                    <a:off x="2832435" y="2195157"/>
                    <a:ext cx="210741" cy="164147"/>
                  </a:xfrm>
                  <a:prstGeom prst="rect">
                    <a:avLst/>
                  </a:prstGeom>
                  <a:blipFill rotWithShape="1">
                    <a:blip r:embed="rId1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34" name="Group 33"/>
            <p:cNvGrpSpPr/>
            <p:nvPr/>
          </p:nvGrpSpPr>
          <p:grpSpPr>
            <a:xfrm>
              <a:off x="6985497" y="4652210"/>
              <a:ext cx="1238605" cy="940251"/>
              <a:chOff x="4481811" y="2100003"/>
              <a:chExt cx="825736" cy="626834"/>
            </a:xfrm>
          </p:grpSpPr>
          <p:grpSp>
            <p:nvGrpSpPr>
              <p:cNvPr id="37" name="Group 36"/>
              <p:cNvGrpSpPr/>
              <p:nvPr/>
            </p:nvGrpSpPr>
            <p:grpSpPr>
              <a:xfrm>
                <a:off x="4631523" y="2168874"/>
                <a:ext cx="432049" cy="459339"/>
                <a:chOff x="4631523" y="2168874"/>
                <a:chExt cx="432049" cy="459339"/>
              </a:xfrm>
            </p:grpSpPr>
            <p:cxnSp>
              <p:nvCxnSpPr>
                <p:cNvPr id="41" name="Straight Arrow Connector 40"/>
                <p:cNvCxnSpPr/>
                <p:nvPr/>
              </p:nvCxnSpPr>
              <p:spPr>
                <a:xfrm flipV="1">
                  <a:off x="4631523" y="2168874"/>
                  <a:ext cx="0" cy="459338"/>
                </a:xfrm>
                <a:prstGeom prst="straightConnector1">
                  <a:avLst/>
                </a:prstGeom>
                <a:ln>
                  <a:solidFill>
                    <a:srgbClr val="C00000"/>
                  </a:solidFill>
                  <a:prstDash val="solid"/>
                  <a:tailEnd type="triangle" w="sm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Straight Arrow Connector 41"/>
                <p:cNvCxnSpPr/>
                <p:nvPr/>
              </p:nvCxnSpPr>
              <p:spPr>
                <a:xfrm>
                  <a:off x="4631524" y="2628212"/>
                  <a:ext cx="432048" cy="0"/>
                </a:xfrm>
                <a:prstGeom prst="straightConnector1">
                  <a:avLst/>
                </a:prstGeom>
                <a:ln>
                  <a:solidFill>
                    <a:srgbClr val="C00000"/>
                  </a:solidFill>
                  <a:prstDash val="solid"/>
                  <a:tailEnd type="triangle" w="sm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Straight Arrow Connector 42"/>
                <p:cNvCxnSpPr/>
                <p:nvPr/>
              </p:nvCxnSpPr>
              <p:spPr>
                <a:xfrm flipV="1">
                  <a:off x="4631524" y="2339913"/>
                  <a:ext cx="366824" cy="288300"/>
                </a:xfrm>
                <a:prstGeom prst="straightConnector1">
                  <a:avLst/>
                </a:prstGeom>
                <a:ln>
                  <a:solidFill>
                    <a:srgbClr val="C00000"/>
                  </a:solidFill>
                  <a:prstDash val="solid"/>
                  <a:tailEnd type="triangle" w="sm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8" name="TextBox 37"/>
                  <p:cNvSpPr txBox="1"/>
                  <p:nvPr/>
                </p:nvSpPr>
                <p:spPr>
                  <a:xfrm>
                    <a:off x="5005577" y="2562690"/>
                    <a:ext cx="195181" cy="16414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0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𝑥</m:t>
                          </m:r>
                        </m:oMath>
                      </m:oMathPara>
                    </a14:m>
                    <a:endParaRPr lang="en-US" sz="1000" dirty="0">
                      <a:solidFill>
                        <a:srgbClr val="C000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38" name="TextBox 37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005577" y="2562690"/>
                    <a:ext cx="195181" cy="164147"/>
                  </a:xfrm>
                  <a:prstGeom prst="rect">
                    <a:avLst/>
                  </a:prstGeom>
                  <a:blipFill rotWithShape="1">
                    <a:blip r:embed="rId1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9" name="TextBox 38"/>
                  <p:cNvSpPr txBox="1"/>
                  <p:nvPr/>
                </p:nvSpPr>
                <p:spPr>
                  <a:xfrm>
                    <a:off x="4943387" y="2264150"/>
                    <a:ext cx="364160" cy="16414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0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𝑦</m:t>
                          </m:r>
                          <m:r>
                            <a:rPr lang="en-US" sz="10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 (</m:t>
                          </m:r>
                          <m:sSup>
                            <m:sSupPr>
                              <m:ctrlPr>
                                <a:rPr lang="en-US" sz="10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0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US" sz="10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′</m:t>
                              </m:r>
                            </m:sup>
                          </m:sSup>
                          <m:r>
                            <a:rPr lang="en-US" sz="10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)</m:t>
                          </m:r>
                        </m:oMath>
                      </m:oMathPara>
                    </a14:m>
                    <a:endParaRPr lang="en-US" sz="1000" dirty="0">
                      <a:solidFill>
                        <a:srgbClr val="C000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39" name="TextBox 38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943387" y="2264150"/>
                    <a:ext cx="364160" cy="164147"/>
                  </a:xfrm>
                  <a:prstGeom prst="rect">
                    <a:avLst/>
                  </a:prstGeom>
                  <a:blipFill rotWithShape="1">
                    <a:blip r:embed="rId15"/>
                    <a:stretch>
                      <a:fillRect b="-7500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0" name="TextBox 39"/>
                  <p:cNvSpPr txBox="1"/>
                  <p:nvPr/>
                </p:nvSpPr>
                <p:spPr>
                  <a:xfrm>
                    <a:off x="4481811" y="2100003"/>
                    <a:ext cx="189752" cy="16414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0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𝑧</m:t>
                          </m:r>
                        </m:oMath>
                      </m:oMathPara>
                    </a14:m>
                    <a:endParaRPr lang="en-US" sz="1000" dirty="0">
                      <a:solidFill>
                        <a:srgbClr val="C000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40" name="TextBox 39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481811" y="2100003"/>
                    <a:ext cx="189752" cy="164147"/>
                  </a:xfrm>
                  <a:prstGeom prst="rect">
                    <a:avLst/>
                  </a:prstGeom>
                  <a:blipFill rotWithShape="1">
                    <a:blip r:embed="rId1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35" name="Arc 34"/>
            <p:cNvSpPr/>
            <p:nvPr/>
          </p:nvSpPr>
          <p:spPr>
            <a:xfrm>
              <a:off x="7168973" y="5157192"/>
              <a:ext cx="165495" cy="123110"/>
            </a:xfrm>
            <a:prstGeom prst="arc">
              <a:avLst>
                <a:gd name="adj1" fmla="val 13918174"/>
                <a:gd name="adj2" fmla="val 16981455"/>
              </a:avLst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6" name="TextBox 35"/>
                <p:cNvSpPr txBox="1"/>
                <p:nvPr/>
              </p:nvSpPr>
              <p:spPr>
                <a:xfrm>
                  <a:off x="7121040" y="4797152"/>
                  <a:ext cx="294376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000" b="0" i="1" smtClean="0">
                            <a:latin typeface="Cambria Math"/>
                          </a:rPr>
                          <m:t>𝛽</m:t>
                        </m:r>
                      </m:oMath>
                    </m:oMathPara>
                  </a14:m>
                  <a:endParaRPr lang="en-US" sz="1000" dirty="0"/>
                </a:p>
              </p:txBody>
            </p:sp>
          </mc:Choice>
          <mc:Fallback xmlns="">
            <p:sp>
              <p:nvSpPr>
                <p:cNvPr id="112" name="TextBox 11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21040" y="4797152"/>
                  <a:ext cx="294376" cy="246221"/>
                </a:xfrm>
                <a:prstGeom prst="rect">
                  <a:avLst/>
                </a:prstGeom>
                <a:blipFill rotWithShape="1">
                  <a:blip r:embed="rId17"/>
                  <a:stretch>
                    <a:fillRect b="-25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9" name="Arc 28"/>
          <p:cNvSpPr/>
          <p:nvPr/>
        </p:nvSpPr>
        <p:spPr>
          <a:xfrm flipH="1" flipV="1">
            <a:off x="7833117" y="2633736"/>
            <a:ext cx="68798" cy="274856"/>
          </a:xfrm>
          <a:prstGeom prst="arc">
            <a:avLst>
              <a:gd name="adj1" fmla="val 14143492"/>
              <a:gd name="adj2" fmla="val 8343094"/>
            </a:avLst>
          </a:prstGeom>
          <a:ln>
            <a:headEnd type="none" w="med" len="me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Arc 77"/>
          <p:cNvSpPr/>
          <p:nvPr/>
        </p:nvSpPr>
        <p:spPr>
          <a:xfrm rot="13973733" flipH="1" flipV="1">
            <a:off x="7787947" y="4586559"/>
            <a:ext cx="188029" cy="148199"/>
          </a:xfrm>
          <a:prstGeom prst="arc">
            <a:avLst>
              <a:gd name="adj1" fmla="val 8877035"/>
              <a:gd name="adj2" fmla="val 3155670"/>
            </a:avLst>
          </a:prstGeom>
          <a:ln>
            <a:headEnd type="none" w="med" len="me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12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sz="2400" dirty="0" smtClean="0"/>
                  <a:t>Model the field pattern in GCS as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000" i="1"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000" i="1">
                                  <a:latin typeface="Cambria Math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en-US" sz="20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latin typeface="Cambria Math"/>
                                    </a:rPr>
                                    <m:t>𝐹</m:t>
                                  </m:r>
                                </m:e>
                                <m:sub>
                                  <m:acc>
                                    <m:accPr>
                                      <m:chr m:val="̂"/>
                                      <m:ctrlPr>
                                        <a:rPr lang="en-US" sz="2000" i="1">
                                          <a:latin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2000" i="1">
                                          <a:latin typeface="Cambria Math"/>
                                        </a:rPr>
                                        <m:t>𝜃</m:t>
                                      </m:r>
                                    </m:e>
                                  </m:acc>
                                </m:sub>
                              </m:sSub>
                              <m:d>
                                <m:dPr>
                                  <m:ctrlPr>
                                    <a:rPr lang="en-US" sz="2000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i="1">
                                      <a:latin typeface="Cambria Math"/>
                                    </a:rPr>
                                    <m:t>𝜙</m:t>
                                  </m:r>
                                  <m:r>
                                    <a:rPr lang="en-US" sz="2000" i="1">
                                      <a:latin typeface="Cambria Math"/>
                                    </a:rPr>
                                    <m:t>, </m:t>
                                  </m:r>
                                  <m:r>
                                    <a:rPr lang="en-US" sz="2000" i="1">
                                      <a:latin typeface="Cambria Math"/>
                                    </a:rPr>
                                    <m:t>𝜃</m:t>
                                  </m:r>
                                </m:e>
                              </m:d>
                            </m:e>
                            <m:e>
                              <m:sSub>
                                <m:sSubPr>
                                  <m:ctrlPr>
                                    <a:rPr lang="en-US" sz="20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latin typeface="Cambria Math"/>
                                    </a:rPr>
                                    <m:t>𝐹</m:t>
                                  </m:r>
                                </m:e>
                                <m:sub>
                                  <m:acc>
                                    <m:accPr>
                                      <m:chr m:val="̂"/>
                                      <m:ctrlPr>
                                        <a:rPr lang="en-US" sz="2000" i="1">
                                          <a:latin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2000" i="1">
                                          <a:latin typeface="Cambria Math"/>
                                        </a:rPr>
                                        <m:t>𝜙</m:t>
                                      </m:r>
                                    </m:e>
                                  </m:acc>
                                </m:sub>
                              </m:sSub>
                              <m:d>
                                <m:dPr>
                                  <m:ctrlPr>
                                    <a:rPr lang="en-US" sz="2000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i="1">
                                      <a:latin typeface="Cambria Math"/>
                                    </a:rPr>
                                    <m:t>𝜙</m:t>
                                  </m:r>
                                  <m:r>
                                    <a:rPr lang="en-US" sz="2000" i="1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sz="2000" i="1">
                                      <a:latin typeface="Cambria Math"/>
                                    </a:rPr>
                                    <m:t>𝜃</m:t>
                                  </m:r>
                                </m:e>
                              </m:d>
                            </m:e>
                          </m:eqArr>
                        </m:e>
                      </m:d>
                      <m:r>
                        <a:rPr lang="en-US" sz="2000" i="1">
                          <a:latin typeface="Cambria Math"/>
                        </a:rPr>
                        <m:t>=</m:t>
                      </m:r>
                      <m:d>
                        <m:dPr>
                          <m:ctrlPr>
                            <a:rPr lang="en-US" sz="2000" i="1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000" i="1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func>
                                  <m:funcPr>
                                    <m:ctrlPr>
                                      <a:rPr lang="en-US" sz="2000" i="1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latin typeface="Cambria Math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US" sz="2000" i="1">
                                        <a:latin typeface="Cambria Math"/>
                                      </a:rPr>
                                      <m:t>𝜓</m:t>
                                    </m:r>
                                  </m:e>
                                </m:func>
                              </m:e>
                              <m:e>
                                <m:r>
                                  <a:rPr lang="en-US" sz="2000" i="1">
                                    <a:latin typeface="Cambria Math"/>
                                  </a:rPr>
                                  <m:t>−</m:t>
                                </m:r>
                                <m:func>
                                  <m:funcPr>
                                    <m:ctrlPr>
                                      <a:rPr lang="en-US" sz="2000" i="1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latin typeface="Cambria Math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US" sz="2000" i="1">
                                        <a:latin typeface="Cambria Math"/>
                                      </a:rPr>
                                      <m:t>𝜓</m:t>
                                    </m:r>
                                  </m:e>
                                </m:func>
                              </m:e>
                            </m:mr>
                            <m:mr>
                              <m:e>
                                <m:func>
                                  <m:funcPr>
                                    <m:ctrlPr>
                                      <a:rPr lang="en-US" sz="2000" i="1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latin typeface="Cambria Math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US" sz="2000" i="1">
                                        <a:latin typeface="Cambria Math"/>
                                      </a:rPr>
                                      <m:t>𝜓</m:t>
                                    </m:r>
                                  </m:e>
                                </m:func>
                              </m:e>
                              <m:e>
                                <m:func>
                                  <m:funcPr>
                                    <m:ctrlPr>
                                      <a:rPr lang="en-US" sz="2000" i="1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latin typeface="Cambria Math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US" sz="2000" i="1">
                                        <a:latin typeface="Cambria Math"/>
                                      </a:rPr>
                                      <m:t>𝜓</m:t>
                                    </m:r>
                                  </m:e>
                                </m:func>
                              </m:e>
                            </m:mr>
                          </m:m>
                        </m:e>
                      </m:d>
                      <m:d>
                        <m:dPr>
                          <m:ctrlPr>
                            <a:rPr lang="en-US" sz="2000" i="1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000" i="1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func>
                                  <m:funcPr>
                                    <m:ctrlPr>
                                      <a:rPr lang="en-US" sz="2000" i="1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latin typeface="Cambria Math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US" sz="2000" i="1">
                                        <a:latin typeface="Cambria Math"/>
                                      </a:rPr>
                                      <m:t>𝜓</m:t>
                                    </m:r>
                                    <m:r>
                                      <a:rPr lang="en-US" sz="2000" i="1">
                                        <a:latin typeface="Cambria Math"/>
                                      </a:rPr>
                                      <m:t>′</m:t>
                                    </m:r>
                                  </m:e>
                                </m:func>
                              </m:e>
                              <m:e>
                                <m:r>
                                  <a:rPr lang="en-US" sz="2000" i="1">
                                    <a:latin typeface="Cambria Math"/>
                                  </a:rPr>
                                  <m:t>−</m:t>
                                </m:r>
                                <m:func>
                                  <m:funcPr>
                                    <m:ctrlPr>
                                      <a:rPr lang="en-US" sz="2000" i="1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latin typeface="Cambria Math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US" sz="2000" i="1">
                                        <a:latin typeface="Cambria Math"/>
                                      </a:rPr>
                                      <m:t>𝜓</m:t>
                                    </m:r>
                                    <m:r>
                                      <a:rPr lang="en-US" sz="2000" i="1">
                                        <a:latin typeface="Cambria Math"/>
                                      </a:rPr>
                                      <m:t>′</m:t>
                                    </m:r>
                                  </m:e>
                                </m:func>
                              </m:e>
                            </m:mr>
                            <m:mr>
                              <m:e>
                                <m:func>
                                  <m:funcPr>
                                    <m:ctrlPr>
                                      <a:rPr lang="en-US" sz="2000" i="1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latin typeface="Cambria Math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US" sz="2000" i="1">
                                        <a:latin typeface="Cambria Math"/>
                                      </a:rPr>
                                      <m:t>𝜓</m:t>
                                    </m:r>
                                    <m:r>
                                      <a:rPr lang="en-US" sz="2000" i="1">
                                        <a:latin typeface="Cambria Math"/>
                                      </a:rPr>
                                      <m:t>′</m:t>
                                    </m:r>
                                  </m:e>
                                </m:func>
                              </m:e>
                              <m:e>
                                <m:func>
                                  <m:funcPr>
                                    <m:ctrlPr>
                                      <a:rPr lang="en-US" sz="2000" i="1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latin typeface="Cambria Math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US" sz="2000" i="1">
                                        <a:latin typeface="Cambria Math"/>
                                      </a:rPr>
                                      <m:t>𝜓</m:t>
                                    </m:r>
                                    <m:r>
                                      <a:rPr lang="en-US" sz="2000" i="1">
                                        <a:latin typeface="Cambria Math"/>
                                      </a:rPr>
                                      <m:t>′</m:t>
                                    </m:r>
                                  </m:e>
                                </m:func>
                              </m:e>
                            </m:mr>
                          </m:m>
                        </m:e>
                      </m:d>
                      <m:d>
                        <m:dPr>
                          <m:ctrlPr>
                            <a:rPr lang="en-US" sz="2000" i="1"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000" i="1">
                                  <a:latin typeface="Cambria Math"/>
                                </a:rPr>
                              </m:ctrlPr>
                            </m:eqArrPr>
                            <m:e>
                              <m:rad>
                                <m:radPr>
                                  <m:degHide m:val="on"/>
                                  <m:ctrlPr>
                                    <a:rPr lang="en-US" sz="2000" i="1">
                                      <a:latin typeface="Cambria Math"/>
                                    </a:rPr>
                                  </m:ctrlPr>
                                </m:radPr>
                                <m:deg/>
                                <m:e>
                                  <m:sSub>
                                    <m:sSubPr>
                                      <m:ctrlPr>
                                        <a:rPr lang="en-US" sz="2000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i="1">
                                          <a:latin typeface="Cambria Math"/>
                                        </a:rPr>
                                        <m:t>𝐴</m:t>
                                      </m:r>
                                    </m:e>
                                    <m:sub>
                                      <m:r>
                                        <a:rPr lang="en-US" sz="2000" i="1">
                                          <a:latin typeface="Cambria Math"/>
                                        </a:rPr>
                                        <m:t>𝐸</m:t>
                                      </m:r>
                                    </m:sub>
                                  </m:sSub>
                                  <m:d>
                                    <m:dPr>
                                      <m:ctrlPr>
                                        <a:rPr lang="en-US" sz="2000" i="1"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sSup>
                                        <m:sSupPr>
                                          <m:ctrlPr>
                                            <a:rPr lang="en-US" sz="2000" i="1">
                                              <a:latin typeface="Cambria Math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sz="2000" i="1">
                                              <a:latin typeface="Cambria Math"/>
                                            </a:rPr>
                                            <m:t>𝜙</m:t>
                                          </m:r>
                                        </m:e>
                                        <m:sup>
                                          <m:r>
                                            <a:rPr lang="en-US" sz="2000" i="1">
                                              <a:latin typeface="Cambria Math"/>
                                            </a:rPr>
                                            <m:t>′′</m:t>
                                          </m:r>
                                        </m:sup>
                                      </m:sSup>
                                      <m:r>
                                        <a:rPr lang="en-US" sz="2000" i="1">
                                          <a:latin typeface="Cambria Math"/>
                                        </a:rPr>
                                        <m:t>, </m:t>
                                      </m:r>
                                      <m:r>
                                        <a:rPr lang="en-US" sz="2000" i="1">
                                          <a:latin typeface="Cambria Math"/>
                                        </a:rPr>
                                        <m:t>𝜃</m:t>
                                      </m:r>
                                      <m:r>
                                        <a:rPr lang="en-US" sz="2000" i="1">
                                          <a:latin typeface="Cambria Math"/>
                                        </a:rPr>
                                        <m:t>′′</m:t>
                                      </m:r>
                                    </m:e>
                                  </m:d>
                                </m:e>
                              </m:rad>
                            </m:e>
                            <m:e>
                              <m:r>
                                <a:rPr lang="en-US" sz="2000" i="1" smtClean="0">
                                  <a:latin typeface="Cambria Math"/>
                                </a:rPr>
                                <m:t>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sz="20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where</a:t>
                </a:r>
              </a:p>
              <a:p>
                <a:pPr marL="400050" lvl="1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/>
                          </a:rPr>
                          <m:t>𝜙</m:t>
                        </m:r>
                      </m:e>
                      <m:sup>
                        <m:r>
                          <a:rPr lang="en-US" sz="2000" b="0" i="1" smtClean="0">
                            <a:latin typeface="Cambria Math"/>
                          </a:rPr>
                          <m:t>′′</m:t>
                        </m:r>
                      </m:sup>
                    </m:sSup>
                    <m:r>
                      <a:rPr lang="en-US" sz="2000" i="1">
                        <a:latin typeface="Cambria Math"/>
                      </a:rPr>
                      <m:t>=</m:t>
                    </m:r>
                    <m:func>
                      <m:funcPr>
                        <m:ctrlPr>
                          <a:rPr lang="en-US" sz="2000" i="1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>
                            <a:latin typeface="Cambria Math"/>
                          </a:rPr>
                          <m:t>arg</m:t>
                        </m:r>
                      </m:fName>
                      <m:e>
                        <m:d>
                          <m:dPr>
                            <m:ctrlPr>
                              <a:rPr lang="en-US" sz="2000" i="1">
                                <a:latin typeface="Cambria Math"/>
                              </a:rPr>
                            </m:ctrlPr>
                          </m:dPr>
                          <m:e>
                            <m:func>
                              <m:funcPr>
                                <m:ctrlPr>
                                  <a:rPr lang="en-US" sz="2000" i="1">
                                    <a:latin typeface="Cambria Math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2000">
                                    <a:latin typeface="Cambria Math"/>
                                  </a:rPr>
                                  <m:t>cos</m:t>
                                </m:r>
                              </m:fName>
                              <m:e>
                                <m:sSup>
                                  <m:sSupPr>
                                    <m:ctrlPr>
                                      <a:rPr lang="en-US" sz="2000" b="0" i="1" smtClean="0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b="0" i="1" smtClean="0">
                                        <a:latin typeface="Cambria Math"/>
                                      </a:rPr>
                                      <m:t>𝜙</m:t>
                                    </m:r>
                                  </m:e>
                                  <m:sup>
                                    <m:r>
                                      <a:rPr lang="en-US" sz="2000" b="0" i="1" smtClean="0">
                                        <a:latin typeface="Cambria Math"/>
                                      </a:rPr>
                                      <m:t>′</m:t>
                                    </m:r>
                                  </m:sup>
                                </m:sSup>
                              </m:e>
                            </m:func>
                            <m:func>
                              <m:funcPr>
                                <m:ctrlPr>
                                  <a:rPr lang="en-US" sz="2000" i="1">
                                    <a:latin typeface="Cambria Math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2000">
                                    <a:latin typeface="Cambria Math"/>
                                  </a:rPr>
                                  <m:t>sin</m:t>
                                </m:r>
                              </m:fName>
                              <m:e>
                                <m:sSup>
                                  <m:sSupPr>
                                    <m:ctrlPr>
                                      <a:rPr lang="en-US" sz="2000" b="0" i="1" smtClean="0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b="0" i="1" smtClean="0">
                                        <a:latin typeface="Cambria Math"/>
                                      </a:rPr>
                                      <m:t>𝜃</m:t>
                                    </m:r>
                                  </m:e>
                                  <m:sup>
                                    <m:r>
                                      <a:rPr lang="en-US" sz="2000" b="0" i="1" smtClean="0">
                                        <a:latin typeface="Cambria Math"/>
                                      </a:rPr>
                                      <m:t>′</m:t>
                                    </m:r>
                                  </m:sup>
                                </m:sSup>
                              </m:e>
                            </m:func>
                            <m:r>
                              <a:rPr lang="en-US" sz="2000" i="1">
                                <a:latin typeface="Cambria Math"/>
                              </a:rPr>
                              <m:t>+</m:t>
                            </m:r>
                            <m:r>
                              <a:rPr lang="en-US" sz="2000" i="1">
                                <a:latin typeface="Cambria Math"/>
                              </a:rPr>
                              <m:t>𝑗</m:t>
                            </m:r>
                            <m:d>
                              <m:dPr>
                                <m:ctrlPr>
                                  <a:rPr lang="en-US" sz="2000" i="1">
                                    <a:latin typeface="Cambria Math"/>
                                  </a:rPr>
                                </m:ctrlPr>
                              </m:dPr>
                              <m:e>
                                <m:func>
                                  <m:funcPr>
                                    <m:ctrlPr>
                                      <a:rPr lang="en-US" sz="2000" i="1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latin typeface="Cambria Math"/>
                                      </a:rPr>
                                      <m:t>sin</m:t>
                                    </m:r>
                                  </m:fName>
                                  <m:e>
                                    <m:sSup>
                                      <m:sSupPr>
                                        <m:ctrlPr>
                                          <a:rPr lang="en-US" sz="2000" b="0" i="1" smtClean="0">
                                            <a:latin typeface="Cambria Math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000" b="0" i="1" smtClean="0">
                                            <a:latin typeface="Cambria Math"/>
                                          </a:rPr>
                                          <m:t>𝜙</m:t>
                                        </m:r>
                                      </m:e>
                                      <m:sup>
                                        <m:r>
                                          <a:rPr lang="en-US" sz="2000" b="0" i="1" smtClean="0">
                                            <a:latin typeface="Cambria Math"/>
                                          </a:rPr>
                                          <m:t>′</m:t>
                                        </m:r>
                                      </m:sup>
                                    </m:sSup>
                                  </m:e>
                                </m:func>
                                <m:func>
                                  <m:funcPr>
                                    <m:ctrlPr>
                                      <a:rPr lang="en-US" sz="2000" i="1" smtClean="0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latin typeface="Cambria Math"/>
                                      </a:rPr>
                                      <m:t>sin</m:t>
                                    </m:r>
                                  </m:fName>
                                  <m:e>
                                    <m:sSup>
                                      <m:sSupPr>
                                        <m:ctrlPr>
                                          <a:rPr lang="en-US" sz="2000" b="0" i="1" smtClean="0">
                                            <a:latin typeface="Cambria Math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000" b="0" i="1" smtClean="0">
                                            <a:latin typeface="Cambria Math"/>
                                          </a:rPr>
                                          <m:t>𝜃</m:t>
                                        </m:r>
                                      </m:e>
                                      <m:sup>
                                        <m:r>
                                          <a:rPr lang="en-US" sz="2000" b="0" i="1" smtClean="0">
                                            <a:latin typeface="Cambria Math"/>
                                          </a:rPr>
                                          <m:t>′</m:t>
                                        </m:r>
                                      </m:sup>
                                    </m:sSup>
                                  </m:e>
                                </m:func>
                                <m:func>
                                  <m:funcPr>
                                    <m:ctrlPr>
                                      <a:rPr lang="en-US" sz="2000" i="1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latin typeface="Cambria Math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US" sz="2000" i="1" smtClean="0">
                                        <a:latin typeface="Cambria Math"/>
                                        <a:ea typeface="Cambria Math"/>
                                      </a:rPr>
                                      <m:t>𝛼</m:t>
                                    </m:r>
                                  </m:e>
                                </m:func>
                                <m:r>
                                  <a:rPr lang="en-US" sz="2000" i="1">
                                    <a:latin typeface="Cambria Math"/>
                                  </a:rPr>
                                  <m:t>+</m:t>
                                </m:r>
                                <m:func>
                                  <m:funcPr>
                                    <m:ctrlPr>
                                      <a:rPr lang="en-US" sz="2000" i="1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latin typeface="Cambria Math"/>
                                      </a:rPr>
                                      <m:t>cos</m:t>
                                    </m:r>
                                  </m:fName>
                                  <m:e>
                                    <m:sSup>
                                      <m:sSupPr>
                                        <m:ctrlPr>
                                          <a:rPr lang="en-US" sz="2000" b="0" i="1" smtClean="0">
                                            <a:latin typeface="Cambria Math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000" b="0" i="1" smtClean="0">
                                            <a:latin typeface="Cambria Math"/>
                                          </a:rPr>
                                          <m:t>𝜃</m:t>
                                        </m:r>
                                      </m:e>
                                      <m:sup>
                                        <m:r>
                                          <a:rPr lang="en-US" sz="2000" b="0" i="1" smtClean="0">
                                            <a:latin typeface="Cambria Math"/>
                                          </a:rPr>
                                          <m:t>′</m:t>
                                        </m:r>
                                      </m:sup>
                                    </m:sSup>
                                  </m:e>
                                </m:func>
                                <m:func>
                                  <m:funcPr>
                                    <m:ctrlPr>
                                      <a:rPr lang="en-US" sz="2000" i="1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latin typeface="Cambria Math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US" sz="2000" i="1" smtClean="0">
                                        <a:latin typeface="Cambria Math"/>
                                        <a:ea typeface="Cambria Math"/>
                                      </a:rPr>
                                      <m:t>𝛼</m:t>
                                    </m:r>
                                  </m:e>
                                </m:func>
                              </m:e>
                            </m:d>
                          </m:e>
                        </m:d>
                      </m:e>
                    </m:func>
                  </m:oMath>
                </a14:m>
                <a:r>
                  <a:rPr lang="en-US" sz="2000" dirty="0" smtClean="0"/>
                  <a:t>,</a:t>
                </a:r>
              </a:p>
              <a:p>
                <a:pPr marL="400050" lvl="1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/>
                          </a:rPr>
                          <m:t>𝜃</m:t>
                        </m:r>
                      </m:e>
                      <m:sup>
                        <m:r>
                          <a:rPr lang="en-US" sz="2000" b="0" i="1" smtClean="0">
                            <a:latin typeface="Cambria Math"/>
                          </a:rPr>
                          <m:t>′′</m:t>
                        </m:r>
                      </m:sup>
                    </m:sSup>
                    <m:r>
                      <a:rPr lang="en-US" sz="2000" b="0" i="1" smtClean="0">
                        <a:latin typeface="Cambria Math"/>
                      </a:rPr>
                      <m:t>=</m:t>
                    </m:r>
                    <m:func>
                      <m:funcPr>
                        <m:ctrlPr>
                          <a:rPr lang="en-US" sz="2000" b="0" i="1" smtClean="0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/>
                          </a:rPr>
                          <m:t>arccos</m:t>
                        </m:r>
                      </m:fName>
                      <m:e>
                        <m:d>
                          <m:dPr>
                            <m:ctrlPr>
                              <a:rPr lang="en-US" sz="2000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2000" b="0" i="1" smtClean="0">
                                <a:latin typeface="Cambria Math"/>
                              </a:rPr>
                              <m:t>−</m:t>
                            </m:r>
                            <m:func>
                              <m:funcPr>
                                <m:ctrlPr>
                                  <a:rPr lang="en-US" sz="2000" b="0" i="1" smtClean="0">
                                    <a:latin typeface="Cambria Math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2000" b="0" i="0" smtClean="0">
                                    <a:latin typeface="Cambria Math"/>
                                  </a:rPr>
                                  <m:t>sin</m:t>
                                </m:r>
                              </m:fName>
                              <m:e>
                                <m:sSup>
                                  <m:sSupPr>
                                    <m:ctrlPr>
                                      <a:rPr lang="en-US" sz="2000" b="0" i="1" smtClean="0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b="0" i="1" smtClean="0">
                                        <a:latin typeface="Cambria Math"/>
                                      </a:rPr>
                                      <m:t>𝜙</m:t>
                                    </m:r>
                                  </m:e>
                                  <m:sup>
                                    <m:r>
                                      <a:rPr lang="en-US" sz="2000" b="0" i="1" smtClean="0">
                                        <a:latin typeface="Cambria Math"/>
                                      </a:rPr>
                                      <m:t>′</m:t>
                                    </m:r>
                                  </m:sup>
                                </m:sSup>
                              </m:e>
                            </m:func>
                            <m:func>
                              <m:funcPr>
                                <m:ctrlPr>
                                  <a:rPr lang="en-US" sz="2000" b="0" i="1" smtClean="0">
                                    <a:latin typeface="Cambria Math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2000" b="0" i="0" smtClean="0">
                                    <a:latin typeface="Cambria Math"/>
                                  </a:rPr>
                                  <m:t>sin</m:t>
                                </m:r>
                              </m:fName>
                              <m:e>
                                <m:sSup>
                                  <m:sSupPr>
                                    <m:ctrlPr>
                                      <a:rPr lang="en-US" sz="2000" b="0" i="1" smtClean="0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b="0" i="1" smtClean="0">
                                        <a:latin typeface="Cambria Math"/>
                                      </a:rPr>
                                      <m:t>𝜃</m:t>
                                    </m:r>
                                  </m:e>
                                  <m:sup>
                                    <m:r>
                                      <a:rPr lang="en-US" sz="2000" b="0" i="1" smtClean="0">
                                        <a:latin typeface="Cambria Math"/>
                                      </a:rPr>
                                      <m:t>′</m:t>
                                    </m:r>
                                  </m:sup>
                                </m:sSup>
                              </m:e>
                            </m:func>
                            <m:func>
                              <m:funcPr>
                                <m:ctrlPr>
                                  <a:rPr lang="en-US" sz="2000" b="0" i="1" smtClean="0">
                                    <a:latin typeface="Cambria Math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2000" b="0" i="0" smtClean="0">
                                    <a:latin typeface="Cambria Math"/>
                                  </a:rPr>
                                  <m:t>sin</m:t>
                                </m:r>
                              </m:fName>
                              <m:e>
                                <m:r>
                                  <a:rPr lang="en-US" sz="2000" b="0" i="1" smtClean="0">
                                    <a:latin typeface="Cambria Math"/>
                                    <a:ea typeface="Cambria Math"/>
                                  </a:rPr>
                                  <m:t>𝛼</m:t>
                                </m:r>
                              </m:e>
                            </m:func>
                            <m:r>
                              <a:rPr lang="en-US" sz="2000" b="0" i="1" smtClean="0">
                                <a:latin typeface="Cambria Math"/>
                              </a:rPr>
                              <m:t>+</m:t>
                            </m:r>
                            <m:func>
                              <m:funcPr>
                                <m:ctrlPr>
                                  <a:rPr lang="en-US" sz="2000" b="0" i="1" smtClean="0">
                                    <a:latin typeface="Cambria Math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2000" b="0" i="0" smtClean="0">
                                    <a:latin typeface="Cambria Math"/>
                                  </a:rPr>
                                  <m:t>cos</m:t>
                                </m:r>
                              </m:fName>
                              <m:e>
                                <m:sSup>
                                  <m:sSupPr>
                                    <m:ctrlPr>
                                      <a:rPr lang="en-US" sz="2000" b="0" i="1" smtClean="0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b="0" i="1" smtClean="0">
                                        <a:latin typeface="Cambria Math"/>
                                      </a:rPr>
                                      <m:t>𝜃</m:t>
                                    </m:r>
                                  </m:e>
                                  <m:sup>
                                    <m:r>
                                      <a:rPr lang="en-US" sz="2000" b="0" i="1" smtClean="0">
                                        <a:latin typeface="Cambria Math"/>
                                      </a:rPr>
                                      <m:t>′</m:t>
                                    </m:r>
                                  </m:sup>
                                </m:sSup>
                              </m:e>
                            </m:func>
                            <m:func>
                              <m:funcPr>
                                <m:ctrlPr>
                                  <a:rPr lang="en-US" sz="2000" b="0" i="1" smtClean="0">
                                    <a:latin typeface="Cambria Math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2000" b="0" i="0" smtClean="0">
                                    <a:latin typeface="Cambria Math"/>
                                  </a:rPr>
                                  <m:t>cos</m:t>
                                </m:r>
                              </m:fName>
                              <m:e>
                                <m:r>
                                  <a:rPr lang="en-US" sz="2000" b="0" i="1" smtClean="0">
                                    <a:latin typeface="Cambria Math"/>
                                    <a:ea typeface="Cambria Math"/>
                                  </a:rPr>
                                  <m:t>𝛼</m:t>
                                </m:r>
                              </m:e>
                            </m:func>
                          </m:e>
                        </m:d>
                      </m:e>
                    </m:func>
                  </m:oMath>
                </a14:m>
                <a:r>
                  <a:rPr lang="en-US" sz="2000" dirty="0" smtClean="0"/>
                  <a:t>,</a:t>
                </a:r>
              </a:p>
              <a:p>
                <a:pPr marL="400050" lvl="1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/>
                          </a:rPr>
                          <m:t>𝜙</m:t>
                        </m:r>
                      </m:e>
                      <m:sup>
                        <m:r>
                          <a:rPr lang="en-US" sz="2000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en-US" sz="2000" b="0" i="1" smtClean="0">
                        <a:latin typeface="Cambria Math"/>
                      </a:rPr>
                      <m:t>=</m:t>
                    </m:r>
                    <m:func>
                      <m:funcPr>
                        <m:ctrlPr>
                          <a:rPr lang="en-US" sz="2000" b="0" i="1" smtClean="0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/>
                          </a:rPr>
                          <m:t>arg</m:t>
                        </m:r>
                      </m:fName>
                      <m:e>
                        <m:d>
                          <m:dPr>
                            <m:ctrlPr>
                              <a:rPr lang="en-US" sz="2000" b="0" i="1" smtClean="0">
                                <a:latin typeface="Cambria Math"/>
                              </a:rPr>
                            </m:ctrlPr>
                          </m:dPr>
                          <m:e>
                            <m:d>
                              <m:dPr>
                                <m:ctrlPr>
                                  <a:rPr lang="en-US" sz="2000" b="0" i="1" smtClean="0">
                                    <a:latin typeface="Cambria Math"/>
                                  </a:rPr>
                                </m:ctrlPr>
                              </m:dPr>
                              <m:e>
                                <m:func>
                                  <m:funcPr>
                                    <m:ctrlPr>
                                      <a:rPr lang="en-US" sz="2000" b="0" i="1" smtClean="0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000" b="0" i="0" smtClean="0">
                                        <a:latin typeface="Cambria Math"/>
                                      </a:rPr>
                                      <m:t>cos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2000" b="0" i="1" smtClean="0"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000" b="0" i="1" smtClean="0">
                                            <a:latin typeface="Cambria Math"/>
                                          </a:rPr>
                                          <m:t>𝜙</m:t>
                                        </m:r>
                                        <m:r>
                                          <a:rPr lang="en-US" sz="2000" b="0" i="1" smtClean="0">
                                            <a:latin typeface="Cambria Math"/>
                                          </a:rPr>
                                          <m:t>−</m:t>
                                        </m:r>
                                        <m:r>
                                          <a:rPr lang="en-US" sz="2000" b="0" i="1" smtClean="0">
                                            <a:latin typeface="Cambria Math"/>
                                            <a:ea typeface="Cambria Math"/>
                                          </a:rPr>
                                          <m:t>𝛾</m:t>
                                        </m:r>
                                      </m:e>
                                    </m:d>
                                  </m:e>
                                </m:func>
                                <m:func>
                                  <m:funcPr>
                                    <m:ctrlPr>
                                      <a:rPr lang="en-US" sz="2000" b="0" i="1" smtClean="0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000" b="0" i="0" smtClean="0">
                                        <a:latin typeface="Cambria Math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US" sz="2000" b="0" i="1" smtClean="0">
                                        <a:latin typeface="Cambria Math"/>
                                      </a:rPr>
                                      <m:t>𝜃</m:t>
                                    </m:r>
                                  </m:e>
                                </m:func>
                                <m:func>
                                  <m:funcPr>
                                    <m:ctrlPr>
                                      <a:rPr lang="en-US" sz="2000" b="0" i="1" smtClean="0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000" b="0" i="0" smtClean="0">
                                        <a:latin typeface="Cambria Math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US" sz="2000" b="0" i="1" smtClean="0">
                                        <a:latin typeface="Cambria Math"/>
                                      </a:rPr>
                                      <m:t>𝛽</m:t>
                                    </m:r>
                                  </m:e>
                                </m:func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−</m:t>
                                </m:r>
                                <m:func>
                                  <m:funcPr>
                                    <m:ctrlPr>
                                      <a:rPr lang="en-US" sz="2000" b="0" i="1" smtClean="0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000" b="0" i="0" smtClean="0">
                                        <a:latin typeface="Cambria Math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US" sz="2000" b="0" i="1" smtClean="0">
                                        <a:latin typeface="Cambria Math"/>
                                      </a:rPr>
                                      <m:t>𝜃</m:t>
                                    </m:r>
                                  </m:e>
                                </m:func>
                                <m:func>
                                  <m:funcPr>
                                    <m:ctrlPr>
                                      <a:rPr lang="en-US" sz="2000" b="0" i="1" smtClean="0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000" b="0" i="0" smtClean="0">
                                        <a:latin typeface="Cambria Math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US" sz="2000" b="0" i="1" smtClean="0">
                                        <a:latin typeface="Cambria Math"/>
                                      </a:rPr>
                                      <m:t>𝛽</m:t>
                                    </m:r>
                                  </m:e>
                                </m:func>
                              </m:e>
                            </m:d>
                            <m:r>
                              <a:rPr lang="en-US" sz="2000" b="0" i="1" smtClean="0">
                                <a:latin typeface="Cambria Math"/>
                              </a:rPr>
                              <m:t>+</m:t>
                            </m:r>
                            <m:r>
                              <a:rPr lang="en-US" sz="2000" b="0" i="1" smtClean="0">
                                <a:latin typeface="Cambria Math"/>
                              </a:rPr>
                              <m:t>𝑗</m:t>
                            </m:r>
                            <m:func>
                              <m:funcPr>
                                <m:ctrlPr>
                                  <a:rPr lang="en-US" sz="2000" b="0" i="1" smtClean="0">
                                    <a:latin typeface="Cambria Math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2000" b="0" i="0" smtClean="0">
                                    <a:latin typeface="Cambria Math"/>
                                  </a:rPr>
                                  <m:t>sin</m:t>
                                </m:r>
                              </m:fName>
                              <m:e>
                                <m:d>
                                  <m:dPr>
                                    <m:ctrlPr>
                                      <a:rPr lang="en-US" sz="2000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0" i="1" smtClean="0">
                                        <a:latin typeface="Cambria Math"/>
                                      </a:rPr>
                                      <m:t>𝜙</m:t>
                                    </m:r>
                                    <m:r>
                                      <a:rPr lang="en-US" sz="2000" b="0" i="1" smtClean="0"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000" b="0" i="1" smtClean="0">
                                        <a:latin typeface="Cambria Math"/>
                                        <a:ea typeface="Cambria Math"/>
                                      </a:rPr>
                                      <m:t>𝛾</m:t>
                                    </m:r>
                                  </m:e>
                                </m:d>
                              </m:e>
                            </m:func>
                            <m:func>
                              <m:funcPr>
                                <m:ctrlPr>
                                  <a:rPr lang="en-US" sz="2000" b="0" i="1" smtClean="0">
                                    <a:latin typeface="Cambria Math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2000" b="0" i="0" smtClean="0">
                                    <a:latin typeface="Cambria Math"/>
                                  </a:rPr>
                                  <m:t>sin</m:t>
                                </m:r>
                              </m:fName>
                              <m:e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𝜃</m:t>
                                </m:r>
                              </m:e>
                            </m:func>
                          </m:e>
                        </m:d>
                      </m:e>
                    </m:func>
                  </m:oMath>
                </a14:m>
                <a:r>
                  <a:rPr lang="en-US" sz="2000" dirty="0" smtClean="0"/>
                  <a:t>,</a:t>
                </a:r>
              </a:p>
              <a:p>
                <a:pPr marL="400050" lvl="1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/>
                          </a:rPr>
                          <m:t>𝜃</m:t>
                        </m:r>
                      </m:e>
                      <m:sup>
                        <m:r>
                          <a:rPr lang="en-US" sz="2000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en-US" sz="2000" b="0" i="1" smtClean="0">
                        <a:latin typeface="Cambria Math"/>
                      </a:rPr>
                      <m:t>=</m:t>
                    </m:r>
                    <m:func>
                      <m:funcPr>
                        <m:ctrlPr>
                          <a:rPr lang="en-US" sz="2000" b="0" i="1" smtClean="0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/>
                          </a:rPr>
                          <m:t>arccos</m:t>
                        </m:r>
                      </m:fName>
                      <m:e>
                        <m:d>
                          <m:dPr>
                            <m:ctrlPr>
                              <a:rPr lang="en-US" sz="2000" b="0" i="1" smtClean="0">
                                <a:latin typeface="Cambria Math"/>
                              </a:rPr>
                            </m:ctrlPr>
                          </m:dPr>
                          <m:e>
                            <m:func>
                              <m:funcPr>
                                <m:ctrlPr>
                                  <a:rPr lang="en-US" sz="2000" b="0" i="1" smtClean="0">
                                    <a:latin typeface="Cambria Math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2000" b="0" i="0" smtClean="0">
                                    <a:latin typeface="Cambria Math"/>
                                  </a:rPr>
                                  <m:t>cos</m:t>
                                </m:r>
                              </m:fName>
                              <m:e>
                                <m:d>
                                  <m:dPr>
                                    <m:ctrlPr>
                                      <a:rPr lang="en-US" sz="2000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0" i="1" smtClean="0">
                                        <a:latin typeface="Cambria Math"/>
                                      </a:rPr>
                                      <m:t>𝜙</m:t>
                                    </m:r>
                                    <m:r>
                                      <a:rPr lang="en-US" sz="2000" b="0" i="1" smtClean="0"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000" b="0" i="1" smtClean="0">
                                        <a:latin typeface="Cambria Math"/>
                                        <a:ea typeface="Cambria Math"/>
                                      </a:rPr>
                                      <m:t>𝛾</m:t>
                                    </m:r>
                                  </m:e>
                                </m:d>
                              </m:e>
                            </m:func>
                            <m:func>
                              <m:funcPr>
                                <m:ctrlPr>
                                  <a:rPr lang="en-US" sz="2000" b="0" i="1" smtClean="0">
                                    <a:latin typeface="Cambria Math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2000" b="0" i="0" smtClean="0">
                                    <a:latin typeface="Cambria Math"/>
                                  </a:rPr>
                                  <m:t>sin</m:t>
                                </m:r>
                              </m:fName>
                              <m:e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𝜃</m:t>
                                </m:r>
                              </m:e>
                            </m:func>
                            <m:func>
                              <m:funcPr>
                                <m:ctrlPr>
                                  <a:rPr lang="en-US" sz="2000" b="0" i="1" smtClean="0">
                                    <a:latin typeface="Cambria Math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2000" b="0" i="0" smtClean="0">
                                    <a:latin typeface="Cambria Math"/>
                                  </a:rPr>
                                  <m:t>sin</m:t>
                                </m:r>
                              </m:fName>
                              <m:e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𝛽</m:t>
                                </m:r>
                              </m:e>
                            </m:func>
                            <m:r>
                              <a:rPr lang="en-US" sz="2000" b="0" i="1" smtClean="0">
                                <a:latin typeface="Cambria Math"/>
                              </a:rPr>
                              <m:t>+</m:t>
                            </m:r>
                            <m:func>
                              <m:funcPr>
                                <m:ctrlPr>
                                  <a:rPr lang="en-US" sz="2000" b="0" i="1" smtClean="0">
                                    <a:latin typeface="Cambria Math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2000" b="0" i="0" smtClean="0">
                                    <a:latin typeface="Cambria Math"/>
                                  </a:rPr>
                                  <m:t>cos</m:t>
                                </m:r>
                              </m:fName>
                              <m:e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𝜃</m:t>
                                </m:r>
                              </m:e>
                            </m:func>
                            <m:func>
                              <m:funcPr>
                                <m:ctrlPr>
                                  <a:rPr lang="en-US" sz="2000" b="0" i="1" smtClean="0">
                                    <a:latin typeface="Cambria Math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2000" b="0" i="0" smtClean="0">
                                    <a:latin typeface="Cambria Math"/>
                                  </a:rPr>
                                  <m:t>cos</m:t>
                                </m:r>
                              </m:fName>
                              <m:e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𝛽</m:t>
                                </m:r>
                              </m:e>
                            </m:func>
                          </m:e>
                        </m:d>
                      </m:e>
                    </m:func>
                  </m:oMath>
                </a14:m>
                <a:r>
                  <a:rPr lang="en-US" sz="2000" dirty="0" smtClean="0"/>
                  <a:t>,</a:t>
                </a:r>
              </a:p>
              <a:p>
                <a:pPr marL="400050" lvl="1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/>
                          </a:rPr>
                          <m:t>𝜓</m:t>
                        </m:r>
                      </m:e>
                      <m:sup>
                        <m:r>
                          <a:rPr lang="en-US" sz="2000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en-US" sz="2000" b="0" i="1" smtClean="0">
                        <a:latin typeface="Cambria Math"/>
                      </a:rPr>
                      <m:t>=</m:t>
                    </m:r>
                    <m:func>
                      <m:funcPr>
                        <m:ctrlPr>
                          <a:rPr lang="en-US" sz="2000" b="0" i="1" smtClean="0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/>
                          </a:rPr>
                          <m:t>arg</m:t>
                        </m:r>
                      </m:fName>
                      <m:e>
                        <m:d>
                          <m:dPr>
                            <m:ctrlPr>
                              <a:rPr lang="en-US" sz="2000" b="0" i="1" smtClean="0">
                                <a:latin typeface="Cambria Math"/>
                              </a:rPr>
                            </m:ctrlPr>
                          </m:dPr>
                          <m:e>
                            <m:d>
                              <m:dPr>
                                <m:ctrlPr>
                                  <a:rPr lang="en-US" sz="2000" b="0" i="1" smtClean="0">
                                    <a:latin typeface="Cambria Math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en-US" sz="2000" b="0" i="1" smtClean="0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func>
                                      <m:funcPr>
                                        <m:ctrlPr>
                                          <a:rPr lang="en-US" sz="2000" b="0" i="1" smtClean="0">
                                            <a:latin typeface="Cambria Math"/>
                                          </a:rPr>
                                        </m:ctrlPr>
                                      </m:funcPr>
                                      <m:fName>
                                        <m:r>
                                          <m:rPr>
                                            <m:sty m:val="p"/>
                                          </m:rPr>
                                          <a:rPr lang="en-US" sz="2000" b="0" i="0" smtClean="0">
                                            <a:latin typeface="Cambria Math"/>
                                          </a:rPr>
                                          <m:t>sin</m:t>
                                        </m:r>
                                      </m:fName>
                                      <m:e>
                                        <m:r>
                                          <a:rPr lang="en-US" sz="2000" b="0" i="1" smtClean="0">
                                            <a:latin typeface="Cambria Math"/>
                                          </a:rPr>
                                          <m:t>𝜃</m:t>
                                        </m:r>
                                      </m:e>
                                    </m:func>
                                  </m:e>
                                  <m:sup>
                                    <m:r>
                                      <a:rPr lang="en-US" sz="2000" b="0" i="1" smtClean="0">
                                        <a:latin typeface="Cambria Math"/>
                                      </a:rPr>
                                      <m:t>′</m:t>
                                    </m:r>
                                  </m:sup>
                                </m:sSup>
                                <m:func>
                                  <m:funcPr>
                                    <m:ctrlPr>
                                      <a:rPr lang="en-US" sz="2000" b="0" i="1" smtClean="0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000" b="0" i="0" smtClean="0">
                                        <a:latin typeface="Cambria Math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US" sz="2000" b="0" i="1" smtClean="0">
                                        <a:latin typeface="Cambria Math"/>
                                        <a:ea typeface="Cambria Math"/>
                                      </a:rPr>
                                      <m:t>𝛼</m:t>
                                    </m:r>
                                  </m:e>
                                </m:func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+</m:t>
                                </m:r>
                                <m:func>
                                  <m:funcPr>
                                    <m:ctrlPr>
                                      <a:rPr lang="en-US" sz="2000" b="0" i="1" smtClean="0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000" b="0" i="0" smtClean="0">
                                        <a:latin typeface="Cambria Math"/>
                                      </a:rPr>
                                      <m:t>sin</m:t>
                                    </m:r>
                                  </m:fName>
                                  <m:e>
                                    <m:sSup>
                                      <m:sSupPr>
                                        <m:ctrlPr>
                                          <a:rPr lang="en-US" sz="2000" b="0" i="1" smtClean="0">
                                            <a:latin typeface="Cambria Math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000" i="1">
                                            <a:latin typeface="Cambria Math"/>
                                          </a:rPr>
                                          <m:t>𝜙</m:t>
                                        </m:r>
                                      </m:e>
                                      <m:sup>
                                        <m:r>
                                          <a:rPr lang="en-US" sz="2000" b="0" i="1" smtClean="0">
                                            <a:latin typeface="Cambria Math"/>
                                          </a:rPr>
                                          <m:t>′</m:t>
                                        </m:r>
                                      </m:sup>
                                    </m:sSup>
                                  </m:e>
                                </m:func>
                                <m:func>
                                  <m:funcPr>
                                    <m:ctrlPr>
                                      <a:rPr lang="en-US" sz="2000" b="0" i="1" smtClean="0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000" b="0" i="0" smtClean="0">
                                        <a:latin typeface="Cambria Math"/>
                                      </a:rPr>
                                      <m:t>cos</m:t>
                                    </m:r>
                                  </m:fName>
                                  <m:e>
                                    <m:sSup>
                                      <m:sSupPr>
                                        <m:ctrlPr>
                                          <a:rPr lang="en-US" sz="2000" b="0" i="1" smtClean="0">
                                            <a:latin typeface="Cambria Math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000" b="0" i="1" smtClean="0">
                                            <a:latin typeface="Cambria Math"/>
                                          </a:rPr>
                                          <m:t>𝜃</m:t>
                                        </m:r>
                                      </m:e>
                                      <m:sup>
                                        <m:r>
                                          <a:rPr lang="en-US" sz="2000" b="0" i="1" smtClean="0">
                                            <a:latin typeface="Cambria Math"/>
                                          </a:rPr>
                                          <m:t>′</m:t>
                                        </m:r>
                                      </m:sup>
                                    </m:sSup>
                                  </m:e>
                                </m:func>
                                <m:func>
                                  <m:funcPr>
                                    <m:ctrlPr>
                                      <a:rPr lang="en-US" sz="2000" b="0" i="1" smtClean="0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000" b="0" i="0" smtClean="0">
                                        <a:latin typeface="Cambria Math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US" sz="2000" b="0" i="1" smtClean="0">
                                        <a:latin typeface="Cambria Math"/>
                                        <a:ea typeface="Cambria Math"/>
                                      </a:rPr>
                                      <m:t>𝛼</m:t>
                                    </m:r>
                                  </m:e>
                                </m:func>
                              </m:e>
                            </m:d>
                            <m:r>
                              <a:rPr lang="en-US" sz="2000" b="0" i="1" smtClean="0">
                                <a:latin typeface="Cambria Math"/>
                              </a:rPr>
                              <m:t>+</m:t>
                            </m:r>
                            <m:r>
                              <a:rPr lang="en-US" sz="2000" b="0" i="1" smtClean="0">
                                <a:latin typeface="Cambria Math"/>
                              </a:rPr>
                              <m:t>𝑗</m:t>
                            </m:r>
                            <m:func>
                              <m:funcPr>
                                <m:ctrlPr>
                                  <a:rPr lang="en-US" sz="2000" b="0" i="1" smtClean="0">
                                    <a:latin typeface="Cambria Math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2000" b="0" i="0" smtClean="0">
                                    <a:latin typeface="Cambria Math"/>
                                  </a:rPr>
                                  <m:t>cos</m:t>
                                </m:r>
                              </m:fName>
                              <m:e>
                                <m:sSup>
                                  <m:sSupPr>
                                    <m:ctrlPr>
                                      <a:rPr lang="en-US" sz="2000" b="0" i="1" smtClean="0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i="1">
                                        <a:latin typeface="Cambria Math"/>
                                      </a:rPr>
                                      <m:t>𝜙</m:t>
                                    </m:r>
                                  </m:e>
                                  <m:sup>
                                    <m:r>
                                      <a:rPr lang="en-US" sz="2000" b="0" i="1" smtClean="0">
                                        <a:latin typeface="Cambria Math"/>
                                      </a:rPr>
                                      <m:t>′</m:t>
                                    </m:r>
                                  </m:sup>
                                </m:sSup>
                              </m:e>
                            </m:func>
                            <m:func>
                              <m:funcPr>
                                <m:ctrlPr>
                                  <a:rPr lang="en-US" sz="2000" b="0" i="1" smtClean="0">
                                    <a:latin typeface="Cambria Math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2000" b="0" i="0" smtClean="0">
                                    <a:latin typeface="Cambria Math"/>
                                  </a:rPr>
                                  <m:t>sin</m:t>
                                </m:r>
                              </m:fName>
                              <m:e>
                                <m:r>
                                  <a:rPr lang="en-US" sz="2000" b="0" i="1" smtClean="0">
                                    <a:latin typeface="Cambria Math"/>
                                    <a:ea typeface="Cambria Math"/>
                                  </a:rPr>
                                  <m:t>𝛼</m:t>
                                </m:r>
                              </m:e>
                            </m:func>
                          </m:e>
                        </m:d>
                      </m:e>
                    </m:func>
                  </m:oMath>
                </a14:m>
                <a:r>
                  <a:rPr lang="en-US" sz="2000" dirty="0" smtClean="0"/>
                  <a:t>,</a:t>
                </a:r>
              </a:p>
              <a:p>
                <a:pPr marL="400050" lvl="1" indent="0">
                  <a:buNone/>
                </a:pP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/>
                      </a:rPr>
                      <m:t>𝜓</m:t>
                    </m:r>
                    <m:r>
                      <a:rPr lang="en-US" sz="2000" b="0" i="1" smtClean="0">
                        <a:latin typeface="Cambria Math"/>
                      </a:rPr>
                      <m:t>=</m:t>
                    </m:r>
                    <m:func>
                      <m:funcPr>
                        <m:ctrlPr>
                          <a:rPr lang="en-US" sz="2000" b="0" i="1" smtClean="0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/>
                          </a:rPr>
                          <m:t>arg</m:t>
                        </m:r>
                      </m:fName>
                      <m:e>
                        <m:d>
                          <m:dPr>
                            <m:ctrlPr>
                              <a:rPr lang="en-US" sz="2000" b="0" i="1" smtClean="0">
                                <a:latin typeface="Cambria Math"/>
                              </a:rPr>
                            </m:ctrlPr>
                          </m:dPr>
                          <m:e>
                            <m:d>
                              <m:dPr>
                                <m:ctrlPr>
                                  <a:rPr lang="en-US" sz="2000" b="0" i="1" smtClean="0">
                                    <a:latin typeface="Cambria Math"/>
                                  </a:rPr>
                                </m:ctrlPr>
                              </m:dPr>
                              <m:e>
                                <m:func>
                                  <m:funcPr>
                                    <m:ctrlPr>
                                      <a:rPr lang="en-US" sz="2000" b="0" i="1" smtClean="0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000" b="0" i="0" smtClean="0">
                                        <a:latin typeface="Cambria Math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US" sz="2000" b="0" i="1" smtClean="0">
                                        <a:latin typeface="Cambria Math"/>
                                      </a:rPr>
                                      <m:t>𝜃</m:t>
                                    </m:r>
                                  </m:e>
                                </m:func>
                                <m:func>
                                  <m:funcPr>
                                    <m:ctrlPr>
                                      <a:rPr lang="en-US" sz="2000" b="0" i="1" smtClean="0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000" b="0" i="0" smtClean="0">
                                        <a:latin typeface="Cambria Math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US" sz="2000" b="0" i="1" smtClean="0">
                                        <a:latin typeface="Cambria Math"/>
                                      </a:rPr>
                                      <m:t>𝛽</m:t>
                                    </m:r>
                                  </m:e>
                                </m:func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−</m:t>
                                </m:r>
                                <m:func>
                                  <m:funcPr>
                                    <m:ctrlPr>
                                      <a:rPr lang="en-US" sz="2000" b="0" i="1" smtClean="0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000" b="0" i="0" smtClean="0">
                                        <a:latin typeface="Cambria Math"/>
                                      </a:rPr>
                                      <m:t>cos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2000" b="0" i="1" smtClean="0"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000" b="0" i="1" smtClean="0">
                                            <a:latin typeface="Cambria Math"/>
                                          </a:rPr>
                                          <m:t>𝜙</m:t>
                                        </m:r>
                                        <m:r>
                                          <a:rPr lang="en-US" sz="2000" b="0" i="1" smtClean="0">
                                            <a:latin typeface="Cambria Math"/>
                                          </a:rPr>
                                          <m:t>−</m:t>
                                        </m:r>
                                        <m:r>
                                          <a:rPr lang="en-US" sz="2000" b="0" i="1" smtClean="0">
                                            <a:latin typeface="Cambria Math"/>
                                            <a:ea typeface="Cambria Math"/>
                                          </a:rPr>
                                          <m:t>𝛾</m:t>
                                        </m:r>
                                      </m:e>
                                    </m:d>
                                  </m:e>
                                </m:func>
                                <m:func>
                                  <m:funcPr>
                                    <m:ctrlPr>
                                      <a:rPr lang="en-US" sz="2000" b="0" i="1" smtClean="0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000" b="0" i="0" smtClean="0">
                                        <a:latin typeface="Cambria Math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US" sz="2000" b="0" i="1" smtClean="0">
                                        <a:latin typeface="Cambria Math"/>
                                      </a:rPr>
                                      <m:t>𝜃</m:t>
                                    </m:r>
                                  </m:e>
                                </m:func>
                                <m:func>
                                  <m:funcPr>
                                    <m:ctrlPr>
                                      <a:rPr lang="en-US" sz="2000" b="0" i="1" smtClean="0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000" b="0" i="0" smtClean="0">
                                        <a:latin typeface="Cambria Math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US" sz="2000" b="0" i="1" smtClean="0">
                                        <a:latin typeface="Cambria Math"/>
                                      </a:rPr>
                                      <m:t>𝛽</m:t>
                                    </m:r>
                                  </m:e>
                                </m:func>
                              </m:e>
                            </m:d>
                            <m:r>
                              <a:rPr lang="en-US" sz="2000" b="0" i="1" smtClean="0">
                                <a:latin typeface="Cambria Math"/>
                              </a:rPr>
                              <m:t>+</m:t>
                            </m:r>
                            <m:r>
                              <a:rPr lang="en-US" sz="2000" b="0" i="1" smtClean="0">
                                <a:latin typeface="Cambria Math"/>
                              </a:rPr>
                              <m:t>𝑗</m:t>
                            </m:r>
                            <m:func>
                              <m:funcPr>
                                <m:ctrlPr>
                                  <a:rPr lang="en-US" sz="2000" b="0" i="1" smtClean="0">
                                    <a:latin typeface="Cambria Math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2000" b="0" i="0" smtClean="0">
                                    <a:latin typeface="Cambria Math"/>
                                  </a:rPr>
                                  <m:t>sin</m:t>
                                </m:r>
                              </m:fName>
                              <m:e>
                                <m:d>
                                  <m:dPr>
                                    <m:ctrlPr>
                                      <a:rPr lang="en-US" sz="2000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0" i="1" smtClean="0">
                                        <a:latin typeface="Cambria Math"/>
                                      </a:rPr>
                                      <m:t>𝜙</m:t>
                                    </m:r>
                                    <m:r>
                                      <a:rPr lang="en-US" sz="2000" b="0" i="1" smtClean="0"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000" b="0" i="1" smtClean="0">
                                        <a:latin typeface="Cambria Math"/>
                                        <a:ea typeface="Cambria Math"/>
                                      </a:rPr>
                                      <m:t>𝛾</m:t>
                                    </m:r>
                                  </m:e>
                                </m:d>
                              </m:e>
                            </m:func>
                            <m:func>
                              <m:funcPr>
                                <m:ctrlPr>
                                  <a:rPr lang="en-US" sz="2000" b="0" i="1" smtClean="0">
                                    <a:latin typeface="Cambria Math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2000" b="0" i="0" smtClean="0">
                                    <a:latin typeface="Cambria Math"/>
                                  </a:rPr>
                                  <m:t>sin</m:t>
                                </m:r>
                              </m:fName>
                              <m:e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𝛽</m:t>
                                </m:r>
                              </m:e>
                            </m:func>
                          </m:e>
                        </m:d>
                      </m:e>
                    </m:func>
                  </m:oMath>
                </a14:m>
                <a:r>
                  <a:rPr lang="en-US" sz="2000" dirty="0" smtClean="0"/>
                  <a:t>,</a:t>
                </a:r>
              </a:p>
              <a:p>
                <a:pPr marL="400050" lvl="1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en-US" sz="2000" b="0" i="1" smtClean="0">
                            <a:latin typeface="Cambria Math"/>
                          </a:rPr>
                          <m:t>𝐸</m:t>
                        </m:r>
                      </m:sub>
                    </m:sSub>
                    <m:d>
                      <m:dPr>
                        <m:ctrlPr>
                          <a:rPr lang="en-US" sz="2000" i="1">
                            <a:latin typeface="Cambria Math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2000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000" i="1" smtClean="0">
                                <a:latin typeface="Cambria Math"/>
                              </a:rPr>
                              <m:t>𝜙</m:t>
                            </m:r>
                          </m:e>
                          <m:sup>
                            <m:r>
                              <a:rPr lang="en-US" sz="2000" b="0" i="1" smtClean="0">
                                <a:latin typeface="Cambria Math"/>
                              </a:rPr>
                              <m:t>′′</m:t>
                            </m:r>
                          </m:sup>
                        </m:sSup>
                        <m:r>
                          <a:rPr lang="en-US" sz="2000" i="1">
                            <a:latin typeface="Cambria Math"/>
                          </a:rPr>
                          <m:t>, </m:t>
                        </m:r>
                        <m:r>
                          <a:rPr lang="en-US" sz="2000" b="0" i="1" smtClean="0">
                            <a:latin typeface="Cambria Math"/>
                          </a:rPr>
                          <m:t>𝜃</m:t>
                        </m:r>
                        <m:r>
                          <a:rPr lang="en-US" sz="2000" b="0" i="1" smtClean="0">
                            <a:latin typeface="Cambria Math"/>
                          </a:rPr>
                          <m:t>′′</m:t>
                        </m:r>
                      </m:e>
                    </m:d>
                  </m:oMath>
                </a14:m>
                <a:r>
                  <a:rPr lang="en-US" sz="2000" dirty="0" smtClean="0"/>
                  <a:t> is the </a:t>
                </a:r>
                <a:r>
                  <a:rPr lang="en-US" sz="2000" dirty="0" smtClean="0"/>
                  <a:t>3D </a:t>
                </a:r>
                <a:r>
                  <a:rPr lang="en-US" sz="2000" dirty="0" smtClean="0"/>
                  <a:t>element antenna pattern defined in Table 7.1-1 in TR36.873.</a:t>
                </a:r>
                <a:endParaRPr lang="en-US" sz="2800" dirty="0"/>
              </a:p>
              <a:p>
                <a:endParaRPr 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111" t="-9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27936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For calibration, adopt a step-by-step approach</a:t>
                </a:r>
              </a:p>
              <a:p>
                <a:pPr lvl="1"/>
                <a:r>
                  <a:rPr lang="en-US" dirty="0" smtClean="0"/>
                  <a:t>Step 1: Slant-only (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𝛽</m:t>
                    </m:r>
                    <m:r>
                      <a:rPr lang="en-US" b="0" i="1" smtClean="0">
                        <a:latin typeface="Cambria Math"/>
                      </a:rPr>
                      <m:t>=</m:t>
                    </m:r>
                    <m:r>
                      <a:rPr lang="en-US" i="1" smtClean="0">
                        <a:latin typeface="Cambria Math"/>
                        <a:ea typeface="Cambria Math"/>
                      </a:rPr>
                      <m:t>𝛾</m:t>
                    </m:r>
                    <m:r>
                      <a:rPr lang="en-US" i="1">
                        <a:latin typeface="Cambria Math"/>
                      </a:rPr>
                      <m:t>=0</m:t>
                    </m:r>
                  </m:oMath>
                </a14:m>
                <a:r>
                  <a:rPr lang="en-US" dirty="0" smtClean="0"/>
                  <a:t>)</a:t>
                </a:r>
              </a:p>
              <a:p>
                <a:pPr lvl="1"/>
                <a:r>
                  <a:rPr lang="en-US" dirty="0" smtClean="0"/>
                  <a:t>Step 2: Slant + bear (</a:t>
                </a:r>
                <a14:m>
                  <m:oMath xmlns:m="http://schemas.openxmlformats.org/officeDocument/2006/math">
                    <m:r>
                      <a:rPr lang="el-GR" i="1" smtClean="0">
                        <a:latin typeface="Cambria Math"/>
                        <a:ea typeface="Cambria Math"/>
                      </a:rPr>
                      <m:t>𝛽</m:t>
                    </m:r>
                    <m:r>
                      <a:rPr lang="en-US" i="1">
                        <a:latin typeface="Cambria Math"/>
                      </a:rPr>
                      <m:t>=0</m:t>
                    </m:r>
                  </m:oMath>
                </a14:m>
                <a:r>
                  <a:rPr lang="en-US" dirty="0" smtClean="0"/>
                  <a:t>)</a:t>
                </a:r>
              </a:p>
              <a:p>
                <a:pPr lvl="1"/>
                <a:r>
                  <a:rPr lang="en-US" dirty="0" smtClean="0"/>
                  <a:t>Step 3: Slant + tilt + bear</a:t>
                </a:r>
              </a:p>
              <a:p>
                <a:r>
                  <a:rPr lang="en-US" sz="2800" dirty="0" smtClean="0"/>
                  <a:t>Field patterns for Steps 1 and 2 are provided on following slides.</a:t>
                </a:r>
              </a:p>
              <a:p>
                <a:r>
                  <a:rPr lang="en-US" dirty="0" smtClean="0"/>
                  <a:t>The field pattern for Step 3 is given on the previous slide.</a:t>
                </a:r>
                <a:endParaRPr lang="en-US" sz="2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259" t="-10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8733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Field Pattern For Step 1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The field pattern in GCS is</a:t>
                </a:r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/>
                                    </a:rPr>
                                    <m:t>𝐹</m:t>
                                  </m:r>
                                </m:e>
                                <m:sub>
                                  <m:acc>
                                    <m:accPr>
                                      <m:chr m:val="̂"/>
                                      <m:ctrlPr>
                                        <a:rPr lang="en-US" i="1">
                                          <a:latin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>
                                          <a:latin typeface="Cambria Math"/>
                                        </a:rPr>
                                        <m:t>𝜃</m:t>
                                      </m:r>
                                    </m:e>
                                  </m:acc>
                                </m:sub>
                              </m:sSub>
                              <m:d>
                                <m:dPr>
                                  <m:ctrlPr>
                                    <a:rPr lang="en-US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/>
                                    </a:rPr>
                                    <m:t>𝜙</m:t>
                                  </m:r>
                                  <m:r>
                                    <a:rPr lang="en-US" i="1">
                                      <a:latin typeface="Cambria Math"/>
                                    </a:rPr>
                                    <m:t>, </m:t>
                                  </m:r>
                                  <m:r>
                                    <a:rPr lang="en-US" i="1">
                                      <a:latin typeface="Cambria Math"/>
                                    </a:rPr>
                                    <m:t>𝜃</m:t>
                                  </m:r>
                                </m:e>
                              </m:d>
                            </m:e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/>
                                    </a:rPr>
                                    <m:t>𝐹</m:t>
                                  </m:r>
                                </m:e>
                                <m:sub>
                                  <m:acc>
                                    <m:accPr>
                                      <m:chr m:val="̂"/>
                                      <m:ctrlPr>
                                        <a:rPr lang="en-US" i="1">
                                          <a:latin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>
                                          <a:latin typeface="Cambria Math"/>
                                        </a:rPr>
                                        <m:t>𝜙</m:t>
                                      </m:r>
                                    </m:e>
                                  </m:acc>
                                </m:sub>
                              </m:sSub>
                              <m:d>
                                <m:dPr>
                                  <m:ctrlPr>
                                    <a:rPr lang="en-US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/>
                                    </a:rPr>
                                    <m:t>𝜙</m:t>
                                  </m:r>
                                  <m:r>
                                    <a:rPr lang="en-US" i="1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i="1">
                                      <a:latin typeface="Cambria Math"/>
                                    </a:rPr>
                                    <m:t>𝜃</m:t>
                                  </m:r>
                                </m:e>
                              </m:d>
                            </m:e>
                          </m:eqArr>
                        </m:e>
                      </m:d>
                      <m:r>
                        <a:rPr lang="en-US" i="1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i="1">
                              <a:latin typeface="Cambria Math"/>
                            </a:rPr>
                          </m:ctrlPr>
                        </m:radPr>
                        <m:deg/>
                        <m:e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𝐸</m:t>
                              </m:r>
                            </m:sub>
                          </m:sSub>
                          <m:d>
                            <m:d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i="1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/>
                                    </a:rPr>
                                    <m:t>𝜙</m:t>
                                  </m:r>
                                </m:e>
                                <m:sup>
                                  <m:r>
                                    <a:rPr lang="en-US" i="1">
                                      <a:latin typeface="Cambria Math"/>
                                    </a:rPr>
                                    <m:t>′′</m:t>
                                  </m:r>
                                </m:sup>
                              </m:sSup>
                              <m:r>
                                <a:rPr lang="en-US" i="1">
                                  <a:latin typeface="Cambria Math"/>
                                </a:rPr>
                                <m:t>, 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𝜃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′′</m:t>
                              </m:r>
                            </m:e>
                          </m:d>
                        </m:e>
                      </m:rad>
                      <m:d>
                        <m:dPr>
                          <m:ctrlPr>
                            <a:rPr lang="en-US" i="1"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eqArrPr>
                            <m:e>
                              <m:func>
                                <m:funcPr>
                                  <m:ctrlPr>
                                    <a:rPr lang="en-US" i="1">
                                      <a:latin typeface="Cambria Math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>
                                      <a:latin typeface="Cambria Math"/>
                                    </a:rPr>
                                    <m:t>cos</m:t>
                                  </m:r>
                                </m:fName>
                                <m:e>
                                  <m:r>
                                    <a:rPr lang="en-US" i="1">
                                      <a:latin typeface="Cambria Math"/>
                                    </a:rPr>
                                    <m:t>𝜓</m:t>
                                  </m:r>
                                  <m:r>
                                    <a:rPr lang="en-US" i="1">
                                      <a:latin typeface="Cambria Math"/>
                                    </a:rPr>
                                    <m:t>′</m:t>
                                  </m:r>
                                </m:e>
                              </m:func>
                            </m:e>
                            <m:e>
                              <m:func>
                                <m:funcPr>
                                  <m:ctrlPr>
                                    <a:rPr lang="en-US" i="1">
                                      <a:latin typeface="Cambria Math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>
                                      <a:latin typeface="Cambria Math"/>
                                    </a:rPr>
                                    <m:t>sin</m:t>
                                  </m:r>
                                </m:fName>
                                <m:e>
                                  <m:r>
                                    <a:rPr lang="en-US" i="1">
                                      <a:latin typeface="Cambria Math"/>
                                    </a:rPr>
                                    <m:t>𝜓</m:t>
                                  </m:r>
                                  <m:r>
                                    <a:rPr lang="en-US" i="1">
                                      <a:latin typeface="Cambria Math"/>
                                    </a:rPr>
                                    <m:t>′</m:t>
                                  </m:r>
                                </m:e>
                              </m:func>
                            </m:e>
                          </m:eqArr>
                        </m:e>
                      </m:d>
                    </m:oMath>
                  </m:oMathPara>
                </a14:m>
                <a:endParaRPr lang="en-US" dirty="0" smtClean="0"/>
              </a:p>
              <a:p>
                <a:pPr marL="400050" lvl="1" indent="0">
                  <a:buNone/>
                </a:pPr>
                <a:r>
                  <a:rPr lang="en-US" dirty="0" smtClean="0"/>
                  <a:t>where</a:t>
                </a:r>
                <a:r>
                  <a:rPr lang="en-US" dirty="0"/>
                  <a:t/>
                </a:r>
                <a:br>
                  <a:rPr lang="en-US" dirty="0"/>
                </a:b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/>
                          </a:rPr>
                          <m:t>𝜙</m:t>
                        </m:r>
                      </m:e>
                      <m:sup>
                        <m:r>
                          <a:rPr lang="en-US" i="1">
                            <a:latin typeface="Cambria Math"/>
                          </a:rPr>
                          <m:t>′′</m:t>
                        </m:r>
                      </m:sup>
                    </m:sSup>
                    <m:r>
                      <a:rPr lang="en-US" i="1">
                        <a:latin typeface="Cambria Math"/>
                      </a:rPr>
                      <m:t>=</m:t>
                    </m:r>
                    <m:func>
                      <m:funcPr>
                        <m:ctrlPr>
                          <a:rPr lang="en-US" i="1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>
                            <a:latin typeface="Cambria Math"/>
                          </a:rPr>
                          <m:t>arg</m:t>
                        </m:r>
                      </m:fName>
                      <m:e>
                        <m:d>
                          <m:dPr>
                            <m:ctrlPr>
                              <a:rPr lang="en-US" i="1">
                                <a:latin typeface="Cambria Math"/>
                              </a:rPr>
                            </m:ctrlPr>
                          </m:dPr>
                          <m:e>
                            <m:func>
                              <m:funcPr>
                                <m:ctrlPr>
                                  <a:rPr lang="en-US" i="1">
                                    <a:latin typeface="Cambria Math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/>
                                  </a:rPr>
                                  <m:t>cos</m:t>
                                </m:r>
                              </m:fName>
                              <m:e>
                                <m:r>
                                  <a:rPr lang="en-US" i="1">
                                    <a:latin typeface="Cambria Math"/>
                                    <a:ea typeface="Cambria Math"/>
                                  </a:rPr>
                                  <m:t>𝜙</m:t>
                                </m:r>
                              </m:e>
                            </m:func>
                            <m:func>
                              <m:funcPr>
                                <m:ctrlPr>
                                  <a:rPr lang="en-US" i="1">
                                    <a:latin typeface="Cambria Math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/>
                                  </a:rPr>
                                  <m:t>sin</m:t>
                                </m:r>
                              </m:fName>
                              <m:e>
                                <m:r>
                                  <a:rPr lang="en-US" i="1">
                                    <a:latin typeface="Cambria Math"/>
                                    <a:ea typeface="Cambria Math"/>
                                  </a:rPr>
                                  <m:t>𝜃</m:t>
                                </m:r>
                              </m:e>
                            </m:func>
                            <m:r>
                              <a:rPr lang="en-US" i="1">
                                <a:latin typeface="Cambria Math"/>
                              </a:rPr>
                              <m:t>+</m:t>
                            </m:r>
                            <m:r>
                              <a:rPr lang="en-US" i="1">
                                <a:latin typeface="Cambria Math"/>
                              </a:rPr>
                              <m:t>𝑗</m:t>
                            </m:r>
                            <m:d>
                              <m:dPr>
                                <m:ctrlPr>
                                  <a:rPr lang="en-US" i="1">
                                    <a:latin typeface="Cambria Math"/>
                                  </a:rPr>
                                </m:ctrlPr>
                              </m:dPr>
                              <m:e>
                                <m:func>
                                  <m:funcPr>
                                    <m:ctrlPr>
                                      <a:rPr lang="en-US" i="1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>
                                        <a:latin typeface="Cambria Math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US" i="1">
                                        <a:latin typeface="Cambria Math"/>
                                        <a:ea typeface="Cambria Math"/>
                                      </a:rPr>
                                      <m:t>𝜙</m:t>
                                    </m:r>
                                  </m:e>
                                </m:func>
                                <m:func>
                                  <m:funcPr>
                                    <m:ctrlPr>
                                      <a:rPr lang="en-US" i="1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>
                                        <a:latin typeface="Cambria Math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US" i="1">
                                        <a:latin typeface="Cambria Math"/>
                                        <a:ea typeface="Cambria Math"/>
                                      </a:rPr>
                                      <m:t>𝜃</m:t>
                                    </m:r>
                                  </m:e>
                                </m:func>
                                <m:func>
                                  <m:funcPr>
                                    <m:ctrlPr>
                                      <a:rPr lang="en-US" i="1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>
                                        <a:latin typeface="Cambria Math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US" i="1" smtClean="0">
                                        <a:latin typeface="Cambria Math"/>
                                        <a:ea typeface="Cambria Math"/>
                                      </a:rPr>
                                      <m:t>𝛼</m:t>
                                    </m:r>
                                  </m:e>
                                </m:func>
                                <m:r>
                                  <a:rPr lang="en-US" i="1">
                                    <a:latin typeface="Cambria Math"/>
                                  </a:rPr>
                                  <m:t>+</m:t>
                                </m:r>
                                <m:func>
                                  <m:funcPr>
                                    <m:ctrlPr>
                                      <a:rPr lang="en-US" i="1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>
                                        <a:latin typeface="Cambria Math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US" i="1">
                                        <a:latin typeface="Cambria Math"/>
                                        <a:ea typeface="Cambria Math"/>
                                      </a:rPr>
                                      <m:t>𝜃</m:t>
                                    </m:r>
                                  </m:e>
                                </m:func>
                                <m:func>
                                  <m:funcPr>
                                    <m:ctrlPr>
                                      <a:rPr lang="en-US" i="1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>
                                        <a:latin typeface="Cambria Math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US" i="1" smtClean="0">
                                        <a:latin typeface="Cambria Math"/>
                                        <a:ea typeface="Cambria Math"/>
                                      </a:rPr>
                                      <m:t>𝛼</m:t>
                                    </m:r>
                                  </m:e>
                                </m:func>
                              </m:e>
                            </m:d>
                          </m:e>
                        </m:d>
                      </m:e>
                    </m:func>
                  </m:oMath>
                </a14:m>
                <a:r>
                  <a:rPr lang="en-US" dirty="0"/>
                  <a:t>,</a:t>
                </a:r>
              </a:p>
              <a:p>
                <a:pPr marL="400050" lvl="1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/>
                          </a:rPr>
                          <m:t>𝜃</m:t>
                        </m:r>
                      </m:e>
                      <m:sup>
                        <m:r>
                          <a:rPr lang="en-US" i="1">
                            <a:latin typeface="Cambria Math"/>
                          </a:rPr>
                          <m:t>′′</m:t>
                        </m:r>
                      </m:sup>
                    </m:sSup>
                    <m:r>
                      <a:rPr lang="en-US" i="1">
                        <a:latin typeface="Cambria Math"/>
                      </a:rPr>
                      <m:t>=</m:t>
                    </m:r>
                    <m:func>
                      <m:funcPr>
                        <m:ctrlPr>
                          <a:rPr lang="en-US" i="1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>
                            <a:latin typeface="Cambria Math"/>
                          </a:rPr>
                          <m:t>arccos</m:t>
                        </m:r>
                      </m:fName>
                      <m:e>
                        <m:d>
                          <m:dPr>
                            <m:ctrlPr>
                              <a:rPr lang="en-US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/>
                              </a:rPr>
                              <m:t>−</m:t>
                            </m:r>
                            <m:func>
                              <m:funcPr>
                                <m:ctrlPr>
                                  <a:rPr lang="en-US" i="1">
                                    <a:latin typeface="Cambria Math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/>
                                  </a:rPr>
                                  <m:t>sin</m:t>
                                </m:r>
                              </m:fName>
                              <m:e>
                                <m:r>
                                  <a:rPr lang="en-US" i="1">
                                    <a:latin typeface="Cambria Math"/>
                                    <a:ea typeface="Cambria Math"/>
                                  </a:rPr>
                                  <m:t>𝜙</m:t>
                                </m:r>
                              </m:e>
                            </m:func>
                            <m:func>
                              <m:funcPr>
                                <m:ctrlPr>
                                  <a:rPr lang="en-US" i="1">
                                    <a:latin typeface="Cambria Math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/>
                                  </a:rPr>
                                  <m:t>sin</m:t>
                                </m:r>
                              </m:fName>
                              <m:e>
                                <m:r>
                                  <a:rPr lang="en-US" i="1">
                                    <a:latin typeface="Cambria Math"/>
                                    <a:ea typeface="Cambria Math"/>
                                  </a:rPr>
                                  <m:t>𝜃</m:t>
                                </m:r>
                              </m:e>
                            </m:func>
                            <m:func>
                              <m:funcPr>
                                <m:ctrlPr>
                                  <a:rPr lang="en-US" i="1">
                                    <a:latin typeface="Cambria Math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/>
                                  </a:rPr>
                                  <m:t>sin</m:t>
                                </m:r>
                              </m:fName>
                              <m:e>
                                <m:r>
                                  <a:rPr lang="en-US" i="1" smtClean="0">
                                    <a:latin typeface="Cambria Math"/>
                                    <a:ea typeface="Cambria Math"/>
                                  </a:rPr>
                                  <m:t>𝛼</m:t>
                                </m:r>
                              </m:e>
                            </m:func>
                            <m:r>
                              <a:rPr lang="en-US" i="1">
                                <a:latin typeface="Cambria Math"/>
                              </a:rPr>
                              <m:t>+</m:t>
                            </m:r>
                            <m:func>
                              <m:funcPr>
                                <m:ctrlPr>
                                  <a:rPr lang="en-US" i="1">
                                    <a:latin typeface="Cambria Math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/>
                                  </a:rPr>
                                  <m:t>cos</m:t>
                                </m:r>
                              </m:fName>
                              <m:e>
                                <m:r>
                                  <a:rPr lang="en-US" i="1">
                                    <a:latin typeface="Cambria Math"/>
                                    <a:ea typeface="Cambria Math"/>
                                  </a:rPr>
                                  <m:t>𝜃</m:t>
                                </m:r>
                              </m:e>
                            </m:func>
                            <m:func>
                              <m:funcPr>
                                <m:ctrlPr>
                                  <a:rPr lang="en-US" i="1">
                                    <a:latin typeface="Cambria Math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/>
                                  </a:rPr>
                                  <m:t>cos</m:t>
                                </m:r>
                              </m:fName>
                              <m:e>
                                <m:r>
                                  <a:rPr lang="en-US" i="1" smtClean="0">
                                    <a:latin typeface="Cambria Math"/>
                                    <a:ea typeface="Cambria Math"/>
                                  </a:rPr>
                                  <m:t>𝛼</m:t>
                                </m:r>
                              </m:e>
                            </m:func>
                          </m:e>
                        </m:d>
                      </m:e>
                    </m:func>
                  </m:oMath>
                </a14:m>
                <a:r>
                  <a:rPr lang="en-US" dirty="0"/>
                  <a:t>,</a:t>
                </a:r>
              </a:p>
              <a:p>
                <a:pPr marL="400050" lvl="1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/>
                          </a:rPr>
                          <m:t>𝜓</m:t>
                        </m:r>
                      </m:e>
                      <m:sup>
                        <m:r>
                          <a:rPr lang="en-US" i="1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en-US" i="1">
                        <a:latin typeface="Cambria Math"/>
                      </a:rPr>
                      <m:t>=</m:t>
                    </m:r>
                    <m:func>
                      <m:funcPr>
                        <m:ctrlPr>
                          <a:rPr lang="en-US" i="1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>
                            <a:latin typeface="Cambria Math"/>
                          </a:rPr>
                          <m:t>arg</m:t>
                        </m:r>
                      </m:fName>
                      <m:e>
                        <m:d>
                          <m:dPr>
                            <m:ctrlPr>
                              <a:rPr lang="en-US" i="1">
                                <a:latin typeface="Cambria Math"/>
                              </a:rPr>
                            </m:ctrlPr>
                          </m:dPr>
                          <m:e>
                            <m:d>
                              <m:dPr>
                                <m:ctrlPr>
                                  <a:rPr lang="en-US" i="1">
                                    <a:latin typeface="Cambria Math"/>
                                  </a:rPr>
                                </m:ctrlPr>
                              </m:dPr>
                              <m:e>
                                <m:func>
                                  <m:funcPr>
                                    <m:ctrlPr>
                                      <a:rPr lang="en-US" i="1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>
                                        <a:latin typeface="Cambria Math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US" i="1">
                                        <a:latin typeface="Cambria Math"/>
                                      </a:rPr>
                                      <m:t>𝜃</m:t>
                                    </m:r>
                                  </m:e>
                                </m:func>
                                <m:func>
                                  <m:funcPr>
                                    <m:ctrlPr>
                                      <a:rPr lang="en-US" i="1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>
                                        <a:latin typeface="Cambria Math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US" i="1" smtClean="0">
                                        <a:latin typeface="Cambria Math"/>
                                        <a:ea typeface="Cambria Math"/>
                                      </a:rPr>
                                      <m:t>𝛼</m:t>
                                    </m:r>
                                  </m:e>
                                </m:func>
                                <m:r>
                                  <a:rPr lang="en-US" i="1">
                                    <a:latin typeface="Cambria Math"/>
                                  </a:rPr>
                                  <m:t>+</m:t>
                                </m:r>
                                <m:func>
                                  <m:funcPr>
                                    <m:ctrlPr>
                                      <a:rPr lang="en-US" i="1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>
                                        <a:latin typeface="Cambria Math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US" i="1">
                                        <a:latin typeface="Cambria Math"/>
                                      </a:rPr>
                                      <m:t>𝜙</m:t>
                                    </m:r>
                                  </m:e>
                                </m:func>
                                <m:func>
                                  <m:funcPr>
                                    <m:ctrlPr>
                                      <a:rPr lang="en-US" i="1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>
                                        <a:latin typeface="Cambria Math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US" i="1">
                                        <a:latin typeface="Cambria Math"/>
                                      </a:rPr>
                                      <m:t>𝜃</m:t>
                                    </m:r>
                                  </m:e>
                                </m:func>
                                <m:func>
                                  <m:funcPr>
                                    <m:ctrlPr>
                                      <a:rPr lang="en-US" i="1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>
                                        <a:latin typeface="Cambria Math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US" i="1" smtClean="0">
                                        <a:latin typeface="Cambria Math"/>
                                        <a:ea typeface="Cambria Math"/>
                                      </a:rPr>
                                      <m:t>𝛼</m:t>
                                    </m:r>
                                  </m:e>
                                </m:func>
                              </m:e>
                            </m:d>
                            <m:r>
                              <a:rPr lang="en-US" i="1">
                                <a:latin typeface="Cambria Math"/>
                              </a:rPr>
                              <m:t>+</m:t>
                            </m:r>
                            <m:r>
                              <a:rPr lang="en-US" i="1">
                                <a:latin typeface="Cambria Math"/>
                              </a:rPr>
                              <m:t>𝑗</m:t>
                            </m:r>
                            <m:func>
                              <m:funcPr>
                                <m:ctrlPr>
                                  <a:rPr lang="en-US" i="1">
                                    <a:latin typeface="Cambria Math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/>
                                  </a:rPr>
                                  <m:t>cos</m:t>
                                </m:r>
                              </m:fName>
                              <m:e>
                                <m:r>
                                  <a:rPr lang="en-US" i="1">
                                    <a:latin typeface="Cambria Math"/>
                                  </a:rPr>
                                  <m:t>𝜙</m:t>
                                </m:r>
                              </m:e>
                            </m:func>
                            <m:func>
                              <m:funcPr>
                                <m:ctrlPr>
                                  <a:rPr lang="en-US" i="1">
                                    <a:latin typeface="Cambria Math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/>
                                  </a:rPr>
                                  <m:t>sin</m:t>
                                </m:r>
                              </m:fName>
                              <m:e>
                                <m:r>
                                  <a:rPr lang="en-US" i="1" smtClean="0">
                                    <a:latin typeface="Cambria Math"/>
                                    <a:ea typeface="Cambria Math"/>
                                  </a:rPr>
                                  <m:t>𝛼</m:t>
                                </m:r>
                              </m:e>
                            </m:func>
                          </m:e>
                        </m:d>
                      </m:e>
                    </m:func>
                  </m:oMath>
                </a14:m>
                <a:r>
                  <a:rPr lang="en-US" dirty="0" smtClean="0"/>
                  <a:t>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259" t="-10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02273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Field Pattern For Step 2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The field pattern in GCS is</a:t>
                </a:r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/>
                                    </a:rPr>
                                    <m:t>𝐹</m:t>
                                  </m:r>
                                </m:e>
                                <m:sub>
                                  <m:acc>
                                    <m:accPr>
                                      <m:chr m:val="̂"/>
                                      <m:ctrlPr>
                                        <a:rPr lang="en-US" i="1">
                                          <a:latin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>
                                          <a:latin typeface="Cambria Math"/>
                                        </a:rPr>
                                        <m:t>𝜃</m:t>
                                      </m:r>
                                    </m:e>
                                  </m:acc>
                                </m:sub>
                              </m:sSub>
                              <m:d>
                                <m:dPr>
                                  <m:ctrlPr>
                                    <a:rPr lang="en-US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/>
                                    </a:rPr>
                                    <m:t>𝜙</m:t>
                                  </m:r>
                                  <m:r>
                                    <a:rPr lang="en-US" i="1">
                                      <a:latin typeface="Cambria Math"/>
                                    </a:rPr>
                                    <m:t>, </m:t>
                                  </m:r>
                                  <m:r>
                                    <a:rPr lang="en-US" i="1">
                                      <a:latin typeface="Cambria Math"/>
                                    </a:rPr>
                                    <m:t>𝜃</m:t>
                                  </m:r>
                                </m:e>
                              </m:d>
                            </m:e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/>
                                    </a:rPr>
                                    <m:t>𝐹</m:t>
                                  </m:r>
                                </m:e>
                                <m:sub>
                                  <m:acc>
                                    <m:accPr>
                                      <m:chr m:val="̂"/>
                                      <m:ctrlPr>
                                        <a:rPr lang="en-US" i="1">
                                          <a:latin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>
                                          <a:latin typeface="Cambria Math"/>
                                        </a:rPr>
                                        <m:t>𝜙</m:t>
                                      </m:r>
                                    </m:e>
                                  </m:acc>
                                </m:sub>
                              </m:sSub>
                              <m:d>
                                <m:dPr>
                                  <m:ctrlPr>
                                    <a:rPr lang="en-US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/>
                                    </a:rPr>
                                    <m:t>𝜙</m:t>
                                  </m:r>
                                  <m:r>
                                    <a:rPr lang="en-US" i="1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i="1">
                                      <a:latin typeface="Cambria Math"/>
                                    </a:rPr>
                                    <m:t>𝜃</m:t>
                                  </m:r>
                                </m:e>
                              </m:d>
                            </m:e>
                          </m:eqArr>
                        </m:e>
                      </m:d>
                      <m:r>
                        <a:rPr lang="en-US" i="1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i="1">
                              <a:latin typeface="Cambria Math"/>
                            </a:rPr>
                          </m:ctrlPr>
                        </m:radPr>
                        <m:deg/>
                        <m:e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𝐸</m:t>
                              </m:r>
                            </m:sub>
                          </m:sSub>
                          <m:d>
                            <m:d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i="1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/>
                                    </a:rPr>
                                    <m:t>𝜙</m:t>
                                  </m:r>
                                </m:e>
                                <m:sup>
                                  <m:r>
                                    <a:rPr lang="en-US" i="1">
                                      <a:latin typeface="Cambria Math"/>
                                    </a:rPr>
                                    <m:t>′′</m:t>
                                  </m:r>
                                </m:sup>
                              </m:sSup>
                              <m:r>
                                <a:rPr lang="en-US" i="1">
                                  <a:latin typeface="Cambria Math"/>
                                </a:rPr>
                                <m:t>, 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𝜃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′′</m:t>
                              </m:r>
                            </m:e>
                          </m:d>
                        </m:e>
                      </m:rad>
                      <m:d>
                        <m:dPr>
                          <m:ctrlPr>
                            <a:rPr lang="en-US" i="1"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eqArrPr>
                            <m:e>
                              <m:func>
                                <m:funcPr>
                                  <m:ctrlPr>
                                    <a:rPr lang="en-US" i="1">
                                      <a:latin typeface="Cambria Math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>
                                      <a:latin typeface="Cambria Math"/>
                                    </a:rPr>
                                    <m:t>cos</m:t>
                                  </m:r>
                                </m:fName>
                                <m:e>
                                  <m:r>
                                    <a:rPr lang="en-US" i="1">
                                      <a:latin typeface="Cambria Math"/>
                                    </a:rPr>
                                    <m:t>𝜓</m:t>
                                  </m:r>
                                  <m:r>
                                    <a:rPr lang="en-US" i="1">
                                      <a:latin typeface="Cambria Math"/>
                                    </a:rPr>
                                    <m:t>′</m:t>
                                  </m:r>
                                </m:e>
                              </m:func>
                            </m:e>
                            <m:e>
                              <m:func>
                                <m:funcPr>
                                  <m:ctrlPr>
                                    <a:rPr lang="en-US" i="1">
                                      <a:latin typeface="Cambria Math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>
                                      <a:latin typeface="Cambria Math"/>
                                    </a:rPr>
                                    <m:t>sin</m:t>
                                  </m:r>
                                </m:fName>
                                <m:e>
                                  <m:r>
                                    <a:rPr lang="en-US" i="1">
                                      <a:latin typeface="Cambria Math"/>
                                    </a:rPr>
                                    <m:t>𝜓</m:t>
                                  </m:r>
                                  <m:r>
                                    <a:rPr lang="en-US" i="1">
                                      <a:latin typeface="Cambria Math"/>
                                    </a:rPr>
                                    <m:t>′</m:t>
                                  </m:r>
                                </m:e>
                              </m:func>
                            </m:e>
                          </m:eqArr>
                        </m:e>
                      </m:d>
                    </m:oMath>
                  </m:oMathPara>
                </a14:m>
                <a:endParaRPr lang="en-US" dirty="0" smtClean="0"/>
              </a:p>
              <a:p>
                <a:pPr marL="400050" lvl="1" indent="0">
                  <a:buNone/>
                </a:pPr>
                <a:r>
                  <a:rPr lang="en-US" dirty="0" smtClean="0"/>
                  <a:t>where</a:t>
                </a:r>
                <a:r>
                  <a:rPr lang="en-US" dirty="0"/>
                  <a:t/>
                </a:r>
                <a:br>
                  <a:rPr lang="en-US" dirty="0"/>
                </a:br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000" i="1">
                            <a:latin typeface="Cambria Math"/>
                          </a:rPr>
                          <m:t>𝜙</m:t>
                        </m:r>
                      </m:e>
                      <m:sup>
                        <m:r>
                          <a:rPr lang="en-US" sz="2000" i="1">
                            <a:latin typeface="Cambria Math"/>
                          </a:rPr>
                          <m:t>′′</m:t>
                        </m:r>
                      </m:sup>
                    </m:sSup>
                    <m:r>
                      <a:rPr lang="en-US" sz="2000" i="1">
                        <a:latin typeface="Cambria Math"/>
                      </a:rPr>
                      <m:t>=</m:t>
                    </m:r>
                    <m:func>
                      <m:funcPr>
                        <m:ctrlPr>
                          <a:rPr lang="en-US" sz="2000" i="1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>
                            <a:latin typeface="Cambria Math"/>
                          </a:rPr>
                          <m:t>arg</m:t>
                        </m:r>
                      </m:fName>
                      <m:e>
                        <m:d>
                          <m:dPr>
                            <m:ctrlPr>
                              <a:rPr lang="en-US" sz="2000" i="1">
                                <a:latin typeface="Cambria Math"/>
                              </a:rPr>
                            </m:ctrlPr>
                          </m:dPr>
                          <m:e>
                            <m:func>
                              <m:funcPr>
                                <m:ctrlPr>
                                  <a:rPr lang="en-US" sz="2000" i="1">
                                    <a:latin typeface="Cambria Math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2000">
                                    <a:latin typeface="Cambria Math"/>
                                  </a:rPr>
                                  <m:t>cos</m:t>
                                </m:r>
                              </m:fName>
                              <m:e>
                                <m:sSup>
                                  <m:sSupPr>
                                    <m:ctrlPr>
                                      <a:rPr lang="en-US" sz="2000" i="1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i="1">
                                        <a:latin typeface="Cambria Math"/>
                                      </a:rPr>
                                      <m:t>𝜙</m:t>
                                    </m:r>
                                  </m:e>
                                  <m:sup>
                                    <m:r>
                                      <a:rPr lang="en-US" sz="2000" i="1">
                                        <a:latin typeface="Cambria Math"/>
                                      </a:rPr>
                                      <m:t>′</m:t>
                                    </m:r>
                                  </m:sup>
                                </m:sSup>
                              </m:e>
                            </m:func>
                            <m:func>
                              <m:funcPr>
                                <m:ctrlPr>
                                  <a:rPr lang="en-US" sz="2000" i="1">
                                    <a:latin typeface="Cambria Math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2000">
                                    <a:latin typeface="Cambria Math"/>
                                  </a:rPr>
                                  <m:t>sin</m:t>
                                </m:r>
                              </m:fName>
                              <m:e>
                                <m:sSup>
                                  <m:sSupPr>
                                    <m:ctrlPr>
                                      <a:rPr lang="en-US" sz="2000" i="1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i="1">
                                        <a:latin typeface="Cambria Math"/>
                                      </a:rPr>
                                      <m:t>𝜃</m:t>
                                    </m:r>
                                  </m:e>
                                  <m:sup>
                                    <m:r>
                                      <a:rPr lang="en-US" sz="2000" i="1">
                                        <a:latin typeface="Cambria Math"/>
                                      </a:rPr>
                                      <m:t>′</m:t>
                                    </m:r>
                                  </m:sup>
                                </m:sSup>
                              </m:e>
                            </m:func>
                            <m:r>
                              <a:rPr lang="en-US" sz="2000" i="1">
                                <a:latin typeface="Cambria Math"/>
                              </a:rPr>
                              <m:t>+</m:t>
                            </m:r>
                            <m:r>
                              <a:rPr lang="en-US" sz="2000" i="1">
                                <a:latin typeface="Cambria Math"/>
                              </a:rPr>
                              <m:t>𝑗</m:t>
                            </m:r>
                            <m:d>
                              <m:dPr>
                                <m:ctrlPr>
                                  <a:rPr lang="en-US" sz="2000" i="1">
                                    <a:latin typeface="Cambria Math"/>
                                  </a:rPr>
                                </m:ctrlPr>
                              </m:dPr>
                              <m:e>
                                <m:func>
                                  <m:funcPr>
                                    <m:ctrlPr>
                                      <a:rPr lang="en-US" sz="2000" i="1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latin typeface="Cambria Math"/>
                                      </a:rPr>
                                      <m:t>sin</m:t>
                                    </m:r>
                                  </m:fName>
                                  <m:e>
                                    <m:sSup>
                                      <m:sSupPr>
                                        <m:ctrlPr>
                                          <a:rPr lang="en-US" sz="2000" i="1">
                                            <a:latin typeface="Cambria Math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000" i="1">
                                            <a:latin typeface="Cambria Math"/>
                                          </a:rPr>
                                          <m:t>𝜙</m:t>
                                        </m:r>
                                      </m:e>
                                      <m:sup>
                                        <m:r>
                                          <a:rPr lang="en-US" sz="2000" i="1">
                                            <a:latin typeface="Cambria Math"/>
                                          </a:rPr>
                                          <m:t>′</m:t>
                                        </m:r>
                                      </m:sup>
                                    </m:sSup>
                                  </m:e>
                                </m:func>
                                <m:func>
                                  <m:funcPr>
                                    <m:ctrlPr>
                                      <a:rPr lang="en-US" sz="2000" i="1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latin typeface="Cambria Math"/>
                                      </a:rPr>
                                      <m:t>sin</m:t>
                                    </m:r>
                                  </m:fName>
                                  <m:e>
                                    <m:sSup>
                                      <m:sSupPr>
                                        <m:ctrlPr>
                                          <a:rPr lang="en-US" sz="2000" i="1">
                                            <a:latin typeface="Cambria Math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000" i="1">
                                            <a:latin typeface="Cambria Math"/>
                                          </a:rPr>
                                          <m:t>𝜃</m:t>
                                        </m:r>
                                      </m:e>
                                      <m:sup>
                                        <m:r>
                                          <a:rPr lang="en-US" sz="2000" i="1">
                                            <a:latin typeface="Cambria Math"/>
                                          </a:rPr>
                                          <m:t>′</m:t>
                                        </m:r>
                                      </m:sup>
                                    </m:sSup>
                                  </m:e>
                                </m:func>
                                <m:func>
                                  <m:funcPr>
                                    <m:ctrlPr>
                                      <a:rPr lang="en-US" sz="2000" i="1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latin typeface="Cambria Math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US" sz="2000" i="1" smtClean="0">
                                        <a:latin typeface="Cambria Math"/>
                                        <a:ea typeface="Cambria Math"/>
                                      </a:rPr>
                                      <m:t>𝛼</m:t>
                                    </m:r>
                                  </m:e>
                                </m:func>
                                <m:r>
                                  <a:rPr lang="en-US" sz="2000" i="1">
                                    <a:latin typeface="Cambria Math"/>
                                  </a:rPr>
                                  <m:t>+</m:t>
                                </m:r>
                                <m:func>
                                  <m:funcPr>
                                    <m:ctrlPr>
                                      <a:rPr lang="en-US" sz="2000" i="1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latin typeface="Cambria Math"/>
                                      </a:rPr>
                                      <m:t>cos</m:t>
                                    </m:r>
                                  </m:fName>
                                  <m:e>
                                    <m:sSup>
                                      <m:sSupPr>
                                        <m:ctrlPr>
                                          <a:rPr lang="en-US" sz="2000" i="1">
                                            <a:latin typeface="Cambria Math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000" i="1">
                                            <a:latin typeface="Cambria Math"/>
                                          </a:rPr>
                                          <m:t>𝜃</m:t>
                                        </m:r>
                                      </m:e>
                                      <m:sup>
                                        <m:r>
                                          <a:rPr lang="en-US" sz="2000" i="1">
                                            <a:latin typeface="Cambria Math"/>
                                          </a:rPr>
                                          <m:t>′</m:t>
                                        </m:r>
                                      </m:sup>
                                    </m:sSup>
                                  </m:e>
                                </m:func>
                                <m:func>
                                  <m:funcPr>
                                    <m:ctrlPr>
                                      <a:rPr lang="en-US" sz="2000" i="1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latin typeface="Cambria Math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US" sz="2000" i="1" smtClean="0">
                                        <a:latin typeface="Cambria Math"/>
                                        <a:ea typeface="Cambria Math"/>
                                      </a:rPr>
                                      <m:t>𝛼</m:t>
                                    </m:r>
                                  </m:e>
                                </m:func>
                              </m:e>
                            </m:d>
                          </m:e>
                        </m:d>
                      </m:e>
                    </m:func>
                  </m:oMath>
                </a14:m>
                <a:r>
                  <a:rPr lang="en-US" sz="2000" dirty="0"/>
                  <a:t>,</a:t>
                </a:r>
              </a:p>
              <a:p>
                <a:pPr marL="400050" lvl="1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000" i="1">
                            <a:latin typeface="Cambria Math"/>
                          </a:rPr>
                          <m:t>𝜃</m:t>
                        </m:r>
                      </m:e>
                      <m:sup>
                        <m:r>
                          <a:rPr lang="en-US" sz="2000" i="1">
                            <a:latin typeface="Cambria Math"/>
                          </a:rPr>
                          <m:t>′′</m:t>
                        </m:r>
                      </m:sup>
                    </m:sSup>
                    <m:r>
                      <a:rPr lang="en-US" sz="2000" i="1">
                        <a:latin typeface="Cambria Math"/>
                      </a:rPr>
                      <m:t>=</m:t>
                    </m:r>
                    <m:func>
                      <m:funcPr>
                        <m:ctrlPr>
                          <a:rPr lang="en-US" sz="2000" i="1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>
                            <a:latin typeface="Cambria Math"/>
                          </a:rPr>
                          <m:t>arccos</m:t>
                        </m:r>
                      </m:fName>
                      <m:e>
                        <m:d>
                          <m:dPr>
                            <m:ctrlPr>
                              <a:rPr lang="en-US" sz="20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2000" i="1">
                                <a:latin typeface="Cambria Math"/>
                              </a:rPr>
                              <m:t>−</m:t>
                            </m:r>
                            <m:func>
                              <m:funcPr>
                                <m:ctrlPr>
                                  <a:rPr lang="en-US" sz="2000" i="1">
                                    <a:latin typeface="Cambria Math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2000">
                                    <a:latin typeface="Cambria Math"/>
                                  </a:rPr>
                                  <m:t>sin</m:t>
                                </m:r>
                              </m:fName>
                              <m:e>
                                <m:sSup>
                                  <m:sSupPr>
                                    <m:ctrlPr>
                                      <a:rPr lang="en-US" sz="2000" i="1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i="1">
                                        <a:latin typeface="Cambria Math"/>
                                      </a:rPr>
                                      <m:t>𝜙</m:t>
                                    </m:r>
                                  </m:e>
                                  <m:sup>
                                    <m:r>
                                      <a:rPr lang="en-US" sz="2000" i="1">
                                        <a:latin typeface="Cambria Math"/>
                                      </a:rPr>
                                      <m:t>′</m:t>
                                    </m:r>
                                  </m:sup>
                                </m:sSup>
                              </m:e>
                            </m:func>
                            <m:func>
                              <m:funcPr>
                                <m:ctrlPr>
                                  <a:rPr lang="en-US" sz="2000" i="1">
                                    <a:latin typeface="Cambria Math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2000">
                                    <a:latin typeface="Cambria Math"/>
                                  </a:rPr>
                                  <m:t>sin</m:t>
                                </m:r>
                              </m:fName>
                              <m:e>
                                <m:sSup>
                                  <m:sSupPr>
                                    <m:ctrlPr>
                                      <a:rPr lang="en-US" sz="2000" i="1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i="1">
                                        <a:latin typeface="Cambria Math"/>
                                      </a:rPr>
                                      <m:t>𝜃</m:t>
                                    </m:r>
                                  </m:e>
                                  <m:sup>
                                    <m:r>
                                      <a:rPr lang="en-US" sz="2000" i="1">
                                        <a:latin typeface="Cambria Math"/>
                                      </a:rPr>
                                      <m:t>′</m:t>
                                    </m:r>
                                  </m:sup>
                                </m:sSup>
                              </m:e>
                            </m:func>
                            <m:func>
                              <m:funcPr>
                                <m:ctrlPr>
                                  <a:rPr lang="en-US" sz="2000" i="1">
                                    <a:latin typeface="Cambria Math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2000">
                                    <a:latin typeface="Cambria Math"/>
                                  </a:rPr>
                                  <m:t>sin</m:t>
                                </m:r>
                              </m:fName>
                              <m:e>
                                <m:r>
                                  <a:rPr lang="en-US" sz="2000" i="1" smtClean="0">
                                    <a:latin typeface="Cambria Math"/>
                                    <a:ea typeface="Cambria Math"/>
                                  </a:rPr>
                                  <m:t>𝛼</m:t>
                                </m:r>
                              </m:e>
                            </m:func>
                            <m:r>
                              <a:rPr lang="en-US" sz="2000" i="1">
                                <a:latin typeface="Cambria Math"/>
                              </a:rPr>
                              <m:t>+</m:t>
                            </m:r>
                            <m:func>
                              <m:funcPr>
                                <m:ctrlPr>
                                  <a:rPr lang="en-US" sz="2000" i="1">
                                    <a:latin typeface="Cambria Math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2000">
                                    <a:latin typeface="Cambria Math"/>
                                  </a:rPr>
                                  <m:t>cos</m:t>
                                </m:r>
                              </m:fName>
                              <m:e>
                                <m:sSup>
                                  <m:sSupPr>
                                    <m:ctrlPr>
                                      <a:rPr lang="en-US" sz="2000" i="1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i="1">
                                        <a:latin typeface="Cambria Math"/>
                                      </a:rPr>
                                      <m:t>𝜃</m:t>
                                    </m:r>
                                  </m:e>
                                  <m:sup>
                                    <m:r>
                                      <a:rPr lang="en-US" sz="2000" i="1">
                                        <a:latin typeface="Cambria Math"/>
                                      </a:rPr>
                                      <m:t>′</m:t>
                                    </m:r>
                                  </m:sup>
                                </m:sSup>
                              </m:e>
                            </m:func>
                            <m:func>
                              <m:funcPr>
                                <m:ctrlPr>
                                  <a:rPr lang="en-US" sz="2000" i="1">
                                    <a:latin typeface="Cambria Math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2000">
                                    <a:latin typeface="Cambria Math"/>
                                  </a:rPr>
                                  <m:t>cos</m:t>
                                </m:r>
                              </m:fName>
                              <m:e>
                                <m:r>
                                  <a:rPr lang="en-US" sz="2000" i="1" smtClean="0">
                                    <a:latin typeface="Cambria Math"/>
                                    <a:ea typeface="Cambria Math"/>
                                  </a:rPr>
                                  <m:t>𝛼</m:t>
                                </m:r>
                              </m:e>
                            </m:func>
                          </m:e>
                        </m:d>
                      </m:e>
                    </m:func>
                  </m:oMath>
                </a14:m>
                <a:r>
                  <a:rPr lang="en-US" sz="2000" dirty="0"/>
                  <a:t>,</a:t>
                </a:r>
              </a:p>
              <a:p>
                <a:pPr marL="400050" lvl="1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000" i="1">
                            <a:latin typeface="Cambria Math"/>
                          </a:rPr>
                          <m:t>𝜙</m:t>
                        </m:r>
                      </m:e>
                      <m:sup>
                        <m:r>
                          <a:rPr lang="en-US" sz="2000" i="1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en-US" sz="2000" i="1">
                        <a:latin typeface="Cambria Math"/>
                      </a:rPr>
                      <m:t>=</m:t>
                    </m:r>
                    <m:r>
                      <a:rPr lang="en-US" sz="2000" i="1">
                        <a:latin typeface="Cambria Math"/>
                        <a:ea typeface="Cambria Math"/>
                      </a:rPr>
                      <m:t>𝜙</m:t>
                    </m:r>
                    <m:r>
                      <a:rPr lang="en-US" sz="2000" i="1">
                        <a:latin typeface="Cambria Math"/>
                        <a:ea typeface="Cambria Math"/>
                      </a:rPr>
                      <m:t>−</m:t>
                    </m:r>
                    <m:r>
                      <a:rPr lang="en-US" sz="2000" i="1" smtClean="0">
                        <a:latin typeface="Cambria Math"/>
                        <a:ea typeface="Cambria Math"/>
                      </a:rPr>
                      <m:t>𝛾</m:t>
                    </m:r>
                  </m:oMath>
                </a14:m>
                <a:r>
                  <a:rPr lang="en-US" sz="2000" dirty="0"/>
                  <a:t>,</a:t>
                </a:r>
              </a:p>
              <a:p>
                <a:pPr marL="400050" lvl="1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000" i="1">
                            <a:latin typeface="Cambria Math"/>
                          </a:rPr>
                          <m:t>𝜃</m:t>
                        </m:r>
                      </m:e>
                      <m:sup>
                        <m:r>
                          <a:rPr lang="en-US" sz="2000" i="1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en-US" sz="2000" i="1">
                        <a:latin typeface="Cambria Math"/>
                      </a:rPr>
                      <m:t>=</m:t>
                    </m:r>
                    <m:r>
                      <a:rPr lang="en-US" sz="2000" i="1" smtClean="0">
                        <a:latin typeface="Cambria Math"/>
                        <a:ea typeface="Cambria Math"/>
                      </a:rPr>
                      <m:t>𝜃</m:t>
                    </m:r>
                  </m:oMath>
                </a14:m>
                <a:r>
                  <a:rPr lang="en-US" sz="2000" dirty="0" smtClean="0"/>
                  <a:t>,</a:t>
                </a:r>
              </a:p>
              <a:p>
                <a:pPr marL="400050" lvl="1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000" i="1">
                            <a:latin typeface="Cambria Math"/>
                          </a:rPr>
                          <m:t>𝜓</m:t>
                        </m:r>
                      </m:e>
                      <m:sup>
                        <m:r>
                          <a:rPr lang="en-US" sz="2000" i="1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en-US" sz="2000" i="1">
                        <a:latin typeface="Cambria Math"/>
                      </a:rPr>
                      <m:t>=</m:t>
                    </m:r>
                    <m:func>
                      <m:funcPr>
                        <m:ctrlPr>
                          <a:rPr lang="en-US" sz="2000" i="1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>
                            <a:latin typeface="Cambria Math"/>
                          </a:rPr>
                          <m:t>arg</m:t>
                        </m:r>
                      </m:fName>
                      <m:e>
                        <m:d>
                          <m:dPr>
                            <m:ctrlPr>
                              <a:rPr lang="en-US" sz="2000" i="1">
                                <a:latin typeface="Cambria Math"/>
                              </a:rPr>
                            </m:ctrlPr>
                          </m:dPr>
                          <m:e>
                            <m:d>
                              <m:dPr>
                                <m:ctrlPr>
                                  <a:rPr lang="en-US" sz="2000" i="1">
                                    <a:latin typeface="Cambria Math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en-US" sz="2000" i="1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func>
                                      <m:funcPr>
                                        <m:ctrlPr>
                                          <a:rPr lang="en-US" sz="2000" i="1">
                                            <a:latin typeface="Cambria Math"/>
                                          </a:rPr>
                                        </m:ctrlPr>
                                      </m:funcPr>
                                      <m:fName>
                                        <m:r>
                                          <m:rPr>
                                            <m:sty m:val="p"/>
                                          </m:rPr>
                                          <a:rPr lang="en-US" sz="2000">
                                            <a:latin typeface="Cambria Math"/>
                                          </a:rPr>
                                          <m:t>sin</m:t>
                                        </m:r>
                                      </m:fName>
                                      <m:e>
                                        <m:r>
                                          <a:rPr lang="en-US" sz="2000" i="1">
                                            <a:latin typeface="Cambria Math"/>
                                          </a:rPr>
                                          <m:t>𝜃</m:t>
                                        </m:r>
                                      </m:e>
                                    </m:func>
                                  </m:e>
                                  <m:sup>
                                    <m:r>
                                      <a:rPr lang="en-US" sz="2000" i="1">
                                        <a:latin typeface="Cambria Math"/>
                                      </a:rPr>
                                      <m:t>′</m:t>
                                    </m:r>
                                  </m:sup>
                                </m:sSup>
                                <m:func>
                                  <m:funcPr>
                                    <m:ctrlPr>
                                      <a:rPr lang="en-US" sz="2000" i="1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latin typeface="Cambria Math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US" sz="2000" i="1" smtClean="0">
                                        <a:latin typeface="Cambria Math"/>
                                        <a:ea typeface="Cambria Math"/>
                                      </a:rPr>
                                      <m:t>𝛼</m:t>
                                    </m:r>
                                  </m:e>
                                </m:func>
                                <m:r>
                                  <a:rPr lang="en-US" sz="2000" i="1">
                                    <a:latin typeface="Cambria Math"/>
                                  </a:rPr>
                                  <m:t>+</m:t>
                                </m:r>
                                <m:func>
                                  <m:funcPr>
                                    <m:ctrlPr>
                                      <a:rPr lang="en-US" sz="2000" i="1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latin typeface="Cambria Math"/>
                                      </a:rPr>
                                      <m:t>sin</m:t>
                                    </m:r>
                                  </m:fName>
                                  <m:e>
                                    <m:sSup>
                                      <m:sSupPr>
                                        <m:ctrlPr>
                                          <a:rPr lang="en-US" sz="2000" i="1">
                                            <a:latin typeface="Cambria Math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000" i="1">
                                            <a:latin typeface="Cambria Math"/>
                                          </a:rPr>
                                          <m:t>𝜙</m:t>
                                        </m:r>
                                      </m:e>
                                      <m:sup>
                                        <m:r>
                                          <a:rPr lang="en-US" sz="2000" i="1">
                                            <a:latin typeface="Cambria Math"/>
                                          </a:rPr>
                                          <m:t>′</m:t>
                                        </m:r>
                                      </m:sup>
                                    </m:sSup>
                                  </m:e>
                                </m:func>
                                <m:func>
                                  <m:funcPr>
                                    <m:ctrlPr>
                                      <a:rPr lang="en-US" sz="2000" i="1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latin typeface="Cambria Math"/>
                                      </a:rPr>
                                      <m:t>cos</m:t>
                                    </m:r>
                                  </m:fName>
                                  <m:e>
                                    <m:sSup>
                                      <m:sSupPr>
                                        <m:ctrlPr>
                                          <a:rPr lang="en-US" sz="2000" i="1">
                                            <a:latin typeface="Cambria Math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000" i="1">
                                            <a:latin typeface="Cambria Math"/>
                                          </a:rPr>
                                          <m:t>𝜃</m:t>
                                        </m:r>
                                      </m:e>
                                      <m:sup>
                                        <m:r>
                                          <a:rPr lang="en-US" sz="2000" i="1">
                                            <a:latin typeface="Cambria Math"/>
                                          </a:rPr>
                                          <m:t>′</m:t>
                                        </m:r>
                                      </m:sup>
                                    </m:sSup>
                                  </m:e>
                                </m:func>
                                <m:func>
                                  <m:funcPr>
                                    <m:ctrlPr>
                                      <a:rPr lang="en-US" sz="2000" i="1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latin typeface="Cambria Math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US" sz="2000" i="1" smtClean="0">
                                        <a:latin typeface="Cambria Math"/>
                                        <a:ea typeface="Cambria Math"/>
                                      </a:rPr>
                                      <m:t>𝛼</m:t>
                                    </m:r>
                                  </m:e>
                                </m:func>
                              </m:e>
                            </m:d>
                            <m:r>
                              <a:rPr lang="en-US" sz="2000" i="1">
                                <a:latin typeface="Cambria Math"/>
                              </a:rPr>
                              <m:t>+</m:t>
                            </m:r>
                            <m:r>
                              <a:rPr lang="en-US" sz="2000" i="1">
                                <a:latin typeface="Cambria Math"/>
                              </a:rPr>
                              <m:t>𝑗</m:t>
                            </m:r>
                            <m:func>
                              <m:funcPr>
                                <m:ctrlPr>
                                  <a:rPr lang="en-US" sz="2000" i="1">
                                    <a:latin typeface="Cambria Math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2000">
                                    <a:latin typeface="Cambria Math"/>
                                  </a:rPr>
                                  <m:t>cos</m:t>
                                </m:r>
                              </m:fName>
                              <m:e>
                                <m:sSup>
                                  <m:sSupPr>
                                    <m:ctrlPr>
                                      <a:rPr lang="en-US" sz="2000" i="1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i="1">
                                        <a:latin typeface="Cambria Math"/>
                                      </a:rPr>
                                      <m:t>𝜙</m:t>
                                    </m:r>
                                  </m:e>
                                  <m:sup>
                                    <m:r>
                                      <a:rPr lang="en-US" sz="2000" i="1">
                                        <a:latin typeface="Cambria Math"/>
                                      </a:rPr>
                                      <m:t>′</m:t>
                                    </m:r>
                                  </m:sup>
                                </m:sSup>
                              </m:e>
                            </m:func>
                            <m:func>
                              <m:funcPr>
                                <m:ctrlPr>
                                  <a:rPr lang="en-US" sz="2000" i="1">
                                    <a:latin typeface="Cambria Math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2000">
                                    <a:latin typeface="Cambria Math"/>
                                  </a:rPr>
                                  <m:t>sin</m:t>
                                </m:r>
                              </m:fName>
                              <m:e>
                                <m:r>
                                  <a:rPr lang="en-US" sz="2000" i="1" smtClean="0">
                                    <a:latin typeface="Cambria Math"/>
                                    <a:ea typeface="Cambria Math"/>
                                  </a:rPr>
                                  <m:t>𝛼</m:t>
                                </m:r>
                              </m:e>
                            </m:func>
                          </m:e>
                        </m:d>
                      </m:e>
                    </m:func>
                  </m:oMath>
                </a14:m>
                <a:r>
                  <a:rPr lang="en-US" sz="2000" dirty="0"/>
                  <a:t>,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259" t="-10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19696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25530</TotalTime>
  <Words>636</Words>
  <Application>Microsoft Office PowerPoint</Application>
  <PresentationFormat>On-screen Show (4:3)</PresentationFormat>
  <Paragraphs>76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WF on Modeling Field Pattern of Polarized Antenna</vt:lpstr>
      <vt:lpstr>Background</vt:lpstr>
      <vt:lpstr>Background</vt:lpstr>
      <vt:lpstr>Proposal</vt:lpstr>
      <vt:lpstr>Proposal</vt:lpstr>
      <vt:lpstr>Field Pattern For Step 1</vt:lpstr>
      <vt:lpstr>Field Pattern For Step 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Qualcomm User</cp:lastModifiedBy>
  <cp:revision>612</cp:revision>
  <dcterms:created xsi:type="dcterms:W3CDTF">2010-05-12T23:28:36Z</dcterms:created>
  <dcterms:modified xsi:type="dcterms:W3CDTF">2013-11-15T00:49:43Z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1280969395</vt:lpwstr>
  </property>
  <property fmtid="{D5CDD505-2E9C-101B-9397-08002B2CF9AE}" pid="3" name="_AdHocReviewCycleID">
    <vt:i4>1792691683</vt:i4>
  </property>
  <property fmtid="{D5CDD505-2E9C-101B-9397-08002B2CF9AE}" pid="4" name="_NewReviewCycle">
    <vt:lpwstr/>
  </property>
  <property fmtid="{D5CDD505-2E9C-101B-9397-08002B2CF9AE}" pid="5" name="_EmailSubject">
    <vt:lpwstr>Draft WF on modeling field pattern of polarized antenna</vt:lpwstr>
  </property>
  <property fmtid="{D5CDD505-2E9C-101B-9397-08002B2CF9AE}" pid="6" name="_AuthorEmail">
    <vt:lpwstr>zhangyu@qti.qualcomm.com</vt:lpwstr>
  </property>
  <property fmtid="{D5CDD505-2E9C-101B-9397-08002B2CF9AE}" pid="7" name="_AuthorEmailDisplayName">
    <vt:lpwstr>Zhang, Yu</vt:lpwstr>
  </property>
  <property fmtid="{D5CDD505-2E9C-101B-9397-08002B2CF9AE}" pid="8" name="_PreviousAdHocReviewCycleID">
    <vt:i4>669364160</vt:i4>
  </property>
</Properties>
</file>