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282" autoAdjust="0"/>
    <p:restoredTop sz="94660"/>
  </p:normalViewPr>
  <p:slideViewPr>
    <p:cSldViewPr>
      <p:cViewPr varScale="1">
        <p:scale>
          <a:sx n="72" d="100"/>
          <a:sy n="72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54044-F31A-43D2-B297-D8F3DA884185}" type="datetimeFigureOut">
              <a:rPr lang="ko-KR" altLang="en-US" smtClean="0"/>
              <a:pPr/>
              <a:t>2013-05-24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71472" y="2143116"/>
            <a:ext cx="8143932" cy="1470025"/>
          </a:xfrm>
        </p:spPr>
        <p:txBody>
          <a:bodyPr>
            <a:noAutofit/>
          </a:bodyPr>
          <a:lstStyle/>
          <a:p>
            <a:r>
              <a:rPr lang="en-US" altLang="ko" sz="3200" dirty="0" smtClean="0"/>
              <a:t>Suggestion on the </a:t>
            </a:r>
            <a:r>
              <a:rPr lang="en-US" altLang="ko" sz="3200" dirty="0" err="1" smtClean="0"/>
              <a:t>PUCCH</a:t>
            </a:r>
            <a:r>
              <a:rPr lang="en-US" altLang="ko" sz="3200" dirty="0" smtClean="0"/>
              <a:t> power control based on the offline discussion</a:t>
            </a:r>
            <a:endParaRPr lang="ko-KR" altLang="en-US" sz="32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solidFill>
                  <a:schemeClr val="tx1"/>
                </a:solidFill>
              </a:rPr>
              <a:t>LG Electronics</a:t>
            </a:r>
            <a:endParaRPr lang="ko-KR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28601" y="434449"/>
            <a:ext cx="851986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tabLst>
                <a:tab pos="6210300" algn="r"/>
              </a:tabLst>
            </a:pPr>
            <a:r>
              <a:rPr lang="en-US" altLang="zh-CN" sz="1600" b="1" dirty="0">
                <a:latin typeface="Calibri" pitchFamily="34" charset="0"/>
              </a:rPr>
              <a:t>3GPP TSG RAN WG1 Meeting </a:t>
            </a:r>
            <a:r>
              <a:rPr lang="en-US" altLang="zh-CN" sz="1600" b="1" dirty="0" smtClean="0">
                <a:latin typeface="Calibri" pitchFamily="34" charset="0"/>
              </a:rPr>
              <a:t>#73                                                  			 R1-132801</a:t>
            </a:r>
            <a:endParaRPr lang="en-US" altLang="zh-CN" sz="1600" b="1" dirty="0">
              <a:latin typeface="Calibri" pitchFamily="34" charset="0"/>
            </a:endParaRPr>
          </a:p>
          <a:p>
            <a:pPr>
              <a:tabLst>
                <a:tab pos="6210300" algn="r"/>
              </a:tabLst>
            </a:pPr>
            <a:r>
              <a:rPr lang="en-US" altLang="zh-CN" sz="1600" b="1" dirty="0" smtClean="0">
                <a:latin typeface="Calibri" pitchFamily="34" charset="0"/>
              </a:rPr>
              <a:t>Fukuoka, Japan, May 20-24</a:t>
            </a:r>
            <a:endParaRPr lang="en-US" altLang="zh-CN" sz="1600" b="1" dirty="0">
              <a:latin typeface="Calibri" pitchFamily="34" charset="0"/>
            </a:endParaRPr>
          </a:p>
          <a:p>
            <a:pPr>
              <a:tabLst>
                <a:tab pos="6210300" algn="r"/>
              </a:tabLst>
            </a:pPr>
            <a:endParaRPr lang="en-US" altLang="zh-CN" sz="1600" b="1" dirty="0">
              <a:latin typeface="Calibri" pitchFamily="34" charset="0"/>
            </a:endParaRPr>
          </a:p>
          <a:p>
            <a:pPr>
              <a:tabLst>
                <a:tab pos="6210300" algn="r"/>
              </a:tabLst>
            </a:pPr>
            <a:endParaRPr lang="en-US" altLang="zh-CN" sz="1600" b="1" dirty="0">
              <a:latin typeface="Calibri" pitchFamily="34" charset="0"/>
            </a:endParaRPr>
          </a:p>
          <a:p>
            <a:pPr>
              <a:tabLst>
                <a:tab pos="6210300" algn="r"/>
              </a:tabLst>
            </a:pPr>
            <a:r>
              <a:rPr lang="en-US" altLang="zh-CN" sz="1600" b="1" dirty="0">
                <a:latin typeface="Calibri" pitchFamily="34" charset="0"/>
              </a:rPr>
              <a:t>Agenda item: </a:t>
            </a:r>
            <a:r>
              <a:rPr lang="en-US" altLang="zh-CN" sz="1600" b="1" dirty="0" smtClean="0">
                <a:latin typeface="Calibri" pitchFamily="34" charset="0"/>
              </a:rPr>
              <a:t>6.1</a:t>
            </a:r>
            <a:endParaRPr lang="en-US" altLang="zh-CN" sz="16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itchFamily="34" charset="0"/>
              </a:rPr>
              <a:t>Background</a:t>
            </a:r>
            <a:endParaRPr lang="ko-KR" altLang="en-US" dirty="0">
              <a:latin typeface="Calibri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412776"/>
            <a:ext cx="8496944" cy="4824536"/>
          </a:xfrm>
        </p:spPr>
        <p:txBody>
          <a:bodyPr>
            <a:noAutofit/>
          </a:bodyPr>
          <a:lstStyle/>
          <a:p>
            <a:pPr eaLnBrk="0" latinLnBrk="0" hangingPunct="0">
              <a:tabLst>
                <a:tab pos="914400" algn="l"/>
              </a:tabLst>
            </a:pPr>
            <a:r>
              <a:rPr lang="en-US" sz="2400" dirty="0" smtClean="0">
                <a:latin typeface="Times New Roman" pitchFamily="18" charset="0"/>
              </a:rPr>
              <a:t>In current TS36.213, it is unclear which </a:t>
            </a:r>
            <a:r>
              <a:rPr lang="en-US" sz="2400" dirty="0" err="1" smtClean="0">
                <a:latin typeface="Times New Roman" pitchFamily="18" charset="0"/>
              </a:rPr>
              <a:t>PUCCH</a:t>
            </a:r>
            <a:r>
              <a:rPr lang="en-US" sz="2400" dirty="0" smtClean="0">
                <a:latin typeface="Times New Roman" pitchFamily="18" charset="0"/>
              </a:rPr>
              <a:t> format </a:t>
            </a:r>
            <a:r>
              <a:rPr lang="en-US" sz="2400" dirty="0" err="1" smtClean="0">
                <a:latin typeface="Times New Roman" pitchFamily="18" charset="0"/>
              </a:rPr>
              <a:t>UE</a:t>
            </a:r>
            <a:r>
              <a:rPr lang="en-US" sz="2400" dirty="0" smtClean="0">
                <a:latin typeface="Times New Roman" pitchFamily="18" charset="0"/>
              </a:rPr>
              <a:t> should assume in </a:t>
            </a:r>
            <a:r>
              <a:rPr lang="en-US" sz="2400" dirty="0" err="1" smtClean="0">
                <a:latin typeface="Times New Roman" pitchFamily="18" charset="0"/>
              </a:rPr>
              <a:t>PUCCH</a:t>
            </a:r>
            <a:r>
              <a:rPr lang="en-US" sz="2400" dirty="0" smtClean="0">
                <a:latin typeface="Times New Roman" pitchFamily="18" charset="0"/>
              </a:rPr>
              <a:t> power control when it doesn’t transmit </a:t>
            </a:r>
            <a:r>
              <a:rPr lang="en-US" sz="2400" dirty="0" err="1" smtClean="0">
                <a:latin typeface="Times New Roman" pitchFamily="18" charset="0"/>
              </a:rPr>
              <a:t>PUCCH</a:t>
            </a:r>
            <a:r>
              <a:rPr lang="en-US" sz="2400" dirty="0" smtClean="0">
                <a:latin typeface="Times New Roman" pitchFamily="18" charset="0"/>
              </a:rPr>
              <a:t> but has received </a:t>
            </a:r>
            <a:r>
              <a:rPr lang="en-US" sz="2400" dirty="0" err="1" smtClean="0">
                <a:latin typeface="Times New Roman" pitchFamily="18" charset="0"/>
              </a:rPr>
              <a:t>TPC</a:t>
            </a:r>
            <a:r>
              <a:rPr lang="en-US" sz="2400" dirty="0" smtClean="0">
                <a:latin typeface="Times New Roman" pitchFamily="18" charset="0"/>
              </a:rPr>
              <a:t> for </a:t>
            </a:r>
            <a:r>
              <a:rPr lang="en-US" sz="2400" dirty="0" err="1" smtClean="0">
                <a:latin typeface="Times New Roman" pitchFamily="18" charset="0"/>
              </a:rPr>
              <a:t>PUCCH</a:t>
            </a:r>
            <a:r>
              <a:rPr lang="en-US" sz="2400" dirty="0" smtClean="0">
                <a:latin typeface="Times New Roman" pitchFamily="18" charset="0"/>
              </a:rPr>
              <a:t> by </a:t>
            </a:r>
            <a:r>
              <a:rPr lang="en-US" sz="2400" dirty="0" err="1" smtClean="0">
                <a:latin typeface="Times New Roman" pitchFamily="18" charset="0"/>
              </a:rPr>
              <a:t>DCI</a:t>
            </a:r>
            <a:r>
              <a:rPr lang="en-US" sz="2400" dirty="0" smtClean="0">
                <a:latin typeface="Times New Roman" pitchFamily="18" charset="0"/>
              </a:rPr>
              <a:t> format 1A/1B/1D/1/2A/2/2B/2C/2D .</a:t>
            </a:r>
            <a:endParaRPr lang="en-US" sz="1800" dirty="0" smtClean="0">
              <a:latin typeface="Times New Roman" pitchFamily="18" charset="0"/>
            </a:endParaRPr>
          </a:p>
          <a:p>
            <a:pPr lvl="1" eaLnBrk="0" latinLnBrk="0" hangingPunct="0"/>
            <a:endParaRPr lang="en-US" sz="16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itchFamily="34" charset="0"/>
              </a:rPr>
              <a:t>Suggestion</a:t>
            </a:r>
            <a:endParaRPr lang="ko-KR" altLang="en-US" dirty="0">
              <a:latin typeface="Calibri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412776"/>
            <a:ext cx="8496944" cy="4824536"/>
          </a:xfrm>
        </p:spPr>
        <p:txBody>
          <a:bodyPr>
            <a:noAutofit/>
          </a:bodyPr>
          <a:lstStyle/>
          <a:p>
            <a:pPr eaLnBrk="0" latinLnBrk="0" hangingPunct="0">
              <a:tabLst>
                <a:tab pos="914400" algn="l"/>
              </a:tabLst>
            </a:pPr>
            <a:r>
              <a:rPr lang="en-US" sz="2400" dirty="0" smtClean="0">
                <a:latin typeface="Times New Roman" pitchFamily="18" charset="0"/>
              </a:rPr>
              <a:t>There are three alternatives discussed:</a:t>
            </a:r>
          </a:p>
          <a:p>
            <a:pPr lvl="1" eaLnBrk="0" latinLnBrk="0" hangingPunct="0">
              <a:tabLst>
                <a:tab pos="914400" algn="l"/>
              </a:tabLst>
            </a:pPr>
            <a:r>
              <a:rPr lang="en-US" sz="2000" dirty="0" smtClean="0">
                <a:latin typeface="Times New Roman" pitchFamily="18" charset="0"/>
              </a:rPr>
              <a:t>Alt.1) </a:t>
            </a:r>
            <a:r>
              <a:rPr lang="en-US" sz="2000" dirty="0" err="1" smtClean="0">
                <a:latin typeface="Times New Roman" pitchFamily="18" charset="0"/>
              </a:rPr>
              <a:t>UE</a:t>
            </a:r>
            <a:r>
              <a:rPr lang="en-US" sz="2000" dirty="0" smtClean="0">
                <a:latin typeface="Times New Roman" pitchFamily="18" charset="0"/>
              </a:rPr>
              <a:t> follows reference </a:t>
            </a:r>
            <a:r>
              <a:rPr lang="en-US" sz="2000" dirty="0" err="1" smtClean="0">
                <a:latin typeface="Times New Roman" pitchFamily="18" charset="0"/>
              </a:rPr>
              <a:t>PUCCH</a:t>
            </a:r>
            <a:r>
              <a:rPr lang="en-US" sz="2000" dirty="0" smtClean="0">
                <a:latin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</a:rPr>
              <a:t>format as in case where </a:t>
            </a:r>
            <a:r>
              <a:rPr lang="en-US" sz="2000" dirty="0" err="1" smtClean="0">
                <a:latin typeface="Times New Roman" pitchFamily="18" charset="0"/>
              </a:rPr>
              <a:t>TPC</a:t>
            </a:r>
            <a:r>
              <a:rPr lang="en-US" sz="2000" dirty="0" smtClean="0">
                <a:latin typeface="Times New Roman" pitchFamily="18" charset="0"/>
              </a:rPr>
              <a:t> is received by </a:t>
            </a:r>
            <a:r>
              <a:rPr lang="en-US" sz="2000" dirty="0" err="1" smtClean="0">
                <a:latin typeface="Times New Roman" pitchFamily="18" charset="0"/>
              </a:rPr>
              <a:t>DCI</a:t>
            </a:r>
            <a:r>
              <a:rPr lang="en-US" sz="2000" dirty="0" smtClean="0">
                <a:latin typeface="Times New Roman" pitchFamily="18" charset="0"/>
              </a:rPr>
              <a:t> format 3/3A </a:t>
            </a:r>
            <a:r>
              <a:rPr lang="en-US" sz="2000" dirty="0" smtClean="0">
                <a:latin typeface="Times New Roman" pitchFamily="18" charset="0"/>
              </a:rPr>
              <a:t>(as suggested in draft CR, R1-132217)</a:t>
            </a:r>
          </a:p>
          <a:p>
            <a:pPr lvl="1" eaLnBrk="0" latinLnBrk="0" hangingPunct="0">
              <a:tabLst>
                <a:tab pos="914400" algn="l"/>
              </a:tabLst>
            </a:pPr>
            <a:r>
              <a:rPr lang="en-US" sz="2000" dirty="0" smtClean="0">
                <a:latin typeface="Times New Roman" pitchFamily="18" charset="0"/>
              </a:rPr>
              <a:t>Alt.2) </a:t>
            </a:r>
            <a:r>
              <a:rPr lang="en-US" sz="2000" dirty="0" err="1" smtClean="0">
                <a:latin typeface="Times New Roman" pitchFamily="18" charset="0"/>
              </a:rPr>
              <a:t>UE</a:t>
            </a:r>
            <a:r>
              <a:rPr lang="en-US" sz="2000" dirty="0" smtClean="0">
                <a:latin typeface="Times New Roman" pitchFamily="18" charset="0"/>
              </a:rPr>
              <a:t> follows </a:t>
            </a:r>
            <a:r>
              <a:rPr lang="en-US" sz="2000" dirty="0" err="1" smtClean="0">
                <a:latin typeface="Times New Roman" pitchFamily="18" charset="0"/>
              </a:rPr>
              <a:t>PUCCH</a:t>
            </a:r>
            <a:r>
              <a:rPr lang="en-US" sz="2000" dirty="0" smtClean="0">
                <a:latin typeface="Times New Roman" pitchFamily="18" charset="0"/>
              </a:rPr>
              <a:t> format which would be used if </a:t>
            </a:r>
            <a:r>
              <a:rPr lang="en-US" sz="2000" dirty="0" err="1" smtClean="0">
                <a:latin typeface="Times New Roman" pitchFamily="18" charset="0"/>
              </a:rPr>
              <a:t>PUCCH</a:t>
            </a:r>
            <a:r>
              <a:rPr lang="en-US" sz="2000" dirty="0" smtClean="0">
                <a:latin typeface="Times New Roman" pitchFamily="18" charset="0"/>
              </a:rPr>
              <a:t> was transmitted (as suggested in draft CR, R1-132800)</a:t>
            </a:r>
          </a:p>
          <a:p>
            <a:pPr lvl="1" eaLnBrk="0" latinLnBrk="0" hangingPunct="0">
              <a:tabLst>
                <a:tab pos="914400" algn="l"/>
              </a:tabLst>
            </a:pPr>
            <a:r>
              <a:rPr lang="en-US" sz="2000" dirty="0" smtClean="0">
                <a:latin typeface="Times New Roman" pitchFamily="18" charset="0"/>
              </a:rPr>
              <a:t>Alt.3) No correction: </a:t>
            </a:r>
            <a:r>
              <a:rPr lang="en-US" sz="2000" dirty="0" err="1" smtClean="0">
                <a:latin typeface="Times New Roman" pitchFamily="18" charset="0"/>
              </a:rPr>
              <a:t>UE</a:t>
            </a:r>
            <a:r>
              <a:rPr lang="en-US" sz="2000" dirty="0" smtClean="0">
                <a:latin typeface="Times New Roman" pitchFamily="18" charset="0"/>
              </a:rPr>
              <a:t> behavior in this case is undefined</a:t>
            </a:r>
          </a:p>
          <a:p>
            <a:pPr lvl="2" eaLnBrk="0" latinLnBrk="0" hangingPunct="0">
              <a:tabLst>
                <a:tab pos="914400" algn="l"/>
              </a:tabLst>
            </a:pPr>
            <a:r>
              <a:rPr lang="en-US" sz="1800" dirty="0" err="1" smtClean="0">
                <a:latin typeface="Times New Roman" pitchFamily="18" charset="0"/>
              </a:rPr>
              <a:t>UE</a:t>
            </a:r>
            <a:r>
              <a:rPr lang="en-US" sz="1800" dirty="0" smtClean="0">
                <a:latin typeface="Times New Roman" pitchFamily="18" charset="0"/>
              </a:rPr>
              <a:t> behavior is undefined regarding which </a:t>
            </a:r>
            <a:r>
              <a:rPr lang="en-US" sz="1800" dirty="0" err="1" smtClean="0">
                <a:latin typeface="Times New Roman" pitchFamily="18" charset="0"/>
              </a:rPr>
              <a:t>PUCCH</a:t>
            </a:r>
            <a:r>
              <a:rPr lang="en-US" sz="1800" dirty="0" smtClean="0">
                <a:latin typeface="Times New Roman" pitchFamily="18" charset="0"/>
              </a:rPr>
              <a:t> format the </a:t>
            </a:r>
            <a:r>
              <a:rPr lang="en-US" sz="1800" dirty="0" err="1" smtClean="0">
                <a:latin typeface="Times New Roman" pitchFamily="18" charset="0"/>
              </a:rPr>
              <a:t>UE</a:t>
            </a:r>
            <a:r>
              <a:rPr lang="en-US" sz="1800" dirty="0" smtClean="0">
                <a:latin typeface="Times New Roman" pitchFamily="18" charset="0"/>
              </a:rPr>
              <a:t> should assume to </a:t>
            </a:r>
            <a:r>
              <a:rPr lang="en-US" sz="1800" dirty="0" smtClean="0">
                <a:latin typeface="Times New Roman" pitchFamily="18" charset="0"/>
              </a:rPr>
              <a:t>accumulate </a:t>
            </a:r>
            <a:r>
              <a:rPr lang="en-US" sz="1800" dirty="0" err="1" smtClean="0">
                <a:latin typeface="Times New Roman" pitchFamily="18" charset="0"/>
              </a:rPr>
              <a:t>TPC</a:t>
            </a:r>
            <a:r>
              <a:rPr lang="en-US" sz="1800" dirty="0" smtClean="0">
                <a:latin typeface="Times New Roman" pitchFamily="18" charset="0"/>
              </a:rPr>
              <a:t> command for </a:t>
            </a:r>
            <a:r>
              <a:rPr lang="en-US" sz="1800" dirty="0" err="1" smtClean="0">
                <a:latin typeface="Times New Roman" pitchFamily="18" charset="0"/>
              </a:rPr>
              <a:t>PUCCH</a:t>
            </a:r>
            <a:r>
              <a:rPr lang="en-US" sz="1800" dirty="0" smtClean="0">
                <a:latin typeface="Times New Roman" pitchFamily="18" charset="0"/>
              </a:rPr>
              <a:t> received by </a:t>
            </a:r>
            <a:r>
              <a:rPr lang="en-US" sz="1800" dirty="0" err="1" smtClean="0">
                <a:latin typeface="Times New Roman" pitchFamily="18" charset="0"/>
              </a:rPr>
              <a:t>DCI</a:t>
            </a:r>
            <a:r>
              <a:rPr lang="en-US" sz="1800" dirty="0" smtClean="0">
                <a:latin typeface="Times New Roman" pitchFamily="18" charset="0"/>
              </a:rPr>
              <a:t> format </a:t>
            </a:r>
            <a:r>
              <a:rPr lang="en-US" altLang="ko-KR" sz="1800" dirty="0" smtClean="0">
                <a:latin typeface="Times New Roman" pitchFamily="18" charset="0"/>
              </a:rPr>
              <a:t>1A/1B/1D/1/2A/2/2B/2C/2D</a:t>
            </a:r>
            <a:r>
              <a:rPr lang="en-US" sz="1800" dirty="0" smtClean="0">
                <a:latin typeface="Times New Roman" pitchFamily="18" charset="0"/>
              </a:rPr>
              <a:t>  </a:t>
            </a:r>
            <a:r>
              <a:rPr lang="en-US" sz="1800" dirty="0" smtClean="0">
                <a:latin typeface="Times New Roman" pitchFamily="18" charset="0"/>
              </a:rPr>
              <a:t>when the </a:t>
            </a:r>
            <a:r>
              <a:rPr lang="en-US" sz="1800" dirty="0" err="1" smtClean="0">
                <a:latin typeface="Times New Roman" pitchFamily="18" charset="0"/>
              </a:rPr>
              <a:t>UE</a:t>
            </a:r>
            <a:r>
              <a:rPr lang="en-US" sz="1800" dirty="0" smtClean="0">
                <a:latin typeface="Times New Roman" pitchFamily="18" charset="0"/>
              </a:rPr>
              <a:t> doesn’t transmit </a:t>
            </a:r>
            <a:r>
              <a:rPr lang="en-US" sz="1800" dirty="0" err="1" smtClean="0">
                <a:latin typeface="Times New Roman" pitchFamily="18" charset="0"/>
              </a:rPr>
              <a:t>PUCCH</a:t>
            </a:r>
            <a:endParaRPr lang="en-US" sz="1800" dirty="0" smtClean="0">
              <a:latin typeface="Times New Roman" pitchFamily="18" charset="0"/>
            </a:endParaRPr>
          </a:p>
          <a:p>
            <a:pPr marL="342900" lvl="1" indent="-342900" eaLnBrk="0" latinLnBrk="0" hangingPunct="0">
              <a:lnSpc>
                <a:spcPct val="150000"/>
              </a:lnSpc>
              <a:buFont typeface="Arial" pitchFamily="34" charset="0"/>
              <a:buChar char="•"/>
              <a:tabLst>
                <a:tab pos="914400" algn="l"/>
              </a:tabLst>
            </a:pPr>
            <a:r>
              <a:rPr lang="en-US" altLang="ko-KR" sz="2400" dirty="0" smtClean="0">
                <a:latin typeface="Times New Roman" pitchFamily="18" charset="0"/>
              </a:rPr>
              <a:t>For Rel-11, it </a:t>
            </a:r>
            <a:r>
              <a:rPr lang="en-US" altLang="ko-KR" sz="2400" dirty="0" smtClean="0">
                <a:latin typeface="Times New Roman" pitchFamily="18" charset="0"/>
              </a:rPr>
              <a:t>is proposed </a:t>
            </a:r>
            <a:r>
              <a:rPr lang="en-US" altLang="ko-KR" sz="2400" dirty="0" smtClean="0">
                <a:latin typeface="Times New Roman" pitchFamily="18" charset="0"/>
              </a:rPr>
              <a:t>to continue discussion in next meeting</a:t>
            </a:r>
          </a:p>
          <a:p>
            <a:pPr marL="342900" lvl="1" indent="-342900" eaLnBrk="0" latinLnBrk="0" hangingPunct="0">
              <a:buFont typeface="Arial" pitchFamily="34" charset="0"/>
              <a:buChar char="•"/>
              <a:tabLst>
                <a:tab pos="914400" algn="l"/>
              </a:tabLst>
            </a:pPr>
            <a:r>
              <a:rPr lang="en-US" altLang="ko-KR" sz="2400" dirty="0" smtClean="0">
                <a:latin typeface="Times New Roman" pitchFamily="18" charset="0"/>
              </a:rPr>
              <a:t>For Rel-10 and previous releases, </a:t>
            </a:r>
            <a:r>
              <a:rPr lang="en-US" altLang="ko-KR" sz="2400" dirty="0" err="1" smtClean="0">
                <a:latin typeface="Times New Roman" pitchFamily="18" charset="0"/>
              </a:rPr>
              <a:t>UE</a:t>
            </a:r>
            <a:r>
              <a:rPr lang="en-US" altLang="ko-KR" sz="2400" dirty="0" smtClean="0">
                <a:latin typeface="Times New Roman" pitchFamily="18" charset="0"/>
              </a:rPr>
              <a:t> </a:t>
            </a:r>
            <a:r>
              <a:rPr lang="en-US" altLang="ko-KR" sz="2400" dirty="0" err="1" smtClean="0">
                <a:latin typeface="Times New Roman" pitchFamily="18" charset="0"/>
              </a:rPr>
              <a:t>behaviour</a:t>
            </a:r>
            <a:r>
              <a:rPr lang="en-US" altLang="ko-KR" sz="2400" dirty="0" smtClean="0">
                <a:latin typeface="Times New Roman" pitchFamily="18" charset="0"/>
              </a:rPr>
              <a:t> in this case is undefined (alt.3)</a:t>
            </a:r>
            <a:endParaRPr lang="en-US" altLang="ko-KR" sz="2400" dirty="0" smtClean="0">
              <a:latin typeface="Times New Roman" pitchFamily="18" charset="0"/>
            </a:endParaRPr>
          </a:p>
          <a:p>
            <a:pPr lvl="1" eaLnBrk="0" latinLnBrk="0" hangingPunct="0">
              <a:lnSpc>
                <a:spcPct val="150000"/>
              </a:lnSpc>
              <a:tabLst>
                <a:tab pos="914400" algn="l"/>
              </a:tabLst>
            </a:pPr>
            <a:endParaRPr lang="en-US" sz="1400" dirty="0" smtClean="0">
              <a:latin typeface="Times New Roman" pitchFamily="18" charset="0"/>
            </a:endParaRPr>
          </a:p>
          <a:p>
            <a:pPr lvl="1" eaLnBrk="0" latinLnBrk="0" hangingPunct="0">
              <a:lnSpc>
                <a:spcPct val="150000"/>
              </a:lnSpc>
              <a:tabLst>
                <a:tab pos="914400" algn="l"/>
              </a:tabLst>
            </a:pPr>
            <a:endParaRPr lang="en-US" sz="1400" dirty="0" smtClean="0">
              <a:latin typeface="Times New Roman" pitchFamily="18" charset="0"/>
            </a:endParaRPr>
          </a:p>
          <a:p>
            <a:pPr lvl="1" eaLnBrk="0" latinLnBrk="0" hangingPunct="0"/>
            <a:endParaRPr lang="en-US" sz="16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</TotalTime>
  <Words>180</Words>
  <Application>Microsoft Office PowerPoint</Application>
  <PresentationFormat>화면 슬라이드 쇼(4:3)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Suggestion on the PUCCH power control based on the offline discussion</vt:lpstr>
      <vt:lpstr>Background</vt:lpstr>
      <vt:lpstr>Suggestion</vt:lpstr>
    </vt:vector>
  </TitlesOfParts>
  <Company>LG CTO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</dc:title>
  <dc:creator>yunjung yi3</dc:creator>
  <cp:lastModifiedBy>joon.ahn</cp:lastModifiedBy>
  <cp:revision>67</cp:revision>
  <dcterms:created xsi:type="dcterms:W3CDTF">2013-04-11T02:34:52Z</dcterms:created>
  <dcterms:modified xsi:type="dcterms:W3CDTF">2013-05-24T00:45:30Z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(2)hhiYyNwOcDRz629UrEmA8KzHUvgxWxEkGxdEZ4i31yUcd4i1DIDxCLqX7g5BZpUHk6nUpzZy_x000d_
WEVAJ9Z4NlSz8jR02JvDQI9OBi6NqJsBQisFEJ17oHlMqGiZGvWhh+MZt9BhoRDqamJvVaSO_x000d_
PyuGhsIbYu87D41u+VXmeLC+BQlsl+nnoW9nFAL7V6E+eCQR1ascazpYdo3tQbNeIT4k3vp8_x000d_
bojkwNrJGqATYDoJCt</vt:lpwstr>
  </property>
  <property fmtid="{D5CDD505-2E9C-101B-9397-08002B2CF9AE}" pid="3" name="_ms_pID_7253431">
    <vt:lpwstr>xKsleego9YHT5LXffW2+qhPg4rJca9oOf1O6U5sqfBTOXi1OV5QaNN_x000d_
psB8JW7SeWzTaamMUxs6rwFF8TxfG95LBY6A44VZKBJRX0G+Fp+3cg==</vt:lpwstr>
  </property>
  <property fmtid="{D5CDD505-2E9C-101B-9397-08002B2CF9AE}" pid="4" name="sflag">
    <vt:lpwstr>1369009528</vt:lpwstr>
  </property>
</Properties>
</file>