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960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92E4F-F0D6-48C7-9749-A4583E7B7ABA}" type="datetimeFigureOut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F259B6-1180-4B1A-A071-48EC084A45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7281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2BCD9-D25B-4CF0-A2F3-BB5E8FDD9F6E}" type="datetime1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95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210EF-9945-4963-9EF7-D0396054B2B0}" type="datetime1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9350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7390C-282E-44B7-AC5B-EE402490D28D}" type="datetime1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7053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0038-0BAA-4290-8710-D3206D9E0B1C}" type="datetime1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1922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2FE9-D357-4F7E-B8D2-7D04ADF07719}" type="datetime1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8905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6F5FE-0B49-4C04-8FF5-370A31B9A65A}" type="datetime1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9255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50178-408C-4DBB-82E2-2CD49C7BD200}" type="datetime1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324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0929-041A-4B6B-A94A-D062A809B54F}" type="datetime1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9085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8C1A9-E586-43C0-9973-4A7A3EBC76CF}" type="datetime1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9098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0F62B-CA77-4478-9E41-689EF033B3DC}" type="datetime1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3330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4D9B-E7F8-4A46-97B0-C2B981B16D9A}" type="datetime1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5952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54348-DB4A-49B5-8362-A4FB65F219FB}" type="datetime1">
              <a:rPr kumimoji="1" lang="ja-JP" altLang="en-US" smtClean="0"/>
              <a:t>2013/5/20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C8AE3-85F7-4B67-AC89-5BA2ABED2C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8657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/>
              <a:t>on the calibration of the D2D simulation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KDDI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51520" y="18864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3GPP TSG RAN WG1 #</a:t>
            </a:r>
            <a:r>
              <a:rPr lang="en-GB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73</a:t>
            </a:r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				        </a:t>
            </a:r>
            <a:r>
              <a:rPr lang="en-US" sz="2000" b="1" dirty="0" smtClean="0">
                <a:ea typeface="Malgun Gothic" pitchFamily="34" charset="-127"/>
                <a:cs typeface="Times New Roman" pitchFamily="18" charset="0"/>
              </a:rPr>
              <a:t>R1-132717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Fukuoka, </a:t>
            </a:r>
            <a:r>
              <a:rPr lang="en-US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Japan</a:t>
            </a:r>
            <a:endParaRPr lang="en-GB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May 20</a:t>
            </a:r>
            <a:r>
              <a:rPr lang="en-GB" altLang="zh-CN" sz="2000" b="1" baseline="30000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</a:t>
            </a:r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– </a:t>
            </a:r>
            <a:r>
              <a:rPr lang="en-GB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24</a:t>
            </a:r>
            <a:r>
              <a:rPr lang="en-GB" altLang="zh-CN" sz="2000" b="1" baseline="30000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, 2013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81000" y="1524000"/>
            <a:ext cx="23519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ko-KR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Agenda item:  </a:t>
            </a:r>
            <a:r>
              <a:rPr lang="en-US" altLang="ko-KR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6.2.7.2</a:t>
            </a:r>
          </a:p>
          <a:p>
            <a:pPr eaLnBrk="1" hangingPunct="1"/>
            <a:r>
              <a:rPr lang="en-US" altLang="ko-KR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Document for Decision</a:t>
            </a:r>
            <a:endParaRPr lang="ko-KR" altLang="en-US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61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Proposed simulation assumption for calibration (1/3)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7274887"/>
              </p:ext>
            </p:extLst>
          </p:nvPr>
        </p:nvGraphicFramePr>
        <p:xfrm>
          <a:off x="288011" y="3284984"/>
          <a:ext cx="8280922" cy="323992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38836"/>
                <a:gridCol w="2933938"/>
                <a:gridCol w="3308148"/>
              </a:tblGrid>
              <a:tr h="131149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Property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General Scenario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PS Specific Scenario</a:t>
                      </a:r>
                      <a:endParaRPr lang="ja-JP" sz="14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</a:tr>
              <a:tr h="330723"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Layout</a:t>
                      </a:r>
                      <a:endParaRPr lang="ja-JP" sz="14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[Option </a:t>
                      </a:r>
                      <a:r>
                        <a:rPr lang="en-US" sz="1400" dirty="0" smtClean="0">
                          <a:effectLst/>
                        </a:rPr>
                        <a:t>3:</a:t>
                      </a:r>
                      <a:r>
                        <a:rPr kumimoji="1" lang="en-US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Urban macro (500m ISD) -- all UEs outdoor]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[Option </a:t>
                      </a:r>
                      <a:r>
                        <a:rPr lang="en-US" sz="1400" dirty="0" smtClean="0">
                          <a:effectLst/>
                        </a:rPr>
                        <a:t>5: </a:t>
                      </a:r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Urban macro (1732m ISD)</a:t>
                      </a:r>
                      <a:r>
                        <a:rPr lang="en-US" sz="1400" dirty="0" smtClean="0">
                          <a:effectLst/>
                        </a:rPr>
                        <a:t>]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</a:tr>
              <a:tr h="218961"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Carrier Frequency</a:t>
                      </a:r>
                      <a:endParaRPr lang="ja-JP" sz="14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2GHz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>
                          <a:effectLst/>
                        </a:rPr>
                        <a:t>700 MHz</a:t>
                      </a:r>
                      <a:endParaRPr lang="ja-JP" sz="14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</a:tr>
              <a:tr h="218961"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System bandwidth</a:t>
                      </a:r>
                      <a:endParaRPr lang="ja-JP" sz="14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>
                          <a:effectLst/>
                        </a:rPr>
                        <a:t>10MHz (FDD)</a:t>
                      </a:r>
                      <a:endParaRPr lang="ja-JP" sz="14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>
                          <a:effectLst/>
                        </a:rPr>
                        <a:t>10MHz</a:t>
                      </a:r>
                      <a:endParaRPr lang="ja-JP" sz="14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</a:tr>
              <a:tr h="218961"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Network operation</a:t>
                      </a:r>
                      <a:endParaRPr lang="ja-JP" sz="14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100% eNBs enabled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>
                          <a:effectLst/>
                        </a:rPr>
                        <a:t>[100% eNBs enabled]</a:t>
                      </a:r>
                      <a:endParaRPr lang="ja-JP" sz="14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</a:tr>
              <a:tr h="328442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Network synchronization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all </a:t>
                      </a:r>
                      <a:r>
                        <a:rPr lang="en-US" sz="1400" dirty="0" err="1">
                          <a:effectLst/>
                        </a:rPr>
                        <a:t>eNodeBs</a:t>
                      </a:r>
                      <a:r>
                        <a:rPr lang="en-US" sz="1400" dirty="0">
                          <a:effectLst/>
                        </a:rPr>
                        <a:t> synchronized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2468"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UE mobility</a:t>
                      </a:r>
                      <a:endParaRPr lang="ja-JP" sz="14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[3] km/</a:t>
                      </a:r>
                      <a:r>
                        <a:rPr lang="en-US" sz="1400" dirty="0" err="1">
                          <a:effectLst/>
                        </a:rPr>
                        <a:t>hr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>
                          <a:effectLst/>
                        </a:rPr>
                        <a:t>[3] km/</a:t>
                      </a:r>
                      <a:r>
                        <a:rPr lang="en-GB" sz="1400" dirty="0" err="1">
                          <a:effectLst/>
                        </a:rPr>
                        <a:t>hr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</a:tr>
              <a:tr h="437923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UE RF parameters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Max Tx power of </a:t>
                      </a:r>
                      <a:r>
                        <a:rPr lang="en-US" sz="1400" dirty="0" smtClean="0">
                          <a:effectLst/>
                        </a:rPr>
                        <a:t> [31] </a:t>
                      </a:r>
                      <a:r>
                        <a:rPr lang="en-US" sz="1400" dirty="0" err="1" smtClean="0">
                          <a:effectLst/>
                        </a:rPr>
                        <a:t>dBm</a:t>
                      </a:r>
                      <a:endParaRPr lang="ja-JP" sz="1400" dirty="0">
                        <a:effectLst/>
                      </a:endParaRPr>
                    </a:p>
                    <a:p>
                      <a:pPr algn="l"/>
                      <a:r>
                        <a:rPr lang="en-US" sz="1400" dirty="0">
                          <a:effectLst/>
                        </a:rPr>
                        <a:t>1 Tx, 2 Rx antenna, Antenna gain 0 </a:t>
                      </a:r>
                      <a:r>
                        <a:rPr lang="en-US" sz="1400" dirty="0" err="1">
                          <a:effectLst/>
                        </a:rPr>
                        <a:t>dBi</a:t>
                      </a:r>
                      <a:r>
                        <a:rPr lang="en-US" sz="1400" dirty="0">
                          <a:effectLst/>
                        </a:rPr>
                        <a:t>, Noise figure 9 dB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18961"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UE inband emission mask </a:t>
                      </a:r>
                      <a:endParaRPr lang="ja-JP" sz="14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effectLst/>
                        </a:rPr>
                        <a:t>[not</a:t>
                      </a:r>
                      <a:r>
                        <a:rPr lang="en-US" sz="1400" baseline="0" dirty="0" smtClean="0">
                          <a:effectLst/>
                        </a:rPr>
                        <a:t> considered</a:t>
                      </a:r>
                      <a:r>
                        <a:rPr lang="en-US" sz="1400" dirty="0" smtClean="0">
                          <a:effectLst/>
                        </a:rPr>
                        <a:t>] 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18961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>
                          <a:effectLst/>
                        </a:rPr>
                        <a:t>eNodeB</a:t>
                      </a:r>
                      <a:r>
                        <a:rPr lang="en-US" sz="1400" dirty="0">
                          <a:effectLst/>
                        </a:rPr>
                        <a:t> RF parameters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As specified in 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[3GPP Case 1]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>
                          <a:effectLst/>
                        </a:rPr>
                        <a:t>As specified in 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[3GPP Case 3]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</a:tr>
              <a:tr h="256595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Drop Distribution 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 gridSpan="2">
                  <a:txBody>
                    <a:bodyPr/>
                    <a:lstStyle/>
                    <a:p>
                      <a:pPr marL="635" indent="-635" algn="l"/>
                      <a:r>
                        <a:rPr lang="en-US" sz="1400" dirty="0">
                          <a:effectLst/>
                        </a:rPr>
                        <a:t>According to the “uniform drop” in R1-131789 </a:t>
                      </a:r>
                      <a:r>
                        <a:rPr lang="en-US" sz="1400" dirty="0" smtClean="0">
                          <a:effectLst/>
                        </a:rPr>
                        <a:t>[1]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251520" y="1253659"/>
            <a:ext cx="844769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ja-JP" dirty="0" smtClean="0"/>
              <a:t>RAN1 </a:t>
            </a:r>
            <a:r>
              <a:rPr lang="en-US" altLang="ja-JP" dirty="0" smtClean="0"/>
              <a:t>performs </a:t>
            </a:r>
            <a:r>
              <a:rPr lang="en-US" altLang="ja-JP" dirty="0" smtClean="0"/>
              <a:t>a calibration campaign after fixing channel models.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ja-JP" dirty="0"/>
              <a:t>A</a:t>
            </a:r>
            <a:r>
              <a:rPr kumimoji="1" lang="en-US" altLang="ja-JP" dirty="0" smtClean="0"/>
              <a:t>s </a:t>
            </a:r>
            <a:r>
              <a:rPr lang="en-US" altLang="ja-JP" dirty="0" smtClean="0"/>
              <a:t>the</a:t>
            </a:r>
            <a:r>
              <a:rPr kumimoji="1" lang="en-US" altLang="ja-JP" dirty="0" smtClean="0"/>
              <a:t> first </a:t>
            </a:r>
            <a:r>
              <a:rPr kumimoji="1" lang="en-US" altLang="ja-JP" dirty="0" smtClean="0"/>
              <a:t>step, the </a:t>
            </a:r>
            <a:r>
              <a:rPr kumimoji="1" lang="en-US" altLang="ja-JP" dirty="0" smtClean="0"/>
              <a:t>following simulation </a:t>
            </a:r>
            <a:r>
              <a:rPr kumimoji="1" lang="en-US" altLang="ja-JP" dirty="0" smtClean="0"/>
              <a:t>parameters are used 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smtClean="0"/>
              <a:t>for the calibration of the channel model for UE-to-UE links.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ja-JP" dirty="0" smtClean="0"/>
              <a:t>It is FFS whether we need further calibration to confirm the UE dropping, in-band </a:t>
            </a:r>
            <a:br>
              <a:rPr lang="en-US" altLang="ja-JP" dirty="0" smtClean="0"/>
            </a:br>
            <a:r>
              <a:rPr lang="en-US" altLang="ja-JP" dirty="0" smtClean="0"/>
              <a:t>emission </a:t>
            </a:r>
            <a:r>
              <a:rPr lang="en-US" altLang="ja-JP" dirty="0" smtClean="0"/>
              <a:t>mask.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altLang="ja-JP" dirty="0" smtClean="0"/>
              <a:t>Asynchronous NW environment </a:t>
            </a:r>
            <a:r>
              <a:rPr lang="en-US" altLang="ja-JP" dirty="0" smtClean="0"/>
              <a:t>and out-of-coverage environment are </a:t>
            </a:r>
            <a:r>
              <a:rPr lang="en-US" altLang="ja-JP" dirty="0" smtClean="0"/>
              <a:t>the additional 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en-US" altLang="ja-JP" dirty="0" smtClean="0"/>
              <a:t>targets </a:t>
            </a:r>
            <a:r>
              <a:rPr lang="en-US" altLang="ja-JP" dirty="0" smtClean="0"/>
              <a:t>to do calibration. </a:t>
            </a:r>
            <a:r>
              <a:rPr lang="en-US" altLang="ja-JP" dirty="0" smtClean="0"/>
              <a:t>The </a:t>
            </a:r>
            <a:r>
              <a:rPr lang="en-US" altLang="ja-JP" dirty="0" smtClean="0"/>
              <a:t>exact parameters for </a:t>
            </a:r>
            <a:r>
              <a:rPr lang="en-US" altLang="ja-JP" dirty="0" smtClean="0"/>
              <a:t>such</a:t>
            </a:r>
            <a:r>
              <a:rPr lang="en-US" altLang="ja-JP" dirty="0" smtClean="0"/>
              <a:t> </a:t>
            </a:r>
            <a:r>
              <a:rPr lang="en-US" altLang="ja-JP" dirty="0" smtClean="0"/>
              <a:t>use cases are FFS.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93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Proposed simulation assumption for calibration (2/3)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5987503"/>
              </p:ext>
            </p:extLst>
          </p:nvPr>
        </p:nvGraphicFramePr>
        <p:xfrm>
          <a:off x="395536" y="1514088"/>
          <a:ext cx="8208914" cy="20188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66828"/>
                <a:gridCol w="6242086"/>
              </a:tblGrid>
              <a:tr h="207270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Non D2D traffic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D2D UEs don’t have non D2D (downlink &amp; uplink) traffic.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</a:tr>
              <a:tr h="403935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Total number of active UEs per (active) cell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[10]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</a:tr>
              <a:tr h="1378808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Channel model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</a:rPr>
                        <a:t>FFS</a:t>
                      </a:r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(decide after discussion over channel model assumption) </a:t>
                      </a:r>
                    </a:p>
                    <a:p>
                      <a:pPr algn="l"/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  <a:effectLst/>
                        </a:rPr>
                        <a:t>or follow the Outdoor-to-Outdoor case without fast fading effect in Way forward R1-132502[2], i.e.)</a:t>
                      </a:r>
                      <a:endParaRPr lang="en-US" sz="1400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l"/>
                      <a:r>
                        <a:rPr lang="en-US" sz="1400" dirty="0" err="1" smtClean="0">
                          <a:solidFill>
                            <a:srgbClr val="FF0000"/>
                          </a:solidFill>
                          <a:effectLst/>
                        </a:rPr>
                        <a:t>Pathloss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: [ITU 1411-6 LOS and NLOS]</a:t>
                      </a:r>
                      <a:b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LOS probability: [ITU-R IMT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effectLst/>
                        </a:rPr>
                        <a:t>UMi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]</a:t>
                      </a:r>
                      <a:b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Shadowing: [7] dB 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</a:rPr>
                        <a:t>log-normal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</a:tr>
            </a:tbl>
          </a:graphicData>
        </a:graphic>
      </p:graphicFrame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25366" y="5785519"/>
            <a:ext cx="7497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[1] </a:t>
            </a:r>
            <a:r>
              <a:rPr lang="en-US" altLang="ja-JP" sz="1400" dirty="0" smtClean="0"/>
              <a:t>Alcatel-Lucent and </a:t>
            </a:r>
            <a:r>
              <a:rPr lang="en-US" altLang="ja-JP" sz="1400" dirty="0"/>
              <a:t>Alcatel-Lucent Shanghai </a:t>
            </a:r>
            <a:r>
              <a:rPr lang="en-US" altLang="ja-JP" sz="1400" dirty="0" smtClean="0"/>
              <a:t>Bell, “LTE </a:t>
            </a:r>
            <a:r>
              <a:rPr lang="en-US" altLang="ja-JP" sz="1400" dirty="0"/>
              <a:t>D2D Dropping and </a:t>
            </a:r>
            <a:r>
              <a:rPr lang="en-US" altLang="ja-JP" sz="1400" dirty="0" smtClean="0"/>
              <a:t>association,”</a:t>
            </a:r>
            <a:r>
              <a:rPr lang="en-US" altLang="ja-JP" sz="1400" b="1" dirty="0" smtClean="0"/>
              <a:t> </a:t>
            </a:r>
            <a:r>
              <a:rPr kumimoji="1" lang="en-US" altLang="ja-JP" sz="1400" dirty="0" smtClean="0"/>
              <a:t>R1-13</a:t>
            </a:r>
            <a:r>
              <a:rPr lang="en-US" altLang="ja-JP" sz="1400" dirty="0" smtClean="0">
                <a:effectLst/>
              </a:rPr>
              <a:t>1789.</a:t>
            </a:r>
          </a:p>
          <a:p>
            <a:r>
              <a:rPr kumimoji="1" lang="en-US" altLang="ja-JP" sz="1400" dirty="0" smtClean="0"/>
              <a:t>[2] </a:t>
            </a:r>
            <a:r>
              <a:rPr lang="en-US" altLang="ja-JP" sz="1400" dirty="0" smtClean="0">
                <a:ea typeface="宋体" pitchFamily="2" charset="-122"/>
              </a:rPr>
              <a:t>WF for D2D Channel Models</a:t>
            </a:r>
            <a:r>
              <a:rPr lang="en-US" altLang="ja-JP" sz="1400" dirty="0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, </a:t>
            </a:r>
            <a:r>
              <a:rPr kumimoji="1" lang="en-US" altLang="ja-JP" sz="1400" dirty="0" smtClean="0"/>
              <a:t>R1-132502. 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6213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Proposed simulation assumption for calibration </a:t>
            </a:r>
            <a:r>
              <a:rPr lang="en-US" altLang="ja-JP" dirty="0" smtClean="0"/>
              <a:t>(3/3)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8AE3-85F7-4B67-AC89-5BA2ABED2CCF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94609" y="3789040"/>
            <a:ext cx="59984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ja-JP" dirty="0" smtClean="0"/>
              <a:t>Additional assumption for calibration: option A</a:t>
            </a:r>
            <a:br>
              <a:rPr lang="en-US" altLang="ja-JP" dirty="0" smtClean="0"/>
            </a:br>
            <a:r>
              <a:rPr lang="en-US" altLang="ja-JP" dirty="0" smtClean="0"/>
              <a:t>Option A defines the case that uplink resources are shared </a:t>
            </a:r>
            <a:br>
              <a:rPr lang="en-US" altLang="ja-JP" dirty="0" smtClean="0"/>
            </a:br>
            <a:r>
              <a:rPr lang="en-US" altLang="ja-JP" dirty="0" smtClean="0"/>
              <a:t>between D2D UE and cellular UE.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121555"/>
              </p:ext>
            </p:extLst>
          </p:nvPr>
        </p:nvGraphicFramePr>
        <p:xfrm>
          <a:off x="323528" y="4941168"/>
          <a:ext cx="8136904" cy="213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54531"/>
                <a:gridCol w="4782373"/>
              </a:tblGrid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Number of D2D UEs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[2</a:t>
                      </a:r>
                      <a:r>
                        <a:rPr lang="en-US" sz="1400" dirty="0" smtClean="0">
                          <a:effectLst/>
                        </a:rPr>
                        <a:t>] UEs/cell</a:t>
                      </a:r>
                      <a:endParaRPr lang="ja-JP" sz="14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41055" marR="41055" marT="0" marB="0"/>
                </a:tc>
              </a:tr>
            </a:tbl>
          </a:graphicData>
        </a:graphic>
      </p:graphicFrame>
      <p:sp>
        <p:nvSpPr>
          <p:cNvPr id="7" name="テキスト ボックス 6"/>
          <p:cNvSpPr txBox="1"/>
          <p:nvPr/>
        </p:nvSpPr>
        <p:spPr>
          <a:xfrm>
            <a:off x="469016" y="5443482"/>
            <a:ext cx="7157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ja-JP" dirty="0" smtClean="0"/>
              <a:t>Additional assumption for calibration: option B</a:t>
            </a:r>
            <a:br>
              <a:rPr lang="en-US" altLang="ja-JP" dirty="0" smtClean="0"/>
            </a:br>
            <a:r>
              <a:rPr lang="en-US" altLang="ja-JP" dirty="0" smtClean="0"/>
              <a:t>Option B defines the case that there are only D2D UEs in a certain band.</a:t>
            </a:r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892758"/>
              </p:ext>
            </p:extLst>
          </p:nvPr>
        </p:nvGraphicFramePr>
        <p:xfrm>
          <a:off x="339597" y="6237312"/>
          <a:ext cx="8136904" cy="213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54531"/>
                <a:gridCol w="4782373"/>
              </a:tblGrid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altLang="ja-JP" sz="1400" dirty="0" smtClean="0">
                          <a:effectLst/>
                          <a:latin typeface="+mn-lt"/>
                          <a:ea typeface="ＭＳ ゴシック"/>
                        </a:rPr>
                        <a:t>Number</a:t>
                      </a:r>
                      <a:r>
                        <a:rPr lang="en-US" altLang="ja-JP" sz="1400" baseline="0" dirty="0" smtClean="0">
                          <a:effectLst/>
                          <a:latin typeface="+mn-lt"/>
                          <a:ea typeface="ＭＳ ゴシック"/>
                        </a:rPr>
                        <a:t> of D2D UEs</a:t>
                      </a:r>
                      <a:endParaRPr lang="ja-JP" sz="1400" dirty="0">
                        <a:effectLst/>
                        <a:latin typeface="+mn-lt"/>
                        <a:ea typeface="ＭＳ 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ja-JP" sz="1400" dirty="0" smtClean="0">
                          <a:effectLst/>
                          <a:latin typeface="+mn-lt"/>
                          <a:ea typeface="ＭＳ ゴシック"/>
                        </a:rPr>
                        <a:t>[10] UEs/cell</a:t>
                      </a:r>
                      <a:endParaRPr lang="ja-JP" sz="1400" dirty="0">
                        <a:effectLst/>
                        <a:latin typeface="+mn-lt"/>
                        <a:ea typeface="ＭＳ ゴシック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179512" y="1414517"/>
            <a:ext cx="87686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Depending on the assumption on the resource usage of D2D, we have the following options</a:t>
            </a:r>
          </a:p>
          <a:p>
            <a:r>
              <a:rPr lang="en-US" altLang="ja-JP" dirty="0" smtClean="0"/>
              <a:t>for the additional assumption.</a:t>
            </a:r>
            <a:endParaRPr kumimoji="1" lang="ja-JP" altLang="en-US" dirty="0"/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129794"/>
              </p:ext>
            </p:extLst>
          </p:nvPr>
        </p:nvGraphicFramePr>
        <p:xfrm>
          <a:off x="179512" y="2089609"/>
          <a:ext cx="8136904" cy="122147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54531"/>
                <a:gridCol w="4782373"/>
              </a:tblGrid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GB" sz="1400" dirty="0">
                          <a:effectLst/>
                          <a:latin typeface="+mn-lt"/>
                        </a:rPr>
                        <a:t>uplink scheduling method</a:t>
                      </a:r>
                      <a:endParaRPr lang="ja-JP" sz="1400" dirty="0">
                        <a:effectLst/>
                        <a:latin typeface="+mn-lt"/>
                        <a:ea typeface="ＭＳ 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400" dirty="0">
                          <a:effectLst/>
                          <a:latin typeface="+mn-lt"/>
                        </a:rPr>
                        <a:t>Round robin (equal number of RBs </a:t>
                      </a:r>
                      <a:r>
                        <a:rPr lang="en-GB" sz="1400" dirty="0" smtClean="0">
                          <a:effectLst/>
                          <a:latin typeface="+mn-lt"/>
                        </a:rPr>
                        <a:t>are</a:t>
                      </a:r>
                      <a:r>
                        <a:rPr lang="en-GB" sz="1400" baseline="0" dirty="0" smtClean="0">
                          <a:effectLst/>
                          <a:latin typeface="+mn-lt"/>
                        </a:rPr>
                        <a:t> assigned </a:t>
                      </a:r>
                      <a:r>
                        <a:rPr lang="en-GB" sz="1400" dirty="0" smtClean="0">
                          <a:effectLst/>
                          <a:latin typeface="+mn-lt"/>
                        </a:rPr>
                        <a:t>among </a:t>
                      </a:r>
                      <a:r>
                        <a:rPr lang="en-GB" sz="1400" dirty="0">
                          <a:effectLst/>
                          <a:latin typeface="+mn-lt"/>
                        </a:rPr>
                        <a:t>UEs)</a:t>
                      </a:r>
                      <a:endParaRPr lang="ja-JP" sz="1400" dirty="0">
                        <a:effectLst/>
                        <a:latin typeface="+mn-lt"/>
                        <a:ea typeface="ＭＳ 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altLang="ja-JP" sz="1400" dirty="0" smtClean="0">
                          <a:effectLst/>
                          <a:latin typeface="+mn-lt"/>
                          <a:ea typeface="ＭＳ ゴシック"/>
                        </a:rPr>
                        <a:t>D2D</a:t>
                      </a:r>
                      <a:r>
                        <a:rPr lang="en-US" altLang="ja-JP" sz="1400" baseline="0" dirty="0" smtClean="0">
                          <a:effectLst/>
                          <a:latin typeface="+mn-lt"/>
                          <a:ea typeface="ＭＳ ゴシック"/>
                        </a:rPr>
                        <a:t> transmit power</a:t>
                      </a:r>
                      <a:endParaRPr lang="ja-JP" sz="1400" dirty="0">
                        <a:effectLst/>
                        <a:latin typeface="+mn-lt"/>
                        <a:ea typeface="ＭＳ 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ja-JP" sz="1400" dirty="0" smtClean="0">
                          <a:effectLst/>
                          <a:latin typeface="+mn-lt"/>
                          <a:ea typeface="ＭＳ ゴシック"/>
                        </a:rPr>
                        <a:t>fixed transmit power e.g.) [31] </a:t>
                      </a:r>
                      <a:r>
                        <a:rPr lang="en-US" altLang="ja-JP" sz="1400" dirty="0" err="1" smtClean="0">
                          <a:effectLst/>
                          <a:latin typeface="+mn-lt"/>
                          <a:ea typeface="ＭＳ ゴシック"/>
                        </a:rPr>
                        <a:t>dBm</a:t>
                      </a:r>
                      <a:endParaRPr lang="ja-JP" sz="1400" dirty="0">
                        <a:effectLst/>
                        <a:latin typeface="+mn-lt"/>
                        <a:ea typeface="ＭＳ 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altLang="ja-JP" sz="1400" dirty="0" smtClean="0">
                          <a:effectLst/>
                          <a:latin typeface="+mn-lt"/>
                          <a:ea typeface="ＭＳ ゴシック"/>
                        </a:rPr>
                        <a:t>D2D scheduling method</a:t>
                      </a:r>
                      <a:endParaRPr lang="ja-JP" sz="1400" dirty="0">
                        <a:effectLst/>
                        <a:latin typeface="+mn-lt"/>
                        <a:ea typeface="ＭＳ 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dirty="0" smtClean="0">
                          <a:effectLst/>
                          <a:latin typeface="+mn-lt"/>
                        </a:rPr>
                        <a:t>Round robin (equal number of RBs are</a:t>
                      </a:r>
                      <a:r>
                        <a:rPr lang="en-GB" altLang="ja-JP" sz="1400" baseline="0" dirty="0" smtClean="0">
                          <a:effectLst/>
                          <a:latin typeface="+mn-lt"/>
                        </a:rPr>
                        <a:t> assigned </a:t>
                      </a:r>
                      <a:r>
                        <a:rPr lang="en-GB" altLang="ja-JP" sz="1400" dirty="0" smtClean="0">
                          <a:effectLst/>
                          <a:latin typeface="+mn-lt"/>
                        </a:rPr>
                        <a:t>among UEs)</a:t>
                      </a:r>
                      <a:endParaRPr lang="ja-JP" altLang="ja-JP" sz="1400" dirty="0" smtClean="0">
                        <a:effectLst/>
                        <a:latin typeface="+mn-lt"/>
                        <a:ea typeface="ＭＳ ゴシック"/>
                      </a:endParaRPr>
                    </a:p>
                  </a:txBody>
                  <a:tcPr marL="68580" marR="68580" marT="0" marB="0"/>
                </a:tc>
              </a:tr>
              <a:tr h="368032">
                <a:tc>
                  <a:txBody>
                    <a:bodyPr/>
                    <a:lstStyle/>
                    <a:p>
                      <a:pPr algn="just"/>
                      <a:r>
                        <a:rPr lang="en-GB" sz="1400" dirty="0">
                          <a:effectLst/>
                          <a:latin typeface="+mn-lt"/>
                        </a:rPr>
                        <a:t>Calibration metric</a:t>
                      </a:r>
                      <a:endParaRPr lang="ja-JP" sz="1400" dirty="0">
                        <a:effectLst/>
                        <a:latin typeface="+mn-lt"/>
                        <a:ea typeface="ＭＳ 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400" dirty="0">
                          <a:effectLst/>
                          <a:latin typeface="+mn-lt"/>
                        </a:rPr>
                        <a:t>CDF curve of </a:t>
                      </a:r>
                      <a:r>
                        <a:rPr lang="en-GB" sz="1400" dirty="0" smtClean="0">
                          <a:effectLst/>
                          <a:latin typeface="+mn-lt"/>
                        </a:rPr>
                        <a:t>average </a:t>
                      </a:r>
                      <a:r>
                        <a:rPr lang="en-GB" sz="1400" dirty="0" err="1" smtClean="0">
                          <a:effectLst/>
                          <a:latin typeface="+mn-lt"/>
                        </a:rPr>
                        <a:t>IoT</a:t>
                      </a:r>
                      <a:r>
                        <a:rPr lang="en-GB" sz="140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+mn-lt"/>
                        </a:rPr>
                        <a:t>at D2D receivers</a:t>
                      </a:r>
                      <a:endParaRPr lang="ja-JP" sz="1400" dirty="0">
                        <a:effectLst/>
                        <a:latin typeface="+mn-lt"/>
                        <a:ea typeface="ＭＳ 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altLang="ja-JP" sz="1400" dirty="0" smtClean="0">
                          <a:effectLst/>
                          <a:latin typeface="+mn-lt"/>
                          <a:ea typeface="ＭＳ ゴシック"/>
                        </a:rPr>
                        <a:t>Traffic model for cellular and</a:t>
                      </a:r>
                      <a:r>
                        <a:rPr lang="en-US" altLang="ja-JP" sz="1400" baseline="0" dirty="0" smtClean="0">
                          <a:effectLst/>
                          <a:latin typeface="+mn-lt"/>
                          <a:ea typeface="ＭＳ ゴシック"/>
                        </a:rPr>
                        <a:t> D2D </a:t>
                      </a:r>
                      <a:r>
                        <a:rPr lang="en-US" altLang="ja-JP" sz="1400" dirty="0" smtClean="0">
                          <a:effectLst/>
                          <a:latin typeface="+mn-lt"/>
                          <a:ea typeface="ＭＳ ゴシック"/>
                        </a:rPr>
                        <a:t>UEs</a:t>
                      </a:r>
                      <a:endParaRPr lang="ja-JP" sz="1400" dirty="0">
                        <a:effectLst/>
                        <a:latin typeface="+mn-lt"/>
                        <a:ea typeface="ＭＳ 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ja-JP" sz="1400" dirty="0" smtClean="0">
                          <a:effectLst/>
                          <a:latin typeface="+mn-lt"/>
                          <a:ea typeface="ＭＳ ゴシック"/>
                        </a:rPr>
                        <a:t>[Full buffer]</a:t>
                      </a:r>
                      <a:endParaRPr lang="ja-JP" sz="1400" dirty="0">
                        <a:effectLst/>
                        <a:latin typeface="+mn-lt"/>
                        <a:ea typeface="ＭＳ ゴシック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58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</TotalTime>
  <Words>409</Words>
  <Application>Microsoft Office PowerPoint</Application>
  <PresentationFormat>画面に合わせる (4:3)</PresentationFormat>
  <Paragraphs>76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Proposal on the calibration of the D2D simulation</vt:lpstr>
      <vt:lpstr>Proposed simulation assumption for calibration (1/3)</vt:lpstr>
      <vt:lpstr>Proposed simulation assumption for calibration (2/3)</vt:lpstr>
      <vt:lpstr>Proposed simulation assumption for calibration (3/3)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the</dc:title>
  <dc:creator>KDDI</dc:creator>
  <cp:lastModifiedBy>KDDI</cp:lastModifiedBy>
  <cp:revision>33</cp:revision>
  <dcterms:created xsi:type="dcterms:W3CDTF">2013-05-19T23:50:00Z</dcterms:created>
  <dcterms:modified xsi:type="dcterms:W3CDTF">2013-05-20T23:46:16Z</dcterms:modified>
</cp:coreProperties>
</file>