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981" r:id="rId2"/>
    <p:sldId id="982" r:id="rId3"/>
    <p:sldId id="1018" r:id="rId4"/>
    <p:sldId id="1019" r:id="rId5"/>
    <p:sldId id="1020" r:id="rId6"/>
    <p:sldId id="1021" r:id="rId7"/>
    <p:sldId id="1024" r:id="rId8"/>
    <p:sldId id="1022" r:id="rId9"/>
    <p:sldId id="1023" r:id="rId10"/>
    <p:sldId id="1025" r:id="rId11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108" d="100"/>
          <a:sy n="108" d="100"/>
        </p:scale>
        <p:origin x="948" y="102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444500" indent="-444500">
              <a:defRPr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14375" indent="-177800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079500" indent="-182563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Highlights from RAN#106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R1-2500002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30F08887-563B-4488-BE38-BA6619DFC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During RAN#106, a 1-day workshop on 5G-Advanced in Rel-20 was held (on Tue afternoon and Wed morning) for RAN1/2/3 led topics</a:t>
            </a:r>
          </a:p>
          <a:p>
            <a:pPr lvl="1"/>
            <a:r>
              <a:rPr lang="en-US" sz="1800" dirty="0"/>
              <a:t>RP-243292 (RAN Chair’s Summary of 5G-Advanced in Rel-20) was endorsed at the end of the workshop – please check RP-243292 and the </a:t>
            </a:r>
            <a:r>
              <a:rPr lang="en-US" sz="1800" dirty="0" err="1"/>
              <a:t>tdocs</a:t>
            </a:r>
            <a:r>
              <a:rPr lang="en-US" sz="1800" dirty="0"/>
              <a:t> in agenda item 15 of RAN#106 for more details</a:t>
            </a:r>
          </a:p>
          <a:p>
            <a:endParaRPr lang="en-US" sz="20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FBEF2105-702B-4FED-8DDA-E7244E275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Discussions on Rel-20 Topics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E7B51C7-1161-4C5B-8027-7A4A95F07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127" y="2559654"/>
            <a:ext cx="7903550" cy="36144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4F6155-0C8E-41CE-B1E4-524B2E3E749A}"/>
              </a:ext>
            </a:extLst>
          </p:cNvPr>
          <p:cNvSpPr txBox="1"/>
          <p:nvPr/>
        </p:nvSpPr>
        <p:spPr>
          <a:xfrm>
            <a:off x="7900462" y="6213837"/>
            <a:ext cx="19591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Slide#7 of RP-243292</a:t>
            </a:r>
          </a:p>
        </p:txBody>
      </p:sp>
    </p:spTree>
    <p:extLst>
      <p:ext uri="{BB962C8B-B14F-4D97-AF65-F5344CB8AC3E}">
        <p14:creationId xmlns:p14="http://schemas.microsoft.com/office/powerpoint/2010/main" val="4017030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RAN1 endorsed CRs submitted to RAN#106 were approved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 / TRs</a:t>
            </a:r>
          </a:p>
        </p:txBody>
      </p:sp>
    </p:spTree>
    <p:extLst>
      <p:ext uri="{BB962C8B-B14F-4D97-AF65-F5344CB8AC3E}">
        <p14:creationId xmlns:p14="http://schemas.microsoft.com/office/powerpoint/2010/main" val="3577845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F36B70C1-B60D-4C48-83A3-34C430E87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(RAN1-led) Solutions for Ambient IoT (Internet of Things) in NR (WID in RP-243326)</a:t>
            </a:r>
          </a:p>
          <a:p>
            <a:pPr lvl="1"/>
            <a:r>
              <a:rPr lang="en-US" sz="1800" dirty="0"/>
              <a:t>Scope: Device 1, deployment scenario 1 with topology 1</a:t>
            </a:r>
          </a:p>
          <a:p>
            <a:pPr lvl="1"/>
            <a:r>
              <a:rPr lang="en-US" sz="1800" dirty="0"/>
              <a:t>RAN1 completion by 2025.Q2 with 3.5 TU per meeting</a:t>
            </a:r>
          </a:p>
          <a:p>
            <a:pPr lvl="1"/>
            <a:endParaRPr lang="en-US" sz="1800" dirty="0"/>
          </a:p>
          <a:p>
            <a:r>
              <a:rPr lang="en-US" sz="2000" dirty="0"/>
              <a:t>(RAN1-led) LTE-based 5G Broadcast Phase 2 (WID in RP-243290)</a:t>
            </a:r>
          </a:p>
          <a:p>
            <a:pPr lvl="1"/>
            <a:r>
              <a:rPr lang="en-US" sz="1800" dirty="0"/>
              <a:t>Scope: Time-frequency </a:t>
            </a:r>
            <a:r>
              <a:rPr lang="en-US" sz="1800" dirty="0" err="1"/>
              <a:t>interleaver</a:t>
            </a:r>
            <a:r>
              <a:rPr lang="en-US" sz="1800" dirty="0"/>
              <a:t> design for MBMS-dedicated cells </a:t>
            </a:r>
          </a:p>
          <a:p>
            <a:pPr lvl="1"/>
            <a:r>
              <a:rPr lang="en-US" sz="1800" dirty="0"/>
              <a:t>RAN1 completion by 2025.Q2 with 0.5 TU per meeting</a:t>
            </a:r>
          </a:p>
          <a:p>
            <a:endParaRPr lang="en-US" sz="2000" dirty="0"/>
          </a:p>
          <a:p>
            <a:r>
              <a:rPr lang="en-US" sz="2000" dirty="0"/>
              <a:t>(RAN4-led) Low band carrier aggregation via switching (WID in RP-243317)</a:t>
            </a:r>
          </a:p>
          <a:p>
            <a:pPr lvl="1"/>
            <a:r>
              <a:rPr lang="en-US" sz="1800" dirty="0"/>
              <a:t>Scope: Physical layer procedures and requirements to enable low band carrier aggregation via semi-static switching (strive to minimize the RAN1 impact)</a:t>
            </a:r>
          </a:p>
          <a:p>
            <a:pPr lvl="1"/>
            <a:r>
              <a:rPr lang="en-US" sz="1800" dirty="0"/>
              <a:t>RAN1 work in 2025.Q2 only with 0.5 TU per meeting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EA53838-DF9C-45F9-9173-8500287E6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Rel-19 Work Items with RAN1 Objectives</a:t>
            </a:r>
          </a:p>
        </p:txBody>
      </p:sp>
    </p:spTree>
    <p:extLst>
      <p:ext uri="{BB962C8B-B14F-4D97-AF65-F5344CB8AC3E}">
        <p14:creationId xmlns:p14="http://schemas.microsoft.com/office/powerpoint/2010/main" val="4108090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B786E09C-6BC3-4898-BC22-97656760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>
              <a:spcBef>
                <a:spcPts val="600"/>
              </a:spcBef>
            </a:pPr>
            <a:r>
              <a:rPr lang="en-US" sz="2400" dirty="0"/>
              <a:t>The following proposal (in RP-243265) was endorsed with regards to 3T3R antenna switching</a:t>
            </a:r>
          </a:p>
          <a:p>
            <a:pPr marL="534988" indent="-534988">
              <a:spcBef>
                <a:spcPts val="600"/>
              </a:spcBef>
            </a:pPr>
            <a:endParaRPr lang="en-US" dirty="0"/>
          </a:p>
          <a:p>
            <a:endParaRPr 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8E6A867B-76CE-4B81-85F7-1D3780E31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MIMO</a:t>
            </a: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15CCFB27-022C-4F95-82CE-DB1B06E4B3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736938"/>
              </p:ext>
            </p:extLst>
          </p:nvPr>
        </p:nvGraphicFramePr>
        <p:xfrm>
          <a:off x="883815" y="2092570"/>
          <a:ext cx="10440000" cy="19714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0000">
                  <a:extLst>
                    <a:ext uri="{9D8B030D-6E8A-4147-A177-3AD203B41FA5}">
                      <a16:colId xmlns:a16="http://schemas.microsoft.com/office/drawing/2014/main" val="2712476286"/>
                    </a:ext>
                  </a:extLst>
                </a:gridCol>
              </a:tblGrid>
              <a:tr h="1971429">
                <a:tc>
                  <a:txBody>
                    <a:bodyPr/>
                    <a:lstStyle/>
                    <a:p>
                      <a:pPr marL="358775" marR="0" lvl="0" indent="-358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Proposal: RAN clarifies that for ‘3T3R’ antenna switching, SRS configuration i.e., SRS resource/set definition for ‘3T3R’ antenna switching can be discussed and supported as part of Rel-19 MIMO in RAN1. </a:t>
                      </a:r>
                    </a:p>
                    <a:p>
                      <a:pPr marL="625475" marR="0" lvl="1" indent="-17938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where ‘3T3R’ is only applicable for the UE equipped with 4Rx, 6Rx, or 8Rx antenna ports. </a:t>
                      </a:r>
                    </a:p>
                    <a:p>
                      <a:pPr marL="625475" marR="0" lvl="1" indent="-17938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 RAN4 impact.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9004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37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D62D0291-D8BE-4493-B86C-B09A0E5889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following proposal (in RP-243266) was endorsed with regards to LP-WUS separate band issues</a:t>
            </a:r>
          </a:p>
          <a:p>
            <a:endParaRPr 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73C0F678-4D11-41AE-B52E-DD5670940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LP-WUS/WUR</a:t>
            </a:r>
          </a:p>
        </p:txBody>
      </p:sp>
      <p:graphicFrame>
        <p:nvGraphicFramePr>
          <p:cNvPr id="6" name="표 4">
            <a:extLst>
              <a:ext uri="{FF2B5EF4-FFF2-40B4-BE49-F238E27FC236}">
                <a16:creationId xmlns:a16="http://schemas.microsoft.com/office/drawing/2014/main" id="{ADAC96F0-A027-4324-A720-E03B0DCBF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811362"/>
              </p:ext>
            </p:extLst>
          </p:nvPr>
        </p:nvGraphicFramePr>
        <p:xfrm>
          <a:off x="883815" y="2160954"/>
          <a:ext cx="10440000" cy="1512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0000">
                  <a:extLst>
                    <a:ext uri="{9D8B030D-6E8A-4147-A177-3AD203B41FA5}">
                      <a16:colId xmlns:a16="http://schemas.microsoft.com/office/drawing/2014/main" val="2712476286"/>
                    </a:ext>
                  </a:extLst>
                </a:gridCol>
              </a:tblGrid>
              <a:tr h="1512277">
                <a:tc>
                  <a:txBody>
                    <a:bodyPr/>
                    <a:lstStyle/>
                    <a:p>
                      <a:pPr marL="358775" marR="0" lvl="0" indent="-358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For idle/inactive mode, consider a standardized solution for intra-frequency case (e.g. solution 1, 2, and 3 in RP-242656).  For Rel-19, inter-frequency solutions (e.g. solution 4) will not be considered.     </a:t>
                      </a:r>
                    </a:p>
                    <a:p>
                      <a:pPr marL="358775" marR="0" lvl="0" indent="-358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Detailed discussions and final solution selection is left up to WGs.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9004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5131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EAB8DE90-8812-4A94-A903-CA89AAC44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way forward was endorsed for on-demand SIB1 (in RP-243297)</a:t>
            </a:r>
          </a:p>
          <a:p>
            <a:endParaRPr 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74234419-18E3-4220-85CB-3715351BE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Network Energy Savings</a:t>
            </a:r>
          </a:p>
        </p:txBody>
      </p:sp>
      <p:graphicFrame>
        <p:nvGraphicFramePr>
          <p:cNvPr id="6" name="표 4">
            <a:extLst>
              <a:ext uri="{FF2B5EF4-FFF2-40B4-BE49-F238E27FC236}">
                <a16:creationId xmlns:a16="http://schemas.microsoft.com/office/drawing/2014/main" id="{3E19B05C-FAFD-43D8-BDB6-A770F0234E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64502"/>
              </p:ext>
            </p:extLst>
          </p:nvPr>
        </p:nvGraphicFramePr>
        <p:xfrm>
          <a:off x="890288" y="1748695"/>
          <a:ext cx="10440000" cy="329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0000">
                  <a:extLst>
                    <a:ext uri="{9D8B030D-6E8A-4147-A177-3AD203B41FA5}">
                      <a16:colId xmlns:a16="http://schemas.microsoft.com/office/drawing/2014/main" val="2712476286"/>
                    </a:ext>
                  </a:extLst>
                </a:gridCol>
              </a:tblGrid>
              <a:tr h="3292227">
                <a:tc>
                  <a:txBody>
                    <a:bodyPr/>
                    <a:lstStyle/>
                    <a:p>
                      <a:pPr marL="358775" marR="0" lvl="0" indent="-358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RAN confirms that Case 2 also includes the case where a particular Cell A can switch to become a NES Cell.    This means that Cell A can provide UL-WUS configuration for itself before becoming a NES cell.</a:t>
                      </a:r>
                    </a:p>
                    <a:p>
                      <a:pPr marL="625475" marR="0" lvl="1" indent="-17938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 further optimizations will be considered for NES UEs for this scenario.     </a:t>
                      </a:r>
                    </a:p>
                    <a:p>
                      <a:pPr marL="625475" marR="0" lvl="1" indent="-17938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 further optimizations to handle non-NES capable UEs will be considered for this scenario.  It is assumed that these UEs can be handled by careful deployment.  </a:t>
                      </a:r>
                    </a:p>
                    <a:p>
                      <a:pPr marL="625475" marR="0" lvl="1" indent="-17938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 WID update is required</a:t>
                      </a:r>
                    </a:p>
                    <a:p>
                      <a:pPr marL="358775" marR="0" lvl="0" indent="-358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On RRC Connected mode</a:t>
                      </a:r>
                    </a:p>
                    <a:p>
                      <a:pPr marL="625475" marR="0" lvl="1" indent="-17938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The scope of WID will not be updated to include RRC Connected.  </a:t>
                      </a:r>
                    </a:p>
                    <a:p>
                      <a:pPr marL="625475" marR="0" lvl="1" indent="-17938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However, RAN2 will address the specific case of RLF, to use the same procedure as idle/inactive to request OD-SIB1 transmission.  No need to change the scope of WI to indicate this.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9004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8812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DA8E46EB-8785-4C39-91D6-0AFD09652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Rel-19 NR-NTN WID was revised so as to proceed with the normative work on downlink coverage enhancement (WID in RP-243300)</a:t>
            </a:r>
          </a:p>
          <a:p>
            <a:endParaRPr lang="en-US" dirty="0"/>
          </a:p>
          <a:p>
            <a:r>
              <a:rPr lang="en-US" dirty="0"/>
              <a:t>Rel-19 IoT-NTN TDD mode WID was revised (WID in RP-243293)</a:t>
            </a:r>
          </a:p>
          <a:p>
            <a:pPr lvl="1"/>
            <a:r>
              <a:rPr lang="en-US" dirty="0"/>
              <a:t>Removal of the study objective</a:t>
            </a:r>
          </a:p>
          <a:p>
            <a:pPr lvl="1"/>
            <a:r>
              <a:rPr lang="en-US" dirty="0"/>
              <a:t>Additional details on the normative work objective </a:t>
            </a:r>
          </a:p>
          <a:p>
            <a:endParaRPr 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085FC623-7A67-42BE-9BF3-7ACD253C3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NTN</a:t>
            </a:r>
          </a:p>
        </p:txBody>
      </p:sp>
    </p:spTree>
    <p:extLst>
      <p:ext uri="{BB962C8B-B14F-4D97-AF65-F5344CB8AC3E}">
        <p14:creationId xmlns:p14="http://schemas.microsoft.com/office/powerpoint/2010/main" val="3973791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035D9266-5C22-4ECE-AFF3-8E72FB4C1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Rel-19 AI/ML for Air Interface WID was divided into a WI and an SI</a:t>
            </a:r>
          </a:p>
          <a:p>
            <a:pPr lvl="1"/>
            <a:r>
              <a:rPr lang="en-US" dirty="0"/>
              <a:t>Revised WI will continue the normative work on BM, positioning, and CSI prediction (WID in RP-243244)</a:t>
            </a:r>
          </a:p>
          <a:p>
            <a:pPr lvl="1"/>
            <a:r>
              <a:rPr lang="en-US" dirty="0"/>
              <a:t>New SI will handle the study objectives of the previous WID (SID in RP-243245)</a:t>
            </a:r>
          </a:p>
          <a:p>
            <a:endParaRPr lang="en-US" dirty="0"/>
          </a:p>
          <a:p>
            <a:r>
              <a:rPr lang="en-US" dirty="0"/>
              <a:t>A way forward on AIML UE sided data collection was endorsed (RP-243307)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99CC526A-A092-4343-AB84-7C605B4EC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AI/ML for Air Interface</a:t>
            </a:r>
          </a:p>
        </p:txBody>
      </p:sp>
    </p:spTree>
    <p:extLst>
      <p:ext uri="{BB962C8B-B14F-4D97-AF65-F5344CB8AC3E}">
        <p14:creationId xmlns:p14="http://schemas.microsoft.com/office/powerpoint/2010/main" val="3237066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12D55A6F-DE75-432C-987A-0767050290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380" y="1093862"/>
            <a:ext cx="11544420" cy="5281301"/>
          </a:xfrm>
        </p:spPr>
        <p:txBody>
          <a:bodyPr/>
          <a:lstStyle/>
          <a:p>
            <a:r>
              <a:rPr lang="en-US" dirty="0"/>
              <a:t>RP-242904: Multi-Carrier Enhancements for NR Phase 3</a:t>
            </a:r>
          </a:p>
          <a:p>
            <a:r>
              <a:rPr lang="en-US" dirty="0"/>
              <a:t>RP-243318: XR (</a:t>
            </a:r>
            <a:r>
              <a:rPr lang="en-US" dirty="0" err="1"/>
              <a:t>eXtended</a:t>
            </a:r>
            <a:r>
              <a:rPr lang="en-US" dirty="0"/>
              <a:t> Reality) for NR Phase 3</a:t>
            </a:r>
          </a:p>
          <a:p>
            <a:r>
              <a:rPr lang="en-US" dirty="0"/>
              <a:t>RP-243278: Non-Terrestrial Networks (NTN) for Internet of Things (IoT) Phase 3</a:t>
            </a:r>
          </a:p>
          <a:p>
            <a:endParaRPr 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3921A74A-CCDC-44E1-B830-F1E9E489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WID Updates with NO RAN1 Impact</a:t>
            </a:r>
          </a:p>
        </p:txBody>
      </p:sp>
    </p:spTree>
    <p:extLst>
      <p:ext uri="{BB962C8B-B14F-4D97-AF65-F5344CB8AC3E}">
        <p14:creationId xmlns:p14="http://schemas.microsoft.com/office/powerpoint/2010/main" val="28205483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32594</TotalTime>
  <Words>707</Words>
  <Application>Microsoft Office PowerPoint</Application>
  <PresentationFormat>Widescreen</PresentationFormat>
  <Paragraphs>59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微软雅黑</vt:lpstr>
      <vt:lpstr>Arial</vt:lpstr>
      <vt:lpstr>Arial Black</vt:lpstr>
      <vt:lpstr>Calibri</vt:lpstr>
      <vt:lpstr>Times New Roman</vt:lpstr>
      <vt:lpstr>3gpp</vt:lpstr>
      <vt:lpstr>Highlights from RAN#106</vt:lpstr>
      <vt:lpstr>LTE and NR CRs / TRs</vt:lpstr>
      <vt:lpstr>New Rel-19 Work Items with RAN1 Objectives</vt:lpstr>
      <vt:lpstr>Rel-19 MIMO</vt:lpstr>
      <vt:lpstr>Rel-19 LP-WUS/WUR</vt:lpstr>
      <vt:lpstr>Rel-19 Network Energy Savings</vt:lpstr>
      <vt:lpstr>Rel-19 NTN</vt:lpstr>
      <vt:lpstr>Rel-19 AI/ML for Air Interface</vt:lpstr>
      <vt:lpstr>Other WID Updates with NO RAN1 Impact</vt:lpstr>
      <vt:lpstr>Discussions on Rel-20 Topics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Patrick Merias</cp:lastModifiedBy>
  <cp:revision>1186</cp:revision>
  <cp:lastPrinted>2016-09-15T08:31:00Z</cp:lastPrinted>
  <dcterms:created xsi:type="dcterms:W3CDTF">2009-11-27T05:15:00Z</dcterms:created>
  <dcterms:modified xsi:type="dcterms:W3CDTF">2025-01-31T08:34:06Z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