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1"/>
  </p:notesMasterIdLst>
  <p:handoutMasterIdLst>
    <p:handoutMasterId r:id="rId12"/>
  </p:handoutMasterIdLst>
  <p:sldIdLst>
    <p:sldId id="981" r:id="rId2"/>
    <p:sldId id="982" r:id="rId3"/>
    <p:sldId id="985" r:id="rId4"/>
    <p:sldId id="990" r:id="rId5"/>
    <p:sldId id="989" r:id="rId6"/>
    <p:sldId id="992" r:id="rId7"/>
    <p:sldId id="986" r:id="rId8"/>
    <p:sldId id="988" r:id="rId9"/>
    <p:sldId id="987" r:id="rId1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5801" autoAdjust="0"/>
  </p:normalViewPr>
  <p:slideViewPr>
    <p:cSldViewPr snapToGrid="0">
      <p:cViewPr varScale="1">
        <p:scale>
          <a:sx n="72" d="100"/>
          <a:sy n="72" d="100"/>
        </p:scale>
        <p:origin x="84" y="4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Highlights from RAN#103</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467315" y="499598"/>
            <a:ext cx="1491114" cy="400110"/>
          </a:xfrm>
          <a:prstGeom prst="rect">
            <a:avLst/>
          </a:prstGeom>
          <a:noFill/>
        </p:spPr>
        <p:txBody>
          <a:bodyPr wrap="none" rtlCol="0">
            <a:spAutoFit/>
          </a:bodyPr>
          <a:lstStyle/>
          <a:p>
            <a:r>
              <a:rPr lang="en-US" sz="2000" b="1" i="1" dirty="0"/>
              <a:t>R1-2401936</a:t>
            </a:r>
          </a:p>
        </p:txBody>
      </p:sp>
    </p:spTree>
    <p:extLst>
      <p:ext uri="{BB962C8B-B14F-4D97-AF65-F5344CB8AC3E}">
        <p14:creationId xmlns:p14="http://schemas.microsoft.com/office/powerpoint/2010/main" val="3475471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All RAN1 endorsed LTE CRs submitted to RAN#103 were approved</a:t>
            </a:r>
          </a:p>
          <a:p>
            <a:r>
              <a:rPr lang="en-US" dirty="0"/>
              <a:t>All RAN1 endorsed NR CRs submitted to RAN#103 were approved</a:t>
            </a:r>
          </a:p>
          <a:p>
            <a:endParaRPr lang="en-US" dirty="0"/>
          </a:p>
          <a:p>
            <a:endParaRPr lang="en-US" dirty="0"/>
          </a:p>
          <a:p>
            <a:endParaRPr lang="en-US" dirty="0"/>
          </a:p>
          <a:p>
            <a:endParaRPr lang="en-US" dirty="0"/>
          </a:p>
          <a:p>
            <a:endParaRPr lang="en-US" dirty="0"/>
          </a:p>
          <a:p>
            <a:endParaRPr lang="en-US" dirty="0"/>
          </a:p>
        </p:txBody>
      </p:sp>
      <p:sp>
        <p:nvSpPr>
          <p:cNvPr id="3" name="제목 2"/>
          <p:cNvSpPr>
            <a:spLocks noGrp="1"/>
          </p:cNvSpPr>
          <p:nvPr>
            <p:ph type="title"/>
          </p:nvPr>
        </p:nvSpPr>
        <p:spPr/>
        <p:txBody>
          <a:bodyPr/>
          <a:lstStyle/>
          <a:p>
            <a:r>
              <a:rPr lang="en-US" dirty="0"/>
              <a:t>LTE and NR CRs / TRs</a:t>
            </a:r>
          </a:p>
        </p:txBody>
      </p:sp>
    </p:spTree>
    <p:extLst>
      <p:ext uri="{BB962C8B-B14F-4D97-AF65-F5344CB8AC3E}">
        <p14:creationId xmlns:p14="http://schemas.microsoft.com/office/powerpoint/2010/main" val="3577845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AAD83407-3906-4BB1-AC98-8ECCE36621A1}"/>
              </a:ext>
            </a:extLst>
          </p:cNvPr>
          <p:cNvSpPr>
            <a:spLocks noGrp="1"/>
          </p:cNvSpPr>
          <p:nvPr>
            <p:ph idx="1"/>
          </p:nvPr>
        </p:nvSpPr>
        <p:spPr/>
        <p:txBody>
          <a:bodyPr/>
          <a:lstStyle/>
          <a:p>
            <a:r>
              <a:rPr lang="en-US" altLang="ko-KR" dirty="0"/>
              <a:t>Revised WID in RP-240789 </a:t>
            </a:r>
          </a:p>
          <a:p>
            <a:r>
              <a:rPr lang="en-US" altLang="ko-KR" dirty="0"/>
              <a:t>Objective on CLI handling has been modified as follows</a:t>
            </a:r>
            <a:endParaRPr lang="ko-KR" altLang="en-US" dirty="0"/>
          </a:p>
        </p:txBody>
      </p:sp>
      <p:sp>
        <p:nvSpPr>
          <p:cNvPr id="3" name="제목 2">
            <a:extLst>
              <a:ext uri="{FF2B5EF4-FFF2-40B4-BE49-F238E27FC236}">
                <a16:creationId xmlns:a16="http://schemas.microsoft.com/office/drawing/2014/main" id="{24155DBB-10AD-4DD1-96D7-D480DAFDF643}"/>
              </a:ext>
            </a:extLst>
          </p:cNvPr>
          <p:cNvSpPr>
            <a:spLocks noGrp="1"/>
          </p:cNvSpPr>
          <p:nvPr>
            <p:ph type="title"/>
          </p:nvPr>
        </p:nvSpPr>
        <p:spPr/>
        <p:txBody>
          <a:bodyPr/>
          <a:lstStyle/>
          <a:p>
            <a:r>
              <a:rPr lang="en-US" altLang="ko-KR" sz="3000" dirty="0"/>
              <a:t>Rel-19 Work Item: Evolution of NR duplex operation (SBFD)</a:t>
            </a:r>
            <a:endParaRPr lang="ko-KR" altLang="en-US" sz="3000" dirty="0"/>
          </a:p>
        </p:txBody>
      </p:sp>
      <p:graphicFrame>
        <p:nvGraphicFramePr>
          <p:cNvPr id="4" name="표 4">
            <a:extLst>
              <a:ext uri="{FF2B5EF4-FFF2-40B4-BE49-F238E27FC236}">
                <a16:creationId xmlns:a16="http://schemas.microsoft.com/office/drawing/2014/main" id="{82F37616-FE82-4174-850D-F154F6AA4FB3}"/>
              </a:ext>
            </a:extLst>
          </p:cNvPr>
          <p:cNvGraphicFramePr>
            <a:graphicFrameLocks noGrp="1"/>
          </p:cNvGraphicFramePr>
          <p:nvPr>
            <p:extLst>
              <p:ext uri="{D42A27DB-BD31-4B8C-83A1-F6EECF244321}">
                <p14:modId xmlns:p14="http://schemas.microsoft.com/office/powerpoint/2010/main" val="3547825752"/>
              </p:ext>
            </p:extLst>
          </p:nvPr>
        </p:nvGraphicFramePr>
        <p:xfrm>
          <a:off x="931446" y="2092282"/>
          <a:ext cx="10342880" cy="3261360"/>
        </p:xfrm>
        <a:graphic>
          <a:graphicData uri="http://schemas.openxmlformats.org/drawingml/2006/table">
            <a:tbl>
              <a:tblPr firstRow="1" bandRow="1">
                <a:tableStyleId>{5940675A-B579-460E-94D1-54222C63F5DA}</a:tableStyleId>
              </a:tblPr>
              <a:tblGrid>
                <a:gridCol w="10342880">
                  <a:extLst>
                    <a:ext uri="{9D8B030D-6E8A-4147-A177-3AD203B41FA5}">
                      <a16:colId xmlns:a16="http://schemas.microsoft.com/office/drawing/2014/main" val="1980884898"/>
                    </a:ext>
                  </a:extLst>
                </a:gridCol>
              </a:tblGrid>
              <a:tr h="2572174">
                <a:tc>
                  <a:txBody>
                    <a:bodyPr/>
                    <a:lstStyle/>
                    <a:p>
                      <a:pPr marL="342900" lvl="0" indent="-342900" algn="l" fontAlgn="base" latinLnBrk="0" hangingPunct="0">
                        <a:spcBef>
                          <a:spcPts val="0"/>
                        </a:spcBef>
                        <a:spcAft>
                          <a:spcPts val="0"/>
                        </a:spcAft>
                        <a:buFont typeface="Arial" panose="020B0604020202020204" pitchFamily="34" charset="0"/>
                        <a:buChar char="•"/>
                        <a:tabLst>
                          <a:tab pos="457200" algn="l"/>
                        </a:tabLst>
                      </a:pPr>
                      <a:r>
                        <a:rPr lang="en-US" altLang="ko-KR" kern="0" dirty="0">
                          <a:effectLst/>
                          <a:latin typeface="Times New Roman" panose="02020603050405020304" pitchFamily="18" charset="0"/>
                          <a:ea typeface="맑은 고딕" panose="020B0503020000020004" pitchFamily="50" charset="-127"/>
                          <a:cs typeface="Times New Roman" panose="02020603050405020304" pitchFamily="18" charset="0"/>
                        </a:rPr>
                        <a:t>Specify enhancements for CLI handling [RAN1, RAN2, RAN3]:</a:t>
                      </a:r>
                      <a:endParaRPr lang="ko-KR" altLang="ko-KR" sz="1400" kern="100" dirty="0">
                        <a:effectLst/>
                        <a:latin typeface="맑은 고딕" panose="020B0503020000020004" pitchFamily="50" charset="-127"/>
                        <a:ea typeface="맑은 고딕" panose="020B0503020000020004" pitchFamily="50" charset="-127"/>
                        <a:cs typeface="Times New Roman" panose="02020603050405020304" pitchFamily="18" charset="0"/>
                      </a:endParaRPr>
                    </a:p>
                    <a:p>
                      <a:pPr marL="742950" lvl="1" indent="-285750" algn="l" fontAlgn="base" latinLnBrk="0" hangingPunct="0">
                        <a:spcBef>
                          <a:spcPts val="0"/>
                        </a:spcBef>
                        <a:spcAft>
                          <a:spcPts val="0"/>
                        </a:spcAft>
                        <a:buFont typeface="Arial" panose="020B0604020202020204" pitchFamily="34" charset="0"/>
                        <a:buChar char="•"/>
                        <a:tabLst>
                          <a:tab pos="914400" algn="l"/>
                        </a:tabLst>
                      </a:pPr>
                      <a:r>
                        <a:rPr lang="en-US" altLang="ko-KR" sz="2000" kern="0" dirty="0">
                          <a:effectLst/>
                          <a:latin typeface="Times New Roman" panose="02020603050405020304" pitchFamily="18" charset="0"/>
                          <a:ea typeface="맑은 고딕" panose="020B0503020000020004" pitchFamily="50" charset="-127"/>
                          <a:cs typeface="Times New Roman" panose="02020603050405020304" pitchFamily="18" charset="0"/>
                        </a:rPr>
                        <a:t>Support </a:t>
                      </a:r>
                      <a:r>
                        <a:rPr lang="en-US" altLang="ko-KR" sz="2000" kern="0" dirty="0" err="1">
                          <a:effectLst/>
                          <a:latin typeface="Times New Roman" panose="02020603050405020304" pitchFamily="18" charset="0"/>
                          <a:ea typeface="맑은 고딕" panose="020B0503020000020004" pitchFamily="50" charset="-127"/>
                          <a:cs typeface="Times New Roman" panose="02020603050405020304" pitchFamily="18" charset="0"/>
                        </a:rPr>
                        <a:t>gNB</a:t>
                      </a:r>
                      <a:r>
                        <a:rPr lang="en-US" altLang="ko-KR" sz="2000" kern="0" dirty="0">
                          <a:effectLst/>
                          <a:latin typeface="Times New Roman" panose="02020603050405020304" pitchFamily="18" charset="0"/>
                          <a:ea typeface="맑은 고딕" panose="020B0503020000020004" pitchFamily="50" charset="-127"/>
                          <a:cs typeface="Times New Roman" panose="02020603050405020304" pitchFamily="18" charset="0"/>
                        </a:rPr>
                        <a:t>-to-</a:t>
                      </a:r>
                      <a:r>
                        <a:rPr lang="en-US" altLang="ko-KR" sz="2000" kern="0" dirty="0" err="1">
                          <a:effectLst/>
                          <a:latin typeface="Times New Roman" panose="02020603050405020304" pitchFamily="18" charset="0"/>
                          <a:ea typeface="맑은 고딕" panose="020B0503020000020004" pitchFamily="50" charset="-127"/>
                          <a:cs typeface="Times New Roman" panose="02020603050405020304" pitchFamily="18" charset="0"/>
                        </a:rPr>
                        <a:t>gNB</a:t>
                      </a:r>
                      <a:r>
                        <a:rPr lang="en-US" altLang="ko-KR" sz="2000" kern="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2000" strike="sngStrike" kern="0" dirty="0">
                          <a:solidFill>
                            <a:srgbClr val="FF0000"/>
                          </a:solidFill>
                          <a:effectLst/>
                          <a:latin typeface="Times New Roman" panose="02020603050405020304" pitchFamily="18" charset="0"/>
                          <a:ea typeface="맑은 고딕" panose="020B0503020000020004" pitchFamily="50" charset="-127"/>
                          <a:cs typeface="Times New Roman" panose="02020603050405020304" pitchFamily="18" charset="0"/>
                        </a:rPr>
                        <a:t>co-channel</a:t>
                      </a:r>
                      <a:r>
                        <a:rPr lang="en-US" altLang="ko-KR" sz="2000" kern="0" dirty="0">
                          <a:solidFill>
                            <a:srgbClr val="FF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2000" kern="0" dirty="0">
                          <a:effectLst/>
                          <a:latin typeface="Times New Roman" panose="02020603050405020304" pitchFamily="18" charset="0"/>
                          <a:ea typeface="맑은 고딕" panose="020B0503020000020004" pitchFamily="50" charset="-127"/>
                          <a:cs typeface="Times New Roman" panose="02020603050405020304" pitchFamily="18" charset="0"/>
                        </a:rPr>
                        <a:t>CLI handling scheme(s) (the detailed schemes are to be down-selected from those in TR38.858 by RAN1#117)</a:t>
                      </a:r>
                      <a:endParaRPr lang="ko-KR" altLang="ko-KR" sz="1400" kern="100" dirty="0">
                        <a:effectLst/>
                        <a:latin typeface="맑은 고딕" panose="020B0503020000020004" pitchFamily="50" charset="-127"/>
                        <a:ea typeface="맑은 고딕" panose="020B0503020000020004" pitchFamily="50" charset="-127"/>
                        <a:cs typeface="Times New Roman" panose="02020603050405020304" pitchFamily="18" charset="0"/>
                      </a:endParaRPr>
                    </a:p>
                    <a:p>
                      <a:pPr marL="742950" lvl="1" indent="-285750" algn="l" fontAlgn="base" latinLnBrk="0" hangingPunct="0">
                        <a:spcBef>
                          <a:spcPts val="0"/>
                        </a:spcBef>
                        <a:spcAft>
                          <a:spcPts val="0"/>
                        </a:spcAft>
                        <a:buFont typeface="Arial" panose="020B0604020202020204" pitchFamily="34" charset="0"/>
                        <a:buChar char="•"/>
                        <a:tabLst>
                          <a:tab pos="914400" algn="l"/>
                        </a:tabLst>
                      </a:pPr>
                      <a:r>
                        <a:rPr lang="en-US" altLang="ko-KR" sz="2000" kern="0" dirty="0">
                          <a:effectLst/>
                          <a:latin typeface="Times New Roman" panose="02020603050405020304" pitchFamily="18" charset="0"/>
                          <a:ea typeface="맑은 고딕" panose="020B0503020000020004" pitchFamily="50" charset="-127"/>
                          <a:cs typeface="Times New Roman" panose="02020603050405020304" pitchFamily="18" charset="0"/>
                        </a:rPr>
                        <a:t>Support UE-to-UE </a:t>
                      </a:r>
                      <a:r>
                        <a:rPr lang="en-US" altLang="ko-KR" sz="2000" strike="sngStrike" kern="0" dirty="0">
                          <a:solidFill>
                            <a:srgbClr val="FF0000"/>
                          </a:solidFill>
                          <a:effectLst/>
                          <a:latin typeface="Times New Roman" panose="02020603050405020304" pitchFamily="18" charset="0"/>
                          <a:ea typeface="맑은 고딕" panose="020B0503020000020004" pitchFamily="50" charset="-127"/>
                          <a:cs typeface="Times New Roman" panose="02020603050405020304" pitchFamily="18" charset="0"/>
                        </a:rPr>
                        <a:t>co-channel</a:t>
                      </a:r>
                      <a:r>
                        <a:rPr lang="en-US" altLang="ko-KR" sz="2000" kern="0" dirty="0">
                          <a:solidFill>
                            <a:srgbClr val="FF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2000" kern="0" dirty="0">
                          <a:effectLst/>
                          <a:latin typeface="Times New Roman" panose="02020603050405020304" pitchFamily="18" charset="0"/>
                          <a:ea typeface="맑은 고딕" panose="020B0503020000020004" pitchFamily="50" charset="-127"/>
                          <a:cs typeface="Times New Roman" panose="02020603050405020304" pitchFamily="18" charset="0"/>
                        </a:rPr>
                        <a:t>CLI handling scheme(s) (the detailed schemes are to be down-selected from those in TR38.858 by RAN1#117) </a:t>
                      </a:r>
                      <a:endParaRPr lang="ko-KR" altLang="ko-KR" sz="1400" kern="100" dirty="0">
                        <a:effectLst/>
                        <a:latin typeface="맑은 고딕" panose="020B0503020000020004" pitchFamily="50" charset="-127"/>
                        <a:ea typeface="맑은 고딕" panose="020B0503020000020004" pitchFamily="50" charset="-127"/>
                        <a:cs typeface="Times New Roman" panose="02020603050405020304" pitchFamily="18" charset="0"/>
                      </a:endParaRPr>
                    </a:p>
                    <a:p>
                      <a:pPr marL="742950" lvl="1" indent="-285750" algn="l" fontAlgn="base" latinLnBrk="0" hangingPunct="0">
                        <a:spcBef>
                          <a:spcPts val="0"/>
                        </a:spcBef>
                        <a:spcAft>
                          <a:spcPts val="0"/>
                        </a:spcAft>
                        <a:buFont typeface="Arial" panose="020B0604020202020204" pitchFamily="34" charset="0"/>
                        <a:buChar char="•"/>
                        <a:tabLst>
                          <a:tab pos="914400" algn="l"/>
                        </a:tabLst>
                      </a:pPr>
                      <a:r>
                        <a:rPr lang="en-US" altLang="ko-KR" sz="2000" kern="0" dirty="0">
                          <a:effectLst/>
                          <a:latin typeface="Times New Roman" panose="02020603050405020304" pitchFamily="18" charset="0"/>
                          <a:ea typeface="맑은 고딕" panose="020B0503020000020004" pitchFamily="50" charset="-127"/>
                          <a:cs typeface="Times New Roman" panose="02020603050405020304" pitchFamily="18" charset="0"/>
                        </a:rPr>
                        <a:t>Note: Without dedicated optimization for dynamic/flexible TDD. </a:t>
                      </a:r>
                      <a:endParaRPr lang="ko-KR" altLang="ko-KR" sz="1400" kern="100" dirty="0">
                        <a:effectLst/>
                        <a:latin typeface="맑은 고딕" panose="020B0503020000020004" pitchFamily="50" charset="-127"/>
                        <a:ea typeface="맑은 고딕" panose="020B0503020000020004" pitchFamily="50" charset="-127"/>
                        <a:cs typeface="Times New Roman" panose="02020603050405020304" pitchFamily="18" charset="0"/>
                      </a:endParaRPr>
                    </a:p>
                    <a:p>
                      <a:pPr marL="342900" lvl="0" indent="-342900" algn="l" fontAlgn="base" latinLnBrk="0" hangingPunct="0">
                        <a:spcBef>
                          <a:spcPts val="0"/>
                        </a:spcBef>
                        <a:spcAft>
                          <a:spcPts val="0"/>
                        </a:spcAft>
                        <a:buFont typeface="Arial" panose="020B0604020202020204" pitchFamily="34" charset="0"/>
                        <a:buChar char="•"/>
                        <a:tabLst>
                          <a:tab pos="457200" algn="l"/>
                        </a:tabLst>
                      </a:pPr>
                      <a:r>
                        <a:rPr lang="en-US" altLang="ko-KR" kern="0" dirty="0">
                          <a:effectLst/>
                          <a:latin typeface="Times New Roman" panose="02020603050405020304" pitchFamily="18" charset="0"/>
                          <a:ea typeface="맑은 고딕" panose="020B0503020000020004" pitchFamily="50" charset="-127"/>
                          <a:cs typeface="Times New Roman" panose="02020603050405020304" pitchFamily="18" charset="0"/>
                        </a:rPr>
                        <a:t>Specify BS RF requirements for SBFD operation at </a:t>
                      </a:r>
                      <a:r>
                        <a:rPr lang="en-US" altLang="ko-KR" kern="0" dirty="0" err="1">
                          <a:effectLst/>
                          <a:latin typeface="Times New Roman" panose="02020603050405020304" pitchFamily="18" charset="0"/>
                          <a:ea typeface="맑은 고딕" panose="020B0503020000020004" pitchFamily="50" charset="-127"/>
                          <a:cs typeface="Times New Roman" panose="02020603050405020304" pitchFamily="18" charset="0"/>
                        </a:rPr>
                        <a:t>gNB</a:t>
                      </a:r>
                      <a:r>
                        <a:rPr lang="en-US" altLang="ko-KR" kern="0" dirty="0">
                          <a:effectLst/>
                          <a:latin typeface="Times New Roman" panose="02020603050405020304" pitchFamily="18" charset="0"/>
                          <a:ea typeface="맑은 고딕" panose="020B0503020000020004" pitchFamily="50" charset="-127"/>
                          <a:cs typeface="Times New Roman" panose="02020603050405020304" pitchFamily="18" charset="0"/>
                        </a:rPr>
                        <a:t> [RAN4]</a:t>
                      </a:r>
                      <a:endParaRPr lang="ko-KR" altLang="ko-KR" sz="1400" kern="100" dirty="0">
                        <a:effectLst/>
                        <a:latin typeface="맑은 고딕" panose="020B0503020000020004" pitchFamily="50" charset="-127"/>
                        <a:ea typeface="맑은 고딕" panose="020B0503020000020004" pitchFamily="50" charset="-127"/>
                        <a:cs typeface="Times New Roman" panose="02020603050405020304" pitchFamily="18" charset="0"/>
                      </a:endParaRPr>
                    </a:p>
                    <a:p>
                      <a:pPr marL="342900" lvl="0" indent="-342900" algn="l" fontAlgn="base" latinLnBrk="0" hangingPunct="0">
                        <a:spcBef>
                          <a:spcPts val="0"/>
                        </a:spcBef>
                        <a:spcAft>
                          <a:spcPts val="0"/>
                        </a:spcAft>
                        <a:buFont typeface="Arial" panose="020B0604020202020204" pitchFamily="34" charset="0"/>
                        <a:buChar char="•"/>
                        <a:tabLst>
                          <a:tab pos="457200" algn="l"/>
                        </a:tabLst>
                      </a:pPr>
                      <a:r>
                        <a:rPr lang="en-US" altLang="ko-KR" kern="0" dirty="0">
                          <a:effectLst/>
                          <a:latin typeface="Times New Roman" panose="02020603050405020304" pitchFamily="18" charset="0"/>
                          <a:ea typeface="맑은 고딕" panose="020B0503020000020004" pitchFamily="50" charset="-127"/>
                          <a:cs typeface="Times New Roman" panose="02020603050405020304" pitchFamily="18" charset="0"/>
                        </a:rPr>
                        <a:t>Specify applicable RRM core requirements for </a:t>
                      </a:r>
                      <a:r>
                        <a:rPr lang="en-US" altLang="ko-KR" strike="sngStrike" kern="0" dirty="0">
                          <a:solidFill>
                            <a:srgbClr val="FF0000"/>
                          </a:solidFill>
                          <a:effectLst/>
                          <a:latin typeface="Times New Roman" panose="02020603050405020304" pitchFamily="18" charset="0"/>
                          <a:ea typeface="맑은 고딕" panose="020B0503020000020004" pitchFamily="50" charset="-127"/>
                          <a:cs typeface="Times New Roman" panose="02020603050405020304" pitchFamily="18" charset="0"/>
                        </a:rPr>
                        <a:t>co-channel</a:t>
                      </a:r>
                      <a:r>
                        <a:rPr lang="en-US" altLang="ko-KR" kern="0" dirty="0">
                          <a:solidFill>
                            <a:srgbClr val="FF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kern="0" dirty="0">
                          <a:effectLst/>
                          <a:latin typeface="Times New Roman" panose="02020603050405020304" pitchFamily="18" charset="0"/>
                          <a:ea typeface="맑은 고딕" panose="020B0503020000020004" pitchFamily="50" charset="-127"/>
                          <a:cs typeface="Times New Roman" panose="02020603050405020304" pitchFamily="18" charset="0"/>
                        </a:rPr>
                        <a:t>CLI handling mechanisms [RAN4]</a:t>
                      </a:r>
                      <a:endParaRPr lang="ko-KR" altLang="ko-KR" sz="1400" kern="100" dirty="0">
                        <a:effectLst/>
                        <a:latin typeface="맑은 고딕" panose="020B0503020000020004" pitchFamily="50" charset="-127"/>
                        <a:ea typeface="맑은 고딕" panose="020B0503020000020004" pitchFamily="50" charset="-127"/>
                        <a:cs typeface="Times New Roman" panose="02020603050405020304" pitchFamily="18" charset="0"/>
                      </a:endParaRPr>
                    </a:p>
                    <a:p>
                      <a:pPr marL="342900" lvl="0" indent="-342900" algn="l" fontAlgn="base" latinLnBrk="0" hangingPunct="0">
                        <a:spcBef>
                          <a:spcPts val="0"/>
                        </a:spcBef>
                        <a:spcAft>
                          <a:spcPts val="0"/>
                        </a:spcAft>
                        <a:buFont typeface="Arial" panose="020B0604020202020204" pitchFamily="34" charset="0"/>
                        <a:buChar char="•"/>
                        <a:tabLst>
                          <a:tab pos="457200" algn="l"/>
                        </a:tabLst>
                      </a:pPr>
                      <a:r>
                        <a:rPr lang="en-US" altLang="ko-KR" kern="0" dirty="0">
                          <a:effectLst/>
                          <a:latin typeface="Times New Roman" panose="02020603050405020304" pitchFamily="18" charset="0"/>
                          <a:ea typeface="맑은 고딕" panose="020B0503020000020004" pitchFamily="50" charset="-127"/>
                          <a:cs typeface="Times New Roman" panose="02020603050405020304" pitchFamily="18" charset="0"/>
                        </a:rPr>
                        <a:t>Specify other RRM core requirements for SBFD operation, if identified [RAN4]</a:t>
                      </a:r>
                    </a:p>
                    <a:p>
                      <a:pPr marL="0" indent="0">
                        <a:spcBef>
                          <a:spcPts val="0"/>
                        </a:spcBef>
                        <a:spcAft>
                          <a:spcPts val="0"/>
                        </a:spcAft>
                        <a:buNone/>
                        <a:tabLst>
                          <a:tab pos="457200" algn="l"/>
                        </a:tabLst>
                      </a:pPr>
                      <a:r>
                        <a:rPr lang="en-US" altLang="ko-KR" dirty="0">
                          <a:solidFill>
                            <a:srgbClr val="FF0000"/>
                          </a:solidFill>
                          <a:latin typeface="Times New Roman" panose="02020603050405020304" pitchFamily="18" charset="0"/>
                          <a:ea typeface="맑은 고딕" panose="020B0503020000020004" pitchFamily="50" charset="-127"/>
                          <a:cs typeface="Times New Roman" panose="02020603050405020304" pitchFamily="18" charset="0"/>
                        </a:rPr>
                        <a:t>Note: RAN3 will not specify enhancements to network </a:t>
                      </a:r>
                      <a:r>
                        <a:rPr lang="en-US" altLang="ko-KR" dirty="0" err="1">
                          <a:solidFill>
                            <a:srgbClr val="FF0000"/>
                          </a:solidFill>
                          <a:latin typeface="Times New Roman" panose="02020603050405020304" pitchFamily="18" charset="0"/>
                          <a:ea typeface="맑은 고딕" panose="020B0503020000020004" pitchFamily="50" charset="-127"/>
                          <a:cs typeface="Times New Roman" panose="02020603050405020304" pitchFamily="18" charset="0"/>
                        </a:rPr>
                        <a:t>signalling</a:t>
                      </a:r>
                      <a:r>
                        <a:rPr lang="en-US" altLang="ko-KR" dirty="0">
                          <a:solidFill>
                            <a:srgbClr val="FF0000"/>
                          </a:solidFill>
                          <a:latin typeface="Times New Roman" panose="02020603050405020304" pitchFamily="18" charset="0"/>
                          <a:ea typeface="맑은 고딕" panose="020B0503020000020004" pitchFamily="50" charset="-127"/>
                          <a:cs typeface="Times New Roman" panose="02020603050405020304" pitchFamily="18" charset="0"/>
                        </a:rPr>
                        <a:t> to support inter-operator coordination for CLI handling</a:t>
                      </a:r>
                      <a:endParaRPr lang="ko-KR" altLang="ko-KR" dirty="0">
                        <a:solidFill>
                          <a:srgbClr val="FF0000"/>
                        </a:solidFill>
                        <a:latin typeface="Times New Roman" panose="02020603050405020304" pitchFamily="18" charset="0"/>
                        <a:ea typeface="맑은 고딕" panose="020B0503020000020004" pitchFamily="50" charset="-127"/>
                        <a:cs typeface="Times New Roman" panose="02020603050405020304" pitchFamily="18" charset="0"/>
                      </a:endParaRPr>
                    </a:p>
                  </a:txBody>
                  <a:tcPr/>
                </a:tc>
                <a:extLst>
                  <a:ext uri="{0D108BD9-81ED-4DB2-BD59-A6C34878D82A}">
                    <a16:rowId xmlns:a16="http://schemas.microsoft.com/office/drawing/2014/main" val="1209114979"/>
                  </a:ext>
                </a:extLst>
              </a:tr>
            </a:tbl>
          </a:graphicData>
        </a:graphic>
      </p:graphicFrame>
    </p:spTree>
    <p:extLst>
      <p:ext uri="{BB962C8B-B14F-4D97-AF65-F5344CB8AC3E}">
        <p14:creationId xmlns:p14="http://schemas.microsoft.com/office/powerpoint/2010/main" val="1650527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940F363D-5848-4D7D-B3E3-943B94F25E0C}"/>
              </a:ext>
            </a:extLst>
          </p:cNvPr>
          <p:cNvSpPr>
            <a:spLocks noGrp="1"/>
          </p:cNvSpPr>
          <p:nvPr>
            <p:ph type="title"/>
          </p:nvPr>
        </p:nvSpPr>
        <p:spPr/>
        <p:txBody>
          <a:bodyPr/>
          <a:lstStyle/>
          <a:p>
            <a:r>
              <a:rPr lang="en-US" altLang="ko-KR" dirty="0"/>
              <a:t>Rel-19 Work Item: </a:t>
            </a:r>
            <a:r>
              <a:rPr lang="nn-NO" altLang="ko-KR" dirty="0"/>
              <a:t>AI/ML for NR air interface</a:t>
            </a:r>
            <a:endParaRPr lang="ko-KR" altLang="en-US" dirty="0"/>
          </a:p>
        </p:txBody>
      </p:sp>
      <p:sp>
        <p:nvSpPr>
          <p:cNvPr id="7" name="내용 개체 틀 6">
            <a:extLst>
              <a:ext uri="{FF2B5EF4-FFF2-40B4-BE49-F238E27FC236}">
                <a16:creationId xmlns:a16="http://schemas.microsoft.com/office/drawing/2014/main" id="{F2BFE445-33A2-419A-B5AA-0D1692AB635A}"/>
              </a:ext>
            </a:extLst>
          </p:cNvPr>
          <p:cNvSpPr>
            <a:spLocks noGrp="1"/>
          </p:cNvSpPr>
          <p:nvPr>
            <p:ph idx="1"/>
          </p:nvPr>
        </p:nvSpPr>
        <p:spPr/>
        <p:txBody>
          <a:bodyPr/>
          <a:lstStyle/>
          <a:p>
            <a:r>
              <a:rPr lang="nn-NO" altLang="ko-KR" dirty="0"/>
              <a:t>Revised WID in </a:t>
            </a:r>
            <a:r>
              <a:rPr lang="en-US" altLang="ko-KR" dirty="0"/>
              <a:t>RP</a:t>
            </a:r>
            <a:r>
              <a:rPr lang="nn-NO" altLang="ko-KR" dirty="0"/>
              <a:t>-240774</a:t>
            </a:r>
          </a:p>
          <a:p>
            <a:r>
              <a:rPr lang="en-US" altLang="ko-KR" dirty="0"/>
              <a:t>Objective on CSI feedback enhancement has been modified as follows</a:t>
            </a:r>
            <a:endParaRPr lang="ko-KR" altLang="en-US" dirty="0"/>
          </a:p>
          <a:p>
            <a:pPr lvl="1"/>
            <a:endParaRPr lang="ko-KR" altLang="en-US" dirty="0"/>
          </a:p>
        </p:txBody>
      </p:sp>
      <p:graphicFrame>
        <p:nvGraphicFramePr>
          <p:cNvPr id="5" name="표 4">
            <a:extLst>
              <a:ext uri="{FF2B5EF4-FFF2-40B4-BE49-F238E27FC236}">
                <a16:creationId xmlns:a16="http://schemas.microsoft.com/office/drawing/2014/main" id="{19441555-755F-422A-95A0-442A657DF796}"/>
              </a:ext>
            </a:extLst>
          </p:cNvPr>
          <p:cNvGraphicFramePr>
            <a:graphicFrameLocks noGrp="1"/>
          </p:cNvGraphicFramePr>
          <p:nvPr>
            <p:extLst>
              <p:ext uri="{D42A27DB-BD31-4B8C-83A1-F6EECF244321}">
                <p14:modId xmlns:p14="http://schemas.microsoft.com/office/powerpoint/2010/main" val="3170245089"/>
              </p:ext>
            </p:extLst>
          </p:nvPr>
        </p:nvGraphicFramePr>
        <p:xfrm>
          <a:off x="748566" y="2188082"/>
          <a:ext cx="10342880" cy="1501382"/>
        </p:xfrm>
        <a:graphic>
          <a:graphicData uri="http://schemas.openxmlformats.org/drawingml/2006/table">
            <a:tbl>
              <a:tblPr firstRow="1" bandRow="1">
                <a:tableStyleId>{5940675A-B579-460E-94D1-54222C63F5DA}</a:tableStyleId>
              </a:tblPr>
              <a:tblGrid>
                <a:gridCol w="10342880">
                  <a:extLst>
                    <a:ext uri="{9D8B030D-6E8A-4147-A177-3AD203B41FA5}">
                      <a16:colId xmlns:a16="http://schemas.microsoft.com/office/drawing/2014/main" val="1980884898"/>
                    </a:ext>
                  </a:extLst>
                </a:gridCol>
              </a:tblGrid>
              <a:tr h="1501382">
                <a:tc>
                  <a:txBody>
                    <a:bodyPr/>
                    <a:lstStyle/>
                    <a:p>
                      <a:pPr marL="742950" lvl="1" indent="-285750" hangingPunct="0">
                        <a:spcAft>
                          <a:spcPts val="900"/>
                        </a:spcAft>
                        <a:buFont typeface="Courier New" panose="02070309020205020404" pitchFamily="49" charset="0"/>
                        <a:buChar char="o"/>
                      </a:pPr>
                      <a:r>
                        <a:rPr lang="en-GB" altLang="ko-KR" sz="1800" dirty="0">
                          <a:effectLst/>
                          <a:latin typeface="Times New Roman" panose="02020603050405020304" pitchFamily="18" charset="0"/>
                          <a:ea typeface="맑은 고딕" panose="020B0503020000020004" pitchFamily="50" charset="-127"/>
                        </a:rPr>
                        <a:t>For CSI prediction (</a:t>
                      </a:r>
                      <a:r>
                        <a:rPr lang="en-GB" altLang="ko-KR" sz="1800" strike="sngStrike" dirty="0" err="1">
                          <a:solidFill>
                            <a:srgbClr val="FF0000"/>
                          </a:solidFill>
                          <a:effectLst/>
                          <a:latin typeface="Times New Roman" panose="02020603050405020304" pitchFamily="18" charset="0"/>
                          <a:ea typeface="맑은 고딕" panose="020B0503020000020004" pitchFamily="50" charset="-127"/>
                        </a:rPr>
                        <a:t>one</a:t>
                      </a:r>
                      <a:r>
                        <a:rPr lang="en-GB" altLang="ko-KR" sz="1800" u="sng" dirty="0" err="1">
                          <a:solidFill>
                            <a:srgbClr val="008080"/>
                          </a:solidFill>
                          <a:effectLst/>
                          <a:latin typeface="Times New Roman" panose="02020603050405020304" pitchFamily="18" charset="0"/>
                          <a:ea typeface="맑은 고딕" panose="020B0503020000020004" pitchFamily="50" charset="-127"/>
                        </a:rPr>
                        <a:t>UE</a:t>
                      </a:r>
                      <a:r>
                        <a:rPr lang="en-GB" altLang="ko-KR" sz="1800" dirty="0">
                          <a:effectLst/>
                          <a:latin typeface="Times New Roman" panose="02020603050405020304" pitchFamily="18" charset="0"/>
                          <a:ea typeface="맑은 고딕" panose="020B0503020000020004" pitchFamily="50" charset="-127"/>
                        </a:rPr>
                        <a:t>-sided model), further study performance gain over Rel-18 non-AI/ML based approach and associated complexity, while addressing other aspects requiring further study/conclusion as captured in the conclusions section of the TR 38.843 (e.g., cell/site specific model could be considered to improve performance gain). </a:t>
                      </a:r>
                      <a:endParaRPr lang="ko-KR" altLang="en-US" dirty="0"/>
                    </a:p>
                  </a:txBody>
                  <a:tcPr anchor="ctr"/>
                </a:tc>
                <a:extLst>
                  <a:ext uri="{0D108BD9-81ED-4DB2-BD59-A6C34878D82A}">
                    <a16:rowId xmlns:a16="http://schemas.microsoft.com/office/drawing/2014/main" val="1209114979"/>
                  </a:ext>
                </a:extLst>
              </a:tr>
            </a:tbl>
          </a:graphicData>
        </a:graphic>
      </p:graphicFrame>
    </p:spTree>
    <p:extLst>
      <p:ext uri="{BB962C8B-B14F-4D97-AF65-F5344CB8AC3E}">
        <p14:creationId xmlns:p14="http://schemas.microsoft.com/office/powerpoint/2010/main" val="32396556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AAD83407-3906-4BB1-AC98-8ECCE36621A1}"/>
              </a:ext>
            </a:extLst>
          </p:cNvPr>
          <p:cNvSpPr>
            <a:spLocks noGrp="1"/>
          </p:cNvSpPr>
          <p:nvPr>
            <p:ph idx="1"/>
          </p:nvPr>
        </p:nvSpPr>
        <p:spPr/>
        <p:txBody>
          <a:bodyPr/>
          <a:lstStyle/>
          <a:p>
            <a:r>
              <a:rPr lang="en-US" altLang="ko-KR" dirty="0"/>
              <a:t>Revised</a:t>
            </a:r>
            <a:r>
              <a:rPr lang="ko-KR" altLang="en-US" dirty="0"/>
              <a:t> </a:t>
            </a:r>
            <a:r>
              <a:rPr lang="en-US" altLang="ko-KR" dirty="0"/>
              <a:t>SID</a:t>
            </a:r>
            <a:r>
              <a:rPr lang="ko-KR" altLang="en-US" dirty="0"/>
              <a:t> </a:t>
            </a:r>
            <a:r>
              <a:rPr lang="en-US" altLang="ko-KR" dirty="0"/>
              <a:t>in</a:t>
            </a:r>
            <a:r>
              <a:rPr lang="ko-KR" altLang="en-US" dirty="0"/>
              <a:t> </a:t>
            </a:r>
            <a:r>
              <a:rPr lang="en-US" altLang="ko-KR" dirty="0"/>
              <a:t>RP-240826</a:t>
            </a:r>
          </a:p>
          <a:p>
            <a:r>
              <a:rPr lang="en-US" altLang="ko-KR" dirty="0"/>
              <a:t>Following clarifications on the work scope of Rel-19 ambient IoT have been agreed</a:t>
            </a:r>
          </a:p>
          <a:p>
            <a:pPr lvl="1"/>
            <a:r>
              <a:rPr lang="en-US" altLang="ko-KR" dirty="0"/>
              <a:t>Refer to RP-240854 for additional details</a:t>
            </a:r>
          </a:p>
        </p:txBody>
      </p:sp>
      <p:sp>
        <p:nvSpPr>
          <p:cNvPr id="3" name="제목 2">
            <a:extLst>
              <a:ext uri="{FF2B5EF4-FFF2-40B4-BE49-F238E27FC236}">
                <a16:creationId xmlns:a16="http://schemas.microsoft.com/office/drawing/2014/main" id="{24155DBB-10AD-4DD1-96D7-D480DAFDF643}"/>
              </a:ext>
            </a:extLst>
          </p:cNvPr>
          <p:cNvSpPr>
            <a:spLocks noGrp="1"/>
          </p:cNvSpPr>
          <p:nvPr>
            <p:ph type="title"/>
          </p:nvPr>
        </p:nvSpPr>
        <p:spPr/>
        <p:txBody>
          <a:bodyPr/>
          <a:lstStyle/>
          <a:p>
            <a:r>
              <a:rPr lang="en-US" altLang="ko-KR" dirty="0"/>
              <a:t>Rel-19 Study Item: Ambient IoT </a:t>
            </a:r>
            <a:r>
              <a:rPr lang="en-US" altLang="ko-KR"/>
              <a:t>in NR (1/2)</a:t>
            </a:r>
            <a:endParaRPr lang="ko-KR" altLang="en-US" dirty="0"/>
          </a:p>
        </p:txBody>
      </p:sp>
      <p:graphicFrame>
        <p:nvGraphicFramePr>
          <p:cNvPr id="4" name="표 3">
            <a:extLst>
              <a:ext uri="{FF2B5EF4-FFF2-40B4-BE49-F238E27FC236}">
                <a16:creationId xmlns:a16="http://schemas.microsoft.com/office/drawing/2014/main" id="{ADCDDCFC-2C56-4660-863C-9DD6437C4F1A}"/>
              </a:ext>
            </a:extLst>
          </p:cNvPr>
          <p:cNvGraphicFramePr>
            <a:graphicFrameLocks noGrp="1"/>
          </p:cNvGraphicFramePr>
          <p:nvPr>
            <p:extLst>
              <p:ext uri="{D42A27DB-BD31-4B8C-83A1-F6EECF244321}">
                <p14:modId xmlns:p14="http://schemas.microsoft.com/office/powerpoint/2010/main" val="3328200637"/>
              </p:ext>
            </p:extLst>
          </p:nvPr>
        </p:nvGraphicFramePr>
        <p:xfrm>
          <a:off x="949734" y="2398394"/>
          <a:ext cx="10342880" cy="2286000"/>
        </p:xfrm>
        <a:graphic>
          <a:graphicData uri="http://schemas.openxmlformats.org/drawingml/2006/table">
            <a:tbl>
              <a:tblPr firstRow="1" bandRow="1">
                <a:tableStyleId>{5940675A-B579-460E-94D1-54222C63F5DA}</a:tableStyleId>
              </a:tblPr>
              <a:tblGrid>
                <a:gridCol w="10342880">
                  <a:extLst>
                    <a:ext uri="{9D8B030D-6E8A-4147-A177-3AD203B41FA5}">
                      <a16:colId xmlns:a16="http://schemas.microsoft.com/office/drawing/2014/main" val="1980884898"/>
                    </a:ext>
                  </a:extLst>
                </a:gridCol>
              </a:tblGrid>
              <a:tr h="1501382">
                <a:tc>
                  <a:txBody>
                    <a:bodyPr/>
                    <a:lstStyle/>
                    <a:p>
                      <a:pPr marL="127000">
                        <a:lnSpc>
                          <a:spcPct val="100000"/>
                        </a:lnSpc>
                        <a:tabLst>
                          <a:tab pos="698500" algn="l"/>
                        </a:tabLst>
                      </a:pPr>
                      <a:r>
                        <a:rPr lang="en-US" altLang="ko-KR" sz="1800" b="1" dirty="0">
                          <a:effectLst/>
                          <a:latin typeface="Times New Roman" panose="02020603050405020304" pitchFamily="18" charset="0"/>
                          <a:ea typeface="SimSun" panose="02010600030101010101" pitchFamily="2" charset="-122"/>
                        </a:rPr>
                        <a:t>Proposal 3v2</a:t>
                      </a:r>
                      <a:endParaRPr lang="en-US" altLang="ko-KR" sz="1800" b="1" dirty="0">
                        <a:effectLst/>
                        <a:latin typeface="Times New Roman" panose="02020603050405020304" pitchFamily="18" charset="0"/>
                        <a:ea typeface="SimSun" panose="02010600030101010101" pitchFamily="2" charset="-122"/>
                        <a:cs typeface="+mn-cs"/>
                      </a:endParaRPr>
                    </a:p>
                    <a:p>
                      <a:pPr marL="469900" indent="-342900">
                        <a:lnSpc>
                          <a:spcPct val="100000"/>
                        </a:lnSpc>
                        <a:buFont typeface="Arial" panose="020B0604020202020204" pitchFamily="34" charset="0"/>
                        <a:buChar char="•"/>
                        <a:tabLst>
                          <a:tab pos="698500" algn="l"/>
                        </a:tabLst>
                      </a:pPr>
                      <a:r>
                        <a:rPr lang="en-US" altLang="ko-KR" sz="1800" dirty="0">
                          <a:effectLst/>
                          <a:latin typeface="Times New Roman" panose="02020603050405020304" pitchFamily="18" charset="0"/>
                          <a:ea typeface="SimSun" panose="02010600030101010101" pitchFamily="2" charset="-122"/>
                          <a:cs typeface="Times New Roman" panose="02020603050405020304" pitchFamily="18" charset="0"/>
                        </a:rPr>
                        <a:t>Regarding the objective in the SID: </a:t>
                      </a:r>
                      <a:r>
                        <a:rPr lang="en-US" altLang="ko-KR" sz="1800" i="1" dirty="0">
                          <a:effectLst/>
                          <a:latin typeface="Times New Roman" panose="02020603050405020304" pitchFamily="18" charset="0"/>
                          <a:ea typeface="SimSun" panose="02010600030101010101" pitchFamily="2" charset="-122"/>
                          <a:cs typeface="Times New Roman" panose="02020603050405020304" pitchFamily="18" charset="0"/>
                        </a:rPr>
                        <a:t>Study necessary characteristics of carrier-wave waveform for a carrier wave provided externally to the Ambient IoT device, including for interference handling at Ambient IoT UL receiver, and at NR </a:t>
                      </a:r>
                      <a:r>
                        <a:rPr lang="en-US" altLang="ko-KR" sz="1800" i="1" dirty="0" err="1">
                          <a:effectLst/>
                          <a:latin typeface="Times New Roman" panose="02020603050405020304" pitchFamily="18" charset="0"/>
                          <a:ea typeface="SimSun" panose="02010600030101010101" pitchFamily="2" charset="-122"/>
                          <a:cs typeface="Times New Roman" panose="02020603050405020304" pitchFamily="18" charset="0"/>
                        </a:rPr>
                        <a:t>basestation</a:t>
                      </a:r>
                      <a:r>
                        <a:rPr lang="en-US" altLang="ko-KR" sz="1800" i="1" dirty="0">
                          <a:effectLst/>
                          <a:latin typeface="Times New Roman" panose="02020603050405020304" pitchFamily="18" charset="0"/>
                          <a:ea typeface="SimSun" panose="02010600030101010101" pitchFamily="2" charset="-122"/>
                          <a:cs typeface="Times New Roman" panose="02020603050405020304" pitchFamily="18" charset="0"/>
                        </a:rPr>
                        <a:t>.</a:t>
                      </a:r>
                      <a:endParaRPr lang="ko-KR" altLang="ko-KR"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lnSpc>
                          <a:spcPct val="100000"/>
                        </a:lnSpc>
                        <a:buFont typeface="Arial" panose="020B0604020202020204" pitchFamily="34" charset="0"/>
                        <a:buChar char="•"/>
                        <a:tabLst>
                          <a:tab pos="698500" algn="l"/>
                          <a:tab pos="914400" algn="l"/>
                        </a:tabLst>
                      </a:pPr>
                      <a:r>
                        <a:rPr lang="en-US" altLang="ko-KR" sz="1800" dirty="0">
                          <a:effectLst/>
                          <a:latin typeface="Times New Roman" panose="02020603050405020304" pitchFamily="18" charset="0"/>
                          <a:ea typeface="SimSun" panose="02010600030101010101" pitchFamily="2" charset="-122"/>
                          <a:cs typeface="Times New Roman" panose="02020603050405020304" pitchFamily="18" charset="0"/>
                        </a:rPr>
                        <a:t>This objective allows studying CW waveform characteristics which would need control of the CW node(s), e.g. waveform characteristics that impact interference such as when CW is transmitted or not transmitted, power, bandwidth, spectrum, etc.</a:t>
                      </a:r>
                      <a:endParaRPr lang="ko-KR" altLang="ko-KR"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69900" lvl="0" indent="-342900" algn="l" defTabSz="914400" rtl="0" eaLnBrk="1" latinLnBrk="0" hangingPunct="1">
                        <a:lnSpc>
                          <a:spcPct val="100000"/>
                        </a:lnSpc>
                        <a:buFont typeface="Arial" panose="020B0604020202020204" pitchFamily="34" charset="0"/>
                        <a:buChar char="•"/>
                        <a:tabLst>
                          <a:tab pos="698500" algn="l"/>
                        </a:tabLst>
                      </a:pPr>
                      <a:r>
                        <a:rPr lang="en-US" altLang="ko-KR" sz="1800"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No SID revision is necessary</a:t>
                      </a:r>
                      <a:endParaRPr lang="ko-KR" altLang="ko-KR" sz="1800"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209114979"/>
                  </a:ext>
                </a:extLst>
              </a:tr>
            </a:tbl>
          </a:graphicData>
        </a:graphic>
      </p:graphicFrame>
    </p:spTree>
    <p:extLst>
      <p:ext uri="{BB962C8B-B14F-4D97-AF65-F5344CB8AC3E}">
        <p14:creationId xmlns:p14="http://schemas.microsoft.com/office/powerpoint/2010/main" val="703884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AAD83407-3906-4BB1-AC98-8ECCE36621A1}"/>
              </a:ext>
            </a:extLst>
          </p:cNvPr>
          <p:cNvSpPr>
            <a:spLocks noGrp="1"/>
          </p:cNvSpPr>
          <p:nvPr>
            <p:ph idx="1"/>
          </p:nvPr>
        </p:nvSpPr>
        <p:spPr/>
        <p:txBody>
          <a:bodyPr/>
          <a:lstStyle/>
          <a:p>
            <a:r>
              <a:rPr lang="en-US" altLang="ko-KR" dirty="0"/>
              <a:t>Following clarifications on the work scope of Rel-19 ambient IoT have been agreed</a:t>
            </a:r>
          </a:p>
        </p:txBody>
      </p:sp>
      <p:sp>
        <p:nvSpPr>
          <p:cNvPr id="3" name="제목 2">
            <a:extLst>
              <a:ext uri="{FF2B5EF4-FFF2-40B4-BE49-F238E27FC236}">
                <a16:creationId xmlns:a16="http://schemas.microsoft.com/office/drawing/2014/main" id="{24155DBB-10AD-4DD1-96D7-D480DAFDF643}"/>
              </a:ext>
            </a:extLst>
          </p:cNvPr>
          <p:cNvSpPr>
            <a:spLocks noGrp="1"/>
          </p:cNvSpPr>
          <p:nvPr>
            <p:ph type="title"/>
          </p:nvPr>
        </p:nvSpPr>
        <p:spPr/>
        <p:txBody>
          <a:bodyPr/>
          <a:lstStyle/>
          <a:p>
            <a:r>
              <a:rPr lang="en-US" altLang="ko-KR" dirty="0"/>
              <a:t>Rel-19 Study Item: Ambient IoT in NR (2/2)</a:t>
            </a:r>
            <a:endParaRPr lang="ko-KR" altLang="en-US" dirty="0"/>
          </a:p>
        </p:txBody>
      </p:sp>
      <p:graphicFrame>
        <p:nvGraphicFramePr>
          <p:cNvPr id="4" name="표 3">
            <a:extLst>
              <a:ext uri="{FF2B5EF4-FFF2-40B4-BE49-F238E27FC236}">
                <a16:creationId xmlns:a16="http://schemas.microsoft.com/office/drawing/2014/main" id="{ADCDDCFC-2C56-4660-863C-9DD6437C4F1A}"/>
              </a:ext>
            </a:extLst>
          </p:cNvPr>
          <p:cNvGraphicFramePr>
            <a:graphicFrameLocks noGrp="1"/>
          </p:cNvGraphicFramePr>
          <p:nvPr>
            <p:extLst>
              <p:ext uri="{D42A27DB-BD31-4B8C-83A1-F6EECF244321}">
                <p14:modId xmlns:p14="http://schemas.microsoft.com/office/powerpoint/2010/main" val="3469660876"/>
              </p:ext>
            </p:extLst>
          </p:nvPr>
        </p:nvGraphicFramePr>
        <p:xfrm>
          <a:off x="598650" y="1648586"/>
          <a:ext cx="11032518" cy="4724400"/>
        </p:xfrm>
        <a:graphic>
          <a:graphicData uri="http://schemas.openxmlformats.org/drawingml/2006/table">
            <a:tbl>
              <a:tblPr firstRow="1" bandRow="1">
                <a:tableStyleId>{5940675A-B579-460E-94D1-54222C63F5DA}</a:tableStyleId>
              </a:tblPr>
              <a:tblGrid>
                <a:gridCol w="11032518">
                  <a:extLst>
                    <a:ext uri="{9D8B030D-6E8A-4147-A177-3AD203B41FA5}">
                      <a16:colId xmlns:a16="http://schemas.microsoft.com/office/drawing/2014/main" val="1980884898"/>
                    </a:ext>
                  </a:extLst>
                </a:gridCol>
              </a:tblGrid>
              <a:tr h="1501382">
                <a:tc>
                  <a:txBody>
                    <a:bodyPr/>
                    <a:lstStyle/>
                    <a:p>
                      <a:pPr marL="127000">
                        <a:lnSpc>
                          <a:spcPct val="100000"/>
                        </a:lnSpc>
                        <a:tabLst>
                          <a:tab pos="698500" algn="l"/>
                        </a:tabLst>
                      </a:pPr>
                      <a:r>
                        <a:rPr lang="en-US" altLang="ko-KR" sz="1600" b="1" dirty="0">
                          <a:effectLst/>
                          <a:latin typeface="Times New Roman" panose="02020603050405020304" pitchFamily="18" charset="0"/>
                          <a:ea typeface="SimSun" panose="02010600030101010101" pitchFamily="2" charset="-122"/>
                        </a:rPr>
                        <a:t>Proposal 2</a:t>
                      </a:r>
                      <a:endParaRPr lang="en-US" altLang="ko-KR" sz="1600" b="1" dirty="0">
                        <a:effectLst/>
                        <a:latin typeface="Times New Roman" panose="02020603050405020304" pitchFamily="18" charset="0"/>
                        <a:ea typeface="SimSun" panose="02010600030101010101" pitchFamily="2" charset="-122"/>
                        <a:cs typeface="+mn-cs"/>
                      </a:endParaRPr>
                    </a:p>
                    <a:p>
                      <a:pPr marL="412750" indent="-285750">
                        <a:lnSpc>
                          <a:spcPct val="100000"/>
                        </a:lnSpc>
                        <a:buFont typeface="Arial" panose="020B0604020202020204" pitchFamily="34" charset="0"/>
                        <a:buChar char="•"/>
                        <a:tabLst>
                          <a:tab pos="698500" algn="l"/>
                        </a:tabLst>
                      </a:pPr>
                      <a:r>
                        <a:rPr lang="en-US" altLang="ko-KR" sz="1600" dirty="0">
                          <a:effectLst/>
                          <a:latin typeface="Times New Roman" panose="02020603050405020304" pitchFamily="18" charset="0"/>
                          <a:ea typeface="SimSun" panose="02010600030101010101" pitchFamily="2" charset="-122"/>
                          <a:cs typeface="Times New Roman" panose="02020603050405020304" pitchFamily="18" charset="0"/>
                        </a:rPr>
                        <a:t>Confirm that study of design of energy harvesting signal/waveform is out of SI scope in Rel-19</a:t>
                      </a:r>
                    </a:p>
                    <a:p>
                      <a:pPr marL="412750" indent="-285750">
                        <a:lnSpc>
                          <a:spcPct val="100000"/>
                        </a:lnSpc>
                        <a:buFont typeface="Arial" panose="020B0604020202020204" pitchFamily="34" charset="0"/>
                        <a:buChar char="•"/>
                        <a:tabLst>
                          <a:tab pos="698500" algn="l"/>
                        </a:tabLst>
                      </a:pPr>
                      <a:r>
                        <a:rPr lang="en-US" altLang="ko-KR" sz="1600" dirty="0">
                          <a:effectLst/>
                          <a:latin typeface="Times New Roman" panose="02020603050405020304" pitchFamily="18" charset="0"/>
                          <a:ea typeface="SimSun" panose="02010600030101010101" pitchFamily="2" charset="-122"/>
                          <a:cs typeface="Times New Roman" panose="02020603050405020304" pitchFamily="18" charset="0"/>
                        </a:rPr>
                        <a:t>The potential impact of energy harvesting on device availability for transmission and reception procedures can be considered for the study [RAN2, RAN1]</a:t>
                      </a:r>
                      <a:endParaRPr lang="ko-KR" altLang="ko-KR"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lnSpc>
                          <a:spcPct val="100000"/>
                        </a:lnSpc>
                        <a:buFont typeface="Arial" panose="020B0604020202020204" pitchFamily="34" charset="0"/>
                        <a:buChar char="•"/>
                        <a:tabLst>
                          <a:tab pos="698500" algn="l"/>
                          <a:tab pos="914400" algn="l"/>
                        </a:tabLst>
                      </a:pPr>
                      <a:r>
                        <a:rPr lang="en-US" altLang="ko-KR" sz="1600" dirty="0">
                          <a:effectLst/>
                          <a:latin typeface="Times New Roman" panose="02020603050405020304" pitchFamily="18" charset="0"/>
                          <a:ea typeface="SimSun" panose="02010600030101010101" pitchFamily="2" charset="-122"/>
                          <a:cs typeface="Times New Roman" panose="02020603050405020304" pitchFamily="18" charset="0"/>
                        </a:rPr>
                        <a:t>Duration of one device’s unavailability due to charging by energy harvesting can be assumed up to several tens of seconds</a:t>
                      </a:r>
                      <a:endParaRPr lang="ko-KR" altLang="ko-KR"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143000" lvl="2" indent="-228600">
                        <a:lnSpc>
                          <a:spcPct val="100000"/>
                        </a:lnSpc>
                        <a:buFont typeface="Arial" panose="020B0604020202020204" pitchFamily="34" charset="0"/>
                        <a:buChar char="•"/>
                        <a:tabLst>
                          <a:tab pos="698500" algn="l"/>
                          <a:tab pos="1371600" algn="l"/>
                        </a:tabLst>
                      </a:pPr>
                      <a:r>
                        <a:rPr lang="en-US" altLang="ko-KR" sz="1600" dirty="0">
                          <a:effectLst/>
                          <a:latin typeface="Times New Roman" panose="02020603050405020304" pitchFamily="18" charset="0"/>
                          <a:ea typeface="SimSun" panose="02010600030101010101" pitchFamily="2" charset="-122"/>
                          <a:cs typeface="Times New Roman" panose="02020603050405020304" pitchFamily="18" charset="0"/>
                        </a:rPr>
                        <a:t>Note: this value can be revisited in future RAN plenary meetings, if necessary</a:t>
                      </a:r>
                      <a:endParaRPr lang="ko-KR" altLang="ko-KR"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lnSpc>
                          <a:spcPct val="100000"/>
                        </a:lnSpc>
                        <a:buFont typeface="Arial" panose="020B0604020202020204" pitchFamily="34" charset="0"/>
                        <a:buChar char="•"/>
                        <a:tabLst>
                          <a:tab pos="698500" algn="l"/>
                          <a:tab pos="914400" algn="l"/>
                        </a:tabLst>
                      </a:pPr>
                      <a:r>
                        <a:rPr lang="en-US" altLang="ko-KR" sz="1600" dirty="0">
                          <a:effectLst/>
                          <a:latin typeface="Times New Roman" panose="02020603050405020304" pitchFamily="18" charset="0"/>
                          <a:ea typeface="SimSun" panose="02010600030101010101" pitchFamily="2" charset="-122"/>
                          <a:cs typeface="Times New Roman" panose="02020603050405020304" pitchFamily="18" charset="0"/>
                        </a:rPr>
                        <a:t>TR 38.848 clause 5.6 statement on latency remains the case with respect to a single device, i.e.: “</a:t>
                      </a:r>
                      <a:r>
                        <a:rPr lang="en-GB" altLang="ko-KR" sz="1600" i="1" dirty="0">
                          <a:effectLst/>
                          <a:latin typeface="Times New Roman" panose="02020603050405020304" pitchFamily="18" charset="0"/>
                          <a:ea typeface="SimSun" panose="02010600030101010101" pitchFamily="2" charset="-122"/>
                          <a:cs typeface="Times New Roman" panose="02020603050405020304" pitchFamily="18" charset="0"/>
                        </a:rPr>
                        <a:t>NOTE: The time for charging the Ambient IoT device storage (if present) is not included in the latency defined above. Time for energy harvesting, charging, etc. is regarded as an implementation issue only.</a:t>
                      </a:r>
                      <a:r>
                        <a:rPr lang="en-GB" altLang="ko-KR" sz="1600"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altLang="ko-KR" sz="1600" dirty="0">
                        <a:effectLst/>
                        <a:latin typeface="Times New Roman" panose="02020603050405020304" pitchFamily="18" charset="0"/>
                        <a:ea typeface="SimSun" panose="02010600030101010101" pitchFamily="2" charset="-122"/>
                        <a:cs typeface="Times New Roman" panose="02020603050405020304" pitchFamily="18" charset="0"/>
                      </a:endParaRPr>
                    </a:p>
                    <a:p>
                      <a:pPr marL="412750" lvl="1" indent="-285750" algn="l" defTabSz="914400" rtl="0" eaLnBrk="1" latinLnBrk="0" hangingPunct="1">
                        <a:lnSpc>
                          <a:spcPct val="100000"/>
                        </a:lnSpc>
                        <a:buFont typeface="Arial" panose="020B0604020202020204" pitchFamily="34" charset="0"/>
                        <a:buChar char="•"/>
                        <a:tabLst>
                          <a:tab pos="698500" algn="l"/>
                        </a:tabLst>
                      </a:pPr>
                      <a:r>
                        <a:rPr lang="en-US" altLang="ko-KR" sz="1600"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No SID revision is necessary</a:t>
                      </a:r>
                      <a:endParaRPr lang="ko-KR" altLang="ko-KR" sz="1600"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127000">
                        <a:lnSpc>
                          <a:spcPct val="100000"/>
                        </a:lnSpc>
                        <a:tabLst>
                          <a:tab pos="698500" algn="l"/>
                        </a:tabLst>
                      </a:pPr>
                      <a:r>
                        <a:rPr lang="en-US" altLang="ko-KR" sz="1600" dirty="0">
                          <a:effectLst/>
                          <a:latin typeface="Times New Roman" panose="02020603050405020304" pitchFamily="18" charset="0"/>
                          <a:ea typeface="SimSun" panose="02010600030101010101" pitchFamily="2" charset="-122"/>
                        </a:rPr>
                        <a:t> </a:t>
                      </a:r>
                      <a:endParaRPr lang="ko-KR" altLang="ko-KR" sz="1600" dirty="0">
                        <a:effectLst/>
                        <a:latin typeface="Times New Roman" panose="02020603050405020304" pitchFamily="18" charset="0"/>
                        <a:ea typeface="Times New Roman" panose="02020603050405020304" pitchFamily="18" charset="0"/>
                      </a:endParaRPr>
                    </a:p>
                    <a:p>
                      <a:pPr marL="127000">
                        <a:lnSpc>
                          <a:spcPct val="100000"/>
                        </a:lnSpc>
                        <a:tabLst>
                          <a:tab pos="698500" algn="l"/>
                        </a:tabLst>
                      </a:pPr>
                      <a:r>
                        <a:rPr lang="en-US" altLang="ko-KR" sz="1600" b="1" dirty="0">
                          <a:effectLst/>
                          <a:latin typeface="Times New Roman" panose="02020603050405020304" pitchFamily="18" charset="0"/>
                          <a:ea typeface="SimSun" panose="02010600030101010101" pitchFamily="2" charset="-122"/>
                        </a:rPr>
                        <a:t>Proposal 5v2</a:t>
                      </a:r>
                      <a:endParaRPr lang="en-US" altLang="ko-KR" sz="1600" b="1" dirty="0">
                        <a:effectLst/>
                        <a:latin typeface="Times New Roman" panose="02020603050405020304" pitchFamily="18" charset="0"/>
                        <a:ea typeface="SimSun" panose="02010600030101010101" pitchFamily="2" charset="-122"/>
                        <a:cs typeface="+mn-cs"/>
                      </a:endParaRPr>
                    </a:p>
                    <a:p>
                      <a:pPr marL="412750" indent="-285750">
                        <a:lnSpc>
                          <a:spcPct val="100000"/>
                        </a:lnSpc>
                        <a:buFont typeface="Arial" panose="020B0604020202020204" pitchFamily="34" charset="0"/>
                        <a:buChar char="•"/>
                        <a:tabLst>
                          <a:tab pos="698500" algn="l"/>
                        </a:tabLst>
                      </a:pPr>
                      <a:r>
                        <a:rPr lang="en-US" altLang="ko-KR" sz="1600" dirty="0">
                          <a:effectLst/>
                          <a:latin typeface="Times New Roman" panose="02020603050405020304" pitchFamily="18" charset="0"/>
                          <a:ea typeface="SimSun" panose="02010600030101010101" pitchFamily="2" charset="-122"/>
                          <a:cs typeface="Times New Roman" panose="02020603050405020304" pitchFamily="18" charset="0"/>
                        </a:rPr>
                        <a:t>RAN design targets for user experienced data rate, maximum message size, and moving speed of device: those can be used as assumptions in coverage evaluations, i.e. the coverage evaluations are done under the conditions that meet those targets.</a:t>
                      </a:r>
                    </a:p>
                    <a:p>
                      <a:pPr marL="412750" indent="-285750">
                        <a:lnSpc>
                          <a:spcPct val="100000"/>
                        </a:lnSpc>
                        <a:buFont typeface="Arial" panose="020B0604020202020204" pitchFamily="34" charset="0"/>
                        <a:buChar char="•"/>
                        <a:tabLst>
                          <a:tab pos="698500" algn="l"/>
                        </a:tabLst>
                      </a:pPr>
                      <a:r>
                        <a:rPr lang="en-US" altLang="ko-KR" sz="1600" dirty="0">
                          <a:effectLst/>
                          <a:latin typeface="Times New Roman" panose="02020603050405020304" pitchFamily="18" charset="0"/>
                          <a:ea typeface="SimSun" panose="02010600030101010101" pitchFamily="2" charset="-122"/>
                          <a:cs typeface="Times New Roman" panose="02020603050405020304" pitchFamily="18" charset="0"/>
                        </a:rPr>
                        <a:t>Evaluations of RAN design targets for latency and connection/device density are allowed by the Rel-19 SID and observations on those evaluations can be captured in the TR38.769</a:t>
                      </a:r>
                    </a:p>
                    <a:p>
                      <a:pPr marL="412750" indent="-285750">
                        <a:lnSpc>
                          <a:spcPct val="100000"/>
                        </a:lnSpc>
                        <a:buFont typeface="Arial" panose="020B0604020202020204" pitchFamily="34" charset="0"/>
                        <a:buChar char="•"/>
                        <a:tabLst>
                          <a:tab pos="698500" algn="l"/>
                        </a:tabLst>
                      </a:pPr>
                      <a:r>
                        <a:rPr lang="en-US" altLang="ko-KR" sz="1600" dirty="0">
                          <a:effectLst/>
                          <a:latin typeface="Times New Roman" panose="02020603050405020304" pitchFamily="18" charset="0"/>
                          <a:ea typeface="SimSun" panose="02010600030101010101" pitchFamily="2" charset="-122"/>
                          <a:cs typeface="Times New Roman" panose="02020603050405020304" pitchFamily="18" charset="0"/>
                        </a:rPr>
                        <a:t>Note: this is as per the SID: “</a:t>
                      </a:r>
                      <a:r>
                        <a:rPr lang="en-US" altLang="ko-KR" sz="1600" i="1" dirty="0">
                          <a:effectLst/>
                          <a:latin typeface="Times New Roman" panose="02020603050405020304" pitchFamily="18" charset="0"/>
                          <a:ea typeface="SimSun" panose="02010600030101010101" pitchFamily="2" charset="-122"/>
                          <a:cs typeface="Times New Roman" panose="02020603050405020304" pitchFamily="18" charset="0"/>
                        </a:rPr>
                        <a:t>NOTE: Assessment performance of the design targets is within the study of feasibility and necessity of proposals in the following objectives, e.g. by inspection of reference implementations in the field, simulations, analytically</a:t>
                      </a:r>
                      <a:r>
                        <a:rPr lang="en-US" altLang="ko-KR" sz="1600" dirty="0">
                          <a:effectLst/>
                          <a:latin typeface="Times New Roman" panose="02020603050405020304" pitchFamily="18" charset="0"/>
                          <a:ea typeface="SimSun" panose="02010600030101010101" pitchFamily="2" charset="-122"/>
                          <a:cs typeface="Times New Roman" panose="02020603050405020304" pitchFamily="18" charset="0"/>
                        </a:rPr>
                        <a:t>.”</a:t>
                      </a:r>
                      <a:endParaRPr lang="ko-KR" altLang="ko-KR"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209114979"/>
                  </a:ext>
                </a:extLst>
              </a:tr>
            </a:tbl>
          </a:graphicData>
        </a:graphic>
      </p:graphicFrame>
    </p:spTree>
    <p:extLst>
      <p:ext uri="{BB962C8B-B14F-4D97-AF65-F5344CB8AC3E}">
        <p14:creationId xmlns:p14="http://schemas.microsoft.com/office/powerpoint/2010/main" val="2519632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DD2482FA-CF6F-43CD-B75A-50E070AC07D6}"/>
              </a:ext>
            </a:extLst>
          </p:cNvPr>
          <p:cNvSpPr>
            <a:spLocks noGrp="1"/>
          </p:cNvSpPr>
          <p:nvPr>
            <p:ph idx="1"/>
          </p:nvPr>
        </p:nvSpPr>
        <p:spPr/>
        <p:txBody>
          <a:bodyPr/>
          <a:lstStyle/>
          <a:p>
            <a:r>
              <a:rPr lang="en-US" altLang="ko-KR" dirty="0"/>
              <a:t>Study on channel modelling for ISAC for NR: RP‑240799</a:t>
            </a:r>
          </a:p>
          <a:p>
            <a:pPr marL="358775" lvl="1" indent="-358775">
              <a:buBlip>
                <a:blip r:embed="rId2"/>
              </a:buBlip>
            </a:pPr>
            <a:r>
              <a:rPr lang="en-US" altLang="ko-KR" sz="2000" b="0" i="0" dirty="0">
                <a:solidFill>
                  <a:srgbClr val="000000"/>
                </a:solidFill>
                <a:effectLst/>
                <a:latin typeface="Arial" panose="020B0604020202020204" pitchFamily="34" charset="0"/>
              </a:rPr>
              <a:t>NR MIMO Phase 5: RP‑240087</a:t>
            </a:r>
          </a:p>
          <a:p>
            <a:r>
              <a:rPr lang="en-US" altLang="ko-KR" dirty="0"/>
              <a:t>Low-power wake-up signal and receiver for NR (LP-WUS/WUR): RP‑240801</a:t>
            </a:r>
          </a:p>
          <a:p>
            <a:r>
              <a:rPr lang="en-US" altLang="ko-KR" b="0" i="0" dirty="0">
                <a:solidFill>
                  <a:srgbClr val="000000"/>
                </a:solidFill>
                <a:effectLst/>
                <a:latin typeface="Arial" panose="020B0604020202020204" pitchFamily="34" charset="0"/>
              </a:rPr>
              <a:t>Enhancements of network energy savings for NR: </a:t>
            </a:r>
            <a:r>
              <a:rPr lang="en-US" altLang="ko-KR" dirty="0"/>
              <a:t>RP‑240170</a:t>
            </a:r>
          </a:p>
          <a:p>
            <a:r>
              <a:rPr lang="en-US" altLang="ko-KR" dirty="0"/>
              <a:t>Non-Terrestrial Networks (NTN) for NR Phase 3: RP‑240775</a:t>
            </a:r>
          </a:p>
          <a:p>
            <a:r>
              <a:rPr lang="en-US" altLang="ko-KR" dirty="0"/>
              <a:t>XR (</a:t>
            </a:r>
            <a:r>
              <a:rPr lang="en-US" altLang="ko-KR" dirty="0" err="1"/>
              <a:t>eXtended</a:t>
            </a:r>
            <a:r>
              <a:rPr lang="en-US" altLang="ko-KR" dirty="0"/>
              <a:t> Reality) for NR Phase 3: RP‑240791 </a:t>
            </a:r>
          </a:p>
          <a:p>
            <a:endParaRPr lang="en-US" altLang="ko-KR" dirty="0"/>
          </a:p>
        </p:txBody>
      </p:sp>
      <p:sp>
        <p:nvSpPr>
          <p:cNvPr id="3" name="제목 2">
            <a:extLst>
              <a:ext uri="{FF2B5EF4-FFF2-40B4-BE49-F238E27FC236}">
                <a16:creationId xmlns:a16="http://schemas.microsoft.com/office/drawing/2014/main" id="{106CFA46-CA23-4F62-82E3-2C56B7DE70CB}"/>
              </a:ext>
            </a:extLst>
          </p:cNvPr>
          <p:cNvSpPr>
            <a:spLocks noGrp="1"/>
          </p:cNvSpPr>
          <p:nvPr>
            <p:ph type="title"/>
          </p:nvPr>
        </p:nvSpPr>
        <p:spPr/>
        <p:txBody>
          <a:bodyPr/>
          <a:lstStyle/>
          <a:p>
            <a:r>
              <a:rPr lang="en-US" altLang="ko-KR" dirty="0"/>
              <a:t>Revised Rel-19 WID/SIDs </a:t>
            </a:r>
            <a:r>
              <a:rPr lang="en-US" altLang="ko-KR" sz="3200" dirty="0"/>
              <a:t>(no impact on RAN1 objectives)</a:t>
            </a:r>
            <a:endParaRPr lang="ko-KR" altLang="en-US" dirty="0"/>
          </a:p>
        </p:txBody>
      </p:sp>
    </p:spTree>
    <p:extLst>
      <p:ext uri="{BB962C8B-B14F-4D97-AF65-F5344CB8AC3E}">
        <p14:creationId xmlns:p14="http://schemas.microsoft.com/office/powerpoint/2010/main" val="3678279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984D861F-2FEB-4CBB-A5AB-6EB5A197D866}"/>
              </a:ext>
            </a:extLst>
          </p:cNvPr>
          <p:cNvSpPr>
            <a:spLocks noGrp="1"/>
          </p:cNvSpPr>
          <p:nvPr>
            <p:ph idx="1"/>
          </p:nvPr>
        </p:nvSpPr>
        <p:spPr/>
        <p:txBody>
          <a:bodyPr/>
          <a:lstStyle/>
          <a:p>
            <a:r>
              <a:rPr lang="en-US" altLang="ko-KR" dirty="0"/>
              <a:t>SA2 (LS in RP‑240029/</a:t>
            </a:r>
            <a:r>
              <a:rPr lang="en-US" altLang="ko-KR" sz="2000" dirty="0"/>
              <a:t>R1-2401965)</a:t>
            </a:r>
            <a:r>
              <a:rPr lang="en-US" altLang="ko-KR" dirty="0"/>
              <a:t> is requesting RAN WGs (RAN1, RAN2, RAN4) to </a:t>
            </a:r>
            <a:r>
              <a:rPr lang="en-GB" altLang="ko-KR" dirty="0">
                <a:effectLst/>
                <a:latin typeface="Arial" panose="020B0604020202020204" pitchFamily="34" charset="0"/>
                <a:ea typeface="SimSun" panose="02010600030101010101" pitchFamily="2" charset="-122"/>
              </a:rPr>
              <a:t>to investigate whether and how the </a:t>
            </a:r>
            <a:r>
              <a:rPr lang="en-GB" altLang="ko-KR" dirty="0" err="1">
                <a:effectLst/>
                <a:latin typeface="Arial" panose="020B0604020202020204" pitchFamily="34" charset="0"/>
                <a:ea typeface="SimSun" panose="02010600030101010101" pitchFamily="2" charset="-122"/>
              </a:rPr>
              <a:t>gNB</a:t>
            </a:r>
            <a:r>
              <a:rPr lang="en-GB" altLang="ko-KR" dirty="0">
                <a:effectLst/>
                <a:latin typeface="Arial" panose="020B0604020202020204" pitchFamily="34" charset="0"/>
                <a:ea typeface="SimSun" panose="02010600030101010101" pitchFamily="2" charset="-122"/>
              </a:rPr>
              <a:t> can estimate the base station energy consumption described above and whether a standardized solution can be identified.</a:t>
            </a:r>
            <a:endParaRPr lang="en-US" altLang="ko-KR" dirty="0"/>
          </a:p>
          <a:p>
            <a:r>
              <a:rPr lang="en-US" altLang="ko-KR" dirty="0"/>
              <a:t>RAN response to SA2 in RP-240825 </a:t>
            </a:r>
          </a:p>
          <a:p>
            <a:r>
              <a:rPr lang="en-US" altLang="ko-KR" dirty="0"/>
              <a:t>No action is expected from RAN1 in response to RP‑240029/</a:t>
            </a:r>
            <a:r>
              <a:rPr lang="en-US" altLang="ko-KR" sz="2000" dirty="0"/>
              <a:t>R1-2401965</a:t>
            </a:r>
            <a:endParaRPr lang="en-US" altLang="ko-KR" dirty="0"/>
          </a:p>
        </p:txBody>
      </p:sp>
      <p:sp>
        <p:nvSpPr>
          <p:cNvPr id="3" name="제목 2">
            <a:extLst>
              <a:ext uri="{FF2B5EF4-FFF2-40B4-BE49-F238E27FC236}">
                <a16:creationId xmlns:a16="http://schemas.microsoft.com/office/drawing/2014/main" id="{488A909B-D6FE-43AB-9349-1799ABA1F6E4}"/>
              </a:ext>
            </a:extLst>
          </p:cNvPr>
          <p:cNvSpPr>
            <a:spLocks noGrp="1"/>
          </p:cNvSpPr>
          <p:nvPr>
            <p:ph type="title"/>
          </p:nvPr>
        </p:nvSpPr>
        <p:spPr/>
        <p:txBody>
          <a:bodyPr/>
          <a:lstStyle/>
          <a:p>
            <a:r>
              <a:rPr lang="en-US" altLang="ko-KR" dirty="0"/>
              <a:t>SA2 LS on per UE energy consumption in RAN</a:t>
            </a:r>
            <a:endParaRPr lang="ko-KR" altLang="en-US" dirty="0"/>
          </a:p>
        </p:txBody>
      </p:sp>
    </p:spTree>
    <p:extLst>
      <p:ext uri="{BB962C8B-B14F-4D97-AF65-F5344CB8AC3E}">
        <p14:creationId xmlns:p14="http://schemas.microsoft.com/office/powerpoint/2010/main" val="333376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DD2482FA-CF6F-43CD-B75A-50E070AC07D6}"/>
              </a:ext>
            </a:extLst>
          </p:cNvPr>
          <p:cNvSpPr>
            <a:spLocks noGrp="1"/>
          </p:cNvSpPr>
          <p:nvPr>
            <p:ph idx="1"/>
          </p:nvPr>
        </p:nvSpPr>
        <p:spPr/>
        <p:txBody>
          <a:bodyPr/>
          <a:lstStyle/>
          <a:p>
            <a:r>
              <a:rPr lang="en-US" altLang="ko-KR" dirty="0"/>
              <a:t>RP-240823 (Additional Considerations for 6G Timeline) was endorsed </a:t>
            </a:r>
            <a:endParaRPr lang="ko-KR" altLang="en-US" dirty="0"/>
          </a:p>
        </p:txBody>
      </p:sp>
      <p:sp>
        <p:nvSpPr>
          <p:cNvPr id="3" name="제목 2">
            <a:extLst>
              <a:ext uri="{FF2B5EF4-FFF2-40B4-BE49-F238E27FC236}">
                <a16:creationId xmlns:a16="http://schemas.microsoft.com/office/drawing/2014/main" id="{106CFA46-CA23-4F62-82E3-2C56B7DE70CB}"/>
              </a:ext>
            </a:extLst>
          </p:cNvPr>
          <p:cNvSpPr>
            <a:spLocks noGrp="1"/>
          </p:cNvSpPr>
          <p:nvPr>
            <p:ph type="title"/>
          </p:nvPr>
        </p:nvSpPr>
        <p:spPr/>
        <p:txBody>
          <a:bodyPr/>
          <a:lstStyle/>
          <a:p>
            <a:r>
              <a:rPr lang="en-US" altLang="ko-KR" dirty="0"/>
              <a:t>6G Timeline</a:t>
            </a:r>
            <a:endParaRPr lang="ko-KR" altLang="en-US" dirty="0"/>
          </a:p>
        </p:txBody>
      </p:sp>
      <p:graphicFrame>
        <p:nvGraphicFramePr>
          <p:cNvPr id="4" name="표 4">
            <a:extLst>
              <a:ext uri="{FF2B5EF4-FFF2-40B4-BE49-F238E27FC236}">
                <a16:creationId xmlns:a16="http://schemas.microsoft.com/office/drawing/2014/main" id="{C1E35CE4-FF7D-4786-9ADB-608B874D1F32}"/>
              </a:ext>
            </a:extLst>
          </p:cNvPr>
          <p:cNvGraphicFramePr>
            <a:graphicFrameLocks noGrp="1"/>
          </p:cNvGraphicFramePr>
          <p:nvPr>
            <p:extLst>
              <p:ext uri="{D42A27DB-BD31-4B8C-83A1-F6EECF244321}">
                <p14:modId xmlns:p14="http://schemas.microsoft.com/office/powerpoint/2010/main" val="3903269878"/>
              </p:ext>
            </p:extLst>
          </p:nvPr>
        </p:nvGraphicFramePr>
        <p:xfrm>
          <a:off x="938848" y="1717040"/>
          <a:ext cx="10342880" cy="3573272"/>
        </p:xfrm>
        <a:graphic>
          <a:graphicData uri="http://schemas.openxmlformats.org/drawingml/2006/table">
            <a:tbl>
              <a:tblPr firstRow="1" bandRow="1">
                <a:tableStyleId>{5940675A-B579-460E-94D1-54222C63F5DA}</a:tableStyleId>
              </a:tblPr>
              <a:tblGrid>
                <a:gridCol w="10342880">
                  <a:extLst>
                    <a:ext uri="{9D8B030D-6E8A-4147-A177-3AD203B41FA5}">
                      <a16:colId xmlns:a16="http://schemas.microsoft.com/office/drawing/2014/main" val="1980884898"/>
                    </a:ext>
                  </a:extLst>
                </a:gridCol>
              </a:tblGrid>
              <a:tr h="3423920">
                <a:tc>
                  <a:txBody>
                    <a:bodyPr/>
                    <a:lstStyle/>
                    <a:p>
                      <a:pPr marL="0" marR="0" lvl="0" indent="0" algn="ctr" defTabSz="914400" rtl="0" eaLnBrk="0" fontAlgn="base" latinLnBrk="0" hangingPunct="0">
                        <a:lnSpc>
                          <a:spcPct val="110000"/>
                        </a:lnSpc>
                        <a:spcBef>
                          <a:spcPts val="0"/>
                        </a:spcBef>
                        <a:spcAft>
                          <a:spcPts val="0"/>
                        </a:spcAft>
                        <a:buClrTx/>
                        <a:buSzTx/>
                        <a:buFontTx/>
                        <a:buNone/>
                        <a:tabLst/>
                        <a:defRPr/>
                      </a:pPr>
                      <a:endParaRPr kumimoji="0" lang="en-US" altLang="ko-KR" sz="900" b="1" i="0" u="sng"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457176" marR="0" lvl="0" indent="-457176" algn="l" defTabSz="914400" rtl="0" eaLnBrk="0" fontAlgn="base" latinLnBrk="0" hangingPunct="0">
                        <a:lnSpc>
                          <a:spcPct val="110000"/>
                        </a:lnSpc>
                        <a:spcBef>
                          <a:spcPts val="0"/>
                        </a:spcBef>
                        <a:spcAft>
                          <a:spcPts val="0"/>
                        </a:spcAft>
                        <a:buClrTx/>
                        <a:buSzTx/>
                        <a:buFontTx/>
                        <a:buBlip>
                          <a:blip r:embed="rId2"/>
                        </a:buBlip>
                        <a:tabLst/>
                        <a:defRPr/>
                      </a:pPr>
                      <a:r>
                        <a:rPr kumimoji="0" lang="en-US" altLang="ko-KR" sz="2000" b="1"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RAN plenary work is split into an ITU focused SI and General RAN SI</a:t>
                      </a:r>
                    </a:p>
                    <a:p>
                      <a:pPr marL="990544" marR="0" lvl="1" indent="-380978" algn="l" defTabSz="914400" rtl="0" eaLnBrk="0" fontAlgn="base" latinLnBrk="0" hangingPunct="0">
                        <a:lnSpc>
                          <a:spcPct val="110000"/>
                        </a:lnSpc>
                        <a:spcBef>
                          <a:spcPts val="0"/>
                        </a:spcBef>
                        <a:spcAft>
                          <a:spcPts val="0"/>
                        </a:spcAft>
                        <a:buClr>
                          <a:srgbClr val="C00000"/>
                        </a:buClr>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IMT-2030 discussion is expected in RAN from 09/24 to 12/24</a:t>
                      </a:r>
                    </a:p>
                    <a:p>
                      <a:pPr marL="990544" marR="0" lvl="1" indent="-380978" algn="l" defTabSz="914400" rtl="0" eaLnBrk="0" fontAlgn="base" latinLnBrk="0" hangingPunct="0">
                        <a:lnSpc>
                          <a:spcPct val="110000"/>
                        </a:lnSpc>
                        <a:spcBef>
                          <a:spcPts val="0"/>
                        </a:spcBef>
                        <a:spcAft>
                          <a:spcPts val="0"/>
                        </a:spcAft>
                        <a:buClr>
                          <a:srgbClr val="C00000"/>
                        </a:buClr>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RP SI Rel-20 focusing on ITU– IMT-2030:  approval 12/24 until 06/25</a:t>
                      </a:r>
                    </a:p>
                    <a:p>
                      <a:pPr marL="990544" marR="0" lvl="1" indent="-380978" algn="l" defTabSz="914400" rtl="0" eaLnBrk="0" fontAlgn="base" latinLnBrk="0" hangingPunct="0">
                        <a:lnSpc>
                          <a:spcPct val="110000"/>
                        </a:lnSpc>
                        <a:spcBef>
                          <a:spcPts val="0"/>
                        </a:spcBef>
                        <a:spcAft>
                          <a:spcPts val="0"/>
                        </a:spcAft>
                        <a:buClr>
                          <a:srgbClr val="C00000"/>
                        </a:buClr>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RP SI Rel-20 focusing on 6G General: approval 03/25 (after WS),  until 06/26</a:t>
                      </a:r>
                    </a:p>
                    <a:p>
                      <a:pPr marL="457176" marR="0" lvl="0" indent="-457176" algn="l" defTabSz="914400" rtl="0" eaLnBrk="0" fontAlgn="base" latinLnBrk="0" hangingPunct="0">
                        <a:lnSpc>
                          <a:spcPct val="110000"/>
                        </a:lnSpc>
                        <a:spcBef>
                          <a:spcPts val="0"/>
                        </a:spcBef>
                        <a:spcAft>
                          <a:spcPts val="0"/>
                        </a:spcAft>
                        <a:buClrTx/>
                        <a:buSzTx/>
                        <a:buFontTx/>
                        <a:buBlip>
                          <a:blip r:embed="rId2"/>
                        </a:buBlip>
                        <a:tabLst/>
                        <a:defRPr/>
                      </a:pPr>
                      <a:r>
                        <a:rPr kumimoji="0" lang="en-US" altLang="ko-KR" sz="2000" b="1"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Rel-20 is 18 months for 5G-Advanced, where the 6G Study is 21 months</a:t>
                      </a:r>
                    </a:p>
                    <a:p>
                      <a:pPr marL="990544" marR="0" lvl="1" indent="-380978" algn="l" defTabSz="914400" rtl="0" eaLnBrk="0" fontAlgn="base" latinLnBrk="0" hangingPunct="0">
                        <a:lnSpc>
                          <a:spcPct val="110000"/>
                        </a:lnSpc>
                        <a:spcBef>
                          <a:spcPts val="0"/>
                        </a:spcBef>
                        <a:spcAft>
                          <a:spcPts val="0"/>
                        </a:spcAft>
                        <a:buClr>
                          <a:srgbClr val="C00000"/>
                        </a:buClr>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white">
                              <a:lumMod val="65000"/>
                            </a:prstClr>
                          </a:solidFill>
                          <a:effectLst/>
                          <a:uLnTx/>
                          <a:uFillTx/>
                          <a:latin typeface="Times New Roman" panose="02020603050405020304" pitchFamily="18" charset="0"/>
                          <a:cs typeface="Times New Roman" panose="02020603050405020304" pitchFamily="18" charset="0"/>
                        </a:rPr>
                        <a:t>6G RAN 1/2/3/(4) SI Rel-20 approval 06/25 (as endorsed in RAN#102)</a:t>
                      </a:r>
                    </a:p>
                    <a:p>
                      <a:pPr marL="1523915" marR="0" lvl="2" indent="-304782" algn="l" defTabSz="914400" rtl="0" eaLnBrk="0" fontAlgn="base" latinLnBrk="0" hangingPunct="0">
                        <a:lnSpc>
                          <a:spcPct val="110000"/>
                        </a:lnSpc>
                        <a:spcBef>
                          <a:spcPts val="0"/>
                        </a:spcBef>
                        <a:spcAft>
                          <a:spcPts val="0"/>
                        </a:spcAft>
                        <a:buClrTx/>
                        <a:buSzTx/>
                        <a:buFont typeface="Arial" panose="020B0604020202020204" pitchFamily="34" charset="0"/>
                        <a:buChar char="•"/>
                        <a:tabLst/>
                        <a:defRPr/>
                      </a:pPr>
                      <a:r>
                        <a:rPr kumimoji="0" lang="en-US" altLang="ko-KR" sz="1600" b="1" i="0" u="sng"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RAN1 starts in 3Q/25 until 1Q/27</a:t>
                      </a:r>
                    </a:p>
                    <a:p>
                      <a:pPr marL="1523915" marR="0" lvl="2" indent="-304782" algn="l" defTabSz="914400" rtl="0" eaLnBrk="0" fontAlgn="base" latinLnBrk="0" hangingPunct="0">
                        <a:lnSpc>
                          <a:spcPct val="110000"/>
                        </a:lnSpc>
                        <a:spcBef>
                          <a:spcPts val="0"/>
                        </a:spcBef>
                        <a:spcAft>
                          <a:spcPts val="0"/>
                        </a:spcAft>
                        <a:buClrTx/>
                        <a:buSzTx/>
                        <a:buFont typeface="Arial" panose="020B0604020202020204" pitchFamily="34" charset="0"/>
                        <a:buChar char="•"/>
                        <a:tabLst/>
                        <a:defRPr/>
                      </a:pPr>
                      <a:r>
                        <a:rPr kumimoji="0" lang="en-US" altLang="ko-KR" sz="16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RAN2/3/4 start in 4Q/25 until 2Q/27</a:t>
                      </a:r>
                    </a:p>
                    <a:p>
                      <a:pPr marL="457176" marR="0" lvl="0" indent="-457176" algn="l" defTabSz="914400" rtl="0" eaLnBrk="0" fontAlgn="base" latinLnBrk="0" hangingPunct="0">
                        <a:lnSpc>
                          <a:spcPct val="110000"/>
                        </a:lnSpc>
                        <a:spcBef>
                          <a:spcPts val="0"/>
                        </a:spcBef>
                        <a:spcAft>
                          <a:spcPts val="0"/>
                        </a:spcAft>
                        <a:buClrTx/>
                        <a:buSzTx/>
                        <a:buFontTx/>
                        <a:buBlip>
                          <a:blip r:embed="rId2"/>
                        </a:buBlip>
                        <a:tabLst/>
                        <a:defRPr/>
                      </a:pPr>
                      <a:r>
                        <a:rPr kumimoji="0" lang="en-US" altLang="ko-KR" sz="2000" b="1"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Rel-21 timeline is to be decided no later than June 2026</a:t>
                      </a:r>
                    </a:p>
                    <a:p>
                      <a:pPr marL="990544" marR="0" lvl="1" indent="-380978" algn="l" defTabSz="914400" rtl="0" eaLnBrk="0" fontAlgn="base" latinLnBrk="0" hangingPunct="0">
                        <a:lnSpc>
                          <a:spcPct val="110000"/>
                        </a:lnSpc>
                        <a:spcBef>
                          <a:spcPts val="0"/>
                        </a:spcBef>
                        <a:spcAft>
                          <a:spcPts val="0"/>
                        </a:spcAft>
                        <a:buClr>
                          <a:srgbClr val="C00000"/>
                        </a:buClr>
                        <a:buSzTx/>
                        <a:buFont typeface="Arial" panose="020B0604020202020204" pitchFamily="34" charset="0"/>
                        <a:buChar char="•"/>
                        <a:tabLst/>
                        <a:defRPr/>
                      </a:pP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However, ASN.1/</a:t>
                      </a:r>
                      <a:r>
                        <a:rPr kumimoji="0" lang="en-US" altLang="ko-KR" sz="1800" b="0" i="0" u="none" strike="noStrike" kern="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OpenAPI</a:t>
                      </a:r>
                      <a:r>
                        <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freeze date is no earlier than March 2029</a:t>
                      </a:r>
                    </a:p>
                    <a:p>
                      <a:pPr marL="0" marR="0" lvl="0" indent="0" algn="ctr" defTabSz="914400" rtl="0" eaLnBrk="0" fontAlgn="base" latinLnBrk="0" hangingPunct="0">
                        <a:lnSpc>
                          <a:spcPct val="110000"/>
                        </a:lnSpc>
                        <a:spcBef>
                          <a:spcPts val="0"/>
                        </a:spcBef>
                        <a:spcAft>
                          <a:spcPts val="0"/>
                        </a:spcAft>
                        <a:buClrTx/>
                        <a:buSzTx/>
                        <a:buFontTx/>
                        <a:buNone/>
                        <a:tabLst/>
                        <a:defRPr/>
                      </a:pPr>
                      <a:endParaRPr kumimoji="0" lang="en-US" altLang="ko-KR" sz="18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209114979"/>
                  </a:ext>
                </a:extLst>
              </a:tr>
            </a:tbl>
          </a:graphicData>
        </a:graphic>
      </p:graphicFrame>
    </p:spTree>
    <p:extLst>
      <p:ext uri="{BB962C8B-B14F-4D97-AF65-F5344CB8AC3E}">
        <p14:creationId xmlns:p14="http://schemas.microsoft.com/office/powerpoint/2010/main" val="90356969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32004</TotalTime>
  <Words>1004</Words>
  <Application>Microsoft Office PowerPoint</Application>
  <PresentationFormat>Widescreen</PresentationFormat>
  <Paragraphs>71</Paragraphs>
  <Slides>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맑은 고딕</vt:lpstr>
      <vt:lpstr>微软雅黑</vt:lpstr>
      <vt:lpstr>Arial</vt:lpstr>
      <vt:lpstr>Arial Black</vt:lpstr>
      <vt:lpstr>Calibri</vt:lpstr>
      <vt:lpstr>Courier New</vt:lpstr>
      <vt:lpstr>Times New Roman</vt:lpstr>
      <vt:lpstr>3gpp</vt:lpstr>
      <vt:lpstr>Highlights from RAN#103</vt:lpstr>
      <vt:lpstr>LTE and NR CRs / TRs</vt:lpstr>
      <vt:lpstr>Rel-19 Work Item: Evolution of NR duplex operation (SBFD)</vt:lpstr>
      <vt:lpstr>Rel-19 Work Item: AI/ML for NR air interface</vt:lpstr>
      <vt:lpstr>Rel-19 Study Item: Ambient IoT in NR (1/2)</vt:lpstr>
      <vt:lpstr>Rel-19 Study Item: Ambient IoT in NR (2/2)</vt:lpstr>
      <vt:lpstr>Revised Rel-19 WID/SIDs (no impact on RAN1 objectives)</vt:lpstr>
      <vt:lpstr>SA2 LS on per UE energy consumption in RAN</vt:lpstr>
      <vt:lpstr>6G Timeline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MCC: R5-240971</cp:lastModifiedBy>
  <cp:revision>1144</cp:revision>
  <cp:lastPrinted>2016-09-15T08:31:00Z</cp:lastPrinted>
  <dcterms:created xsi:type="dcterms:W3CDTF">2009-11-27T05:15:00Z</dcterms:created>
  <dcterms:modified xsi:type="dcterms:W3CDTF">2024-04-07T19:16:37Z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