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2" autoAdjust="0"/>
    <p:restoredTop sz="94660"/>
  </p:normalViewPr>
  <p:slideViewPr>
    <p:cSldViewPr snapToGrid="0">
      <p:cViewPr>
        <p:scale>
          <a:sx n="75" d="100"/>
          <a:sy n="75" d="100"/>
        </p:scale>
        <p:origin x="324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ijun Cao" userId="c80e5e69-6793-4d5c-8f87-e9a308bb63a8" providerId="ADAL" clId="{60F86A21-67C5-4EA8-AA2B-A888B1D7ABB9}"/>
    <pc:docChg chg="undo custSel modSld">
      <pc:chgData name="Aijun Cao" userId="c80e5e69-6793-4d5c-8f87-e9a308bb63a8" providerId="ADAL" clId="{60F86A21-67C5-4EA8-AA2B-A888B1D7ABB9}" dt="2023-10-09T16:24:08.427" v="166" actId="26606"/>
      <pc:docMkLst>
        <pc:docMk/>
      </pc:docMkLst>
      <pc:sldChg chg="modSp mod">
        <pc:chgData name="Aijun Cao" userId="c80e5e69-6793-4d5c-8f87-e9a308bb63a8" providerId="ADAL" clId="{60F86A21-67C5-4EA8-AA2B-A888B1D7ABB9}" dt="2023-10-09T16:21:52.116" v="152" actId="20577"/>
        <pc:sldMkLst>
          <pc:docMk/>
          <pc:sldMk cId="3785048516" sldId="257"/>
        </pc:sldMkLst>
        <pc:spChg chg="mod">
          <ac:chgData name="Aijun Cao" userId="c80e5e69-6793-4d5c-8f87-e9a308bb63a8" providerId="ADAL" clId="{60F86A21-67C5-4EA8-AA2B-A888B1D7ABB9}" dt="2023-10-09T16:20:48.390" v="26" actId="20577"/>
          <ac:spMkLst>
            <pc:docMk/>
            <pc:sldMk cId="3785048516" sldId="257"/>
            <ac:spMk id="6" creationId="{D7AF4E4D-EB6D-5C22-83C2-AD90E22BBAA6}"/>
          </ac:spMkLst>
        </pc:spChg>
        <pc:spChg chg="mod">
          <ac:chgData name="Aijun Cao" userId="c80e5e69-6793-4d5c-8f87-e9a308bb63a8" providerId="ADAL" clId="{60F86A21-67C5-4EA8-AA2B-A888B1D7ABB9}" dt="2023-10-09T16:21:52.116" v="152" actId="20577"/>
          <ac:spMkLst>
            <pc:docMk/>
            <pc:sldMk cId="3785048516" sldId="257"/>
            <ac:spMk id="7" creationId="{6196EB0A-B081-E198-D0CB-4BAA7FDD5081}"/>
          </ac:spMkLst>
        </pc:spChg>
      </pc:sldChg>
      <pc:sldChg chg="addSp delSp modSp mod setBg">
        <pc:chgData name="Aijun Cao" userId="c80e5e69-6793-4d5c-8f87-e9a308bb63a8" providerId="ADAL" clId="{60F86A21-67C5-4EA8-AA2B-A888B1D7ABB9}" dt="2023-10-09T16:23:23.093" v="163" actId="26606"/>
        <pc:sldMkLst>
          <pc:docMk/>
          <pc:sldMk cId="2020924041" sldId="260"/>
        </pc:sldMkLst>
        <pc:spChg chg="mod">
          <ac:chgData name="Aijun Cao" userId="c80e5e69-6793-4d5c-8f87-e9a308bb63a8" providerId="ADAL" clId="{60F86A21-67C5-4EA8-AA2B-A888B1D7ABB9}" dt="2023-10-09T16:23:23.093" v="163" actId="26606"/>
          <ac:spMkLst>
            <pc:docMk/>
            <pc:sldMk cId="2020924041" sldId="260"/>
            <ac:spMk id="2" creationId="{85F5EFE3-5DD5-EC4C-64E3-97B3EE81F4F2}"/>
          </ac:spMkLst>
        </pc:spChg>
        <pc:spChg chg="mod">
          <ac:chgData name="Aijun Cao" userId="c80e5e69-6793-4d5c-8f87-e9a308bb63a8" providerId="ADAL" clId="{60F86A21-67C5-4EA8-AA2B-A888B1D7ABB9}" dt="2023-10-09T16:23:23.093" v="163" actId="26606"/>
          <ac:spMkLst>
            <pc:docMk/>
            <pc:sldMk cId="2020924041" sldId="260"/>
            <ac:spMk id="3" creationId="{65A32106-88AB-956C-D167-8C56F9BD09FA}"/>
          </ac:spMkLst>
        </pc:spChg>
        <pc:spChg chg="add">
          <ac:chgData name="Aijun Cao" userId="c80e5e69-6793-4d5c-8f87-e9a308bb63a8" providerId="ADAL" clId="{60F86A21-67C5-4EA8-AA2B-A888B1D7ABB9}" dt="2023-10-09T16:23:23.093" v="163" actId="26606"/>
          <ac:spMkLst>
            <pc:docMk/>
            <pc:sldMk cId="2020924041" sldId="260"/>
            <ac:spMk id="1028" creationId="{2B97F24A-32CE-4C1C-A50D-3016B394DCFB}"/>
          </ac:spMkLst>
        </pc:spChg>
        <pc:spChg chg="add">
          <ac:chgData name="Aijun Cao" userId="c80e5e69-6793-4d5c-8f87-e9a308bb63a8" providerId="ADAL" clId="{60F86A21-67C5-4EA8-AA2B-A888B1D7ABB9}" dt="2023-10-09T16:23:23.093" v="163" actId="26606"/>
          <ac:spMkLst>
            <pc:docMk/>
            <pc:sldMk cId="2020924041" sldId="260"/>
            <ac:spMk id="1029" creationId="{CD8B4F24-440B-49E9-B85D-733523DC064B}"/>
          </ac:spMkLst>
        </pc:spChg>
        <pc:spChg chg="add del">
          <ac:chgData name="Aijun Cao" userId="c80e5e69-6793-4d5c-8f87-e9a308bb63a8" providerId="ADAL" clId="{60F86A21-67C5-4EA8-AA2B-A888B1D7ABB9}" dt="2023-10-09T16:23:18.699" v="162" actId="26606"/>
          <ac:spMkLst>
            <pc:docMk/>
            <pc:sldMk cId="2020924041" sldId="260"/>
            <ac:spMk id="1031" creationId="{F13C74B1-5B17-4795-BED0-7140497B445A}"/>
          </ac:spMkLst>
        </pc:spChg>
        <pc:spChg chg="add del">
          <ac:chgData name="Aijun Cao" userId="c80e5e69-6793-4d5c-8f87-e9a308bb63a8" providerId="ADAL" clId="{60F86A21-67C5-4EA8-AA2B-A888B1D7ABB9}" dt="2023-10-09T16:23:18.699" v="162" actId="26606"/>
          <ac:spMkLst>
            <pc:docMk/>
            <pc:sldMk cId="2020924041" sldId="260"/>
            <ac:spMk id="1033" creationId="{D4974D33-8DC5-464E-8C6D-BE58F0669C17}"/>
          </ac:spMkLst>
        </pc:spChg>
        <pc:picChg chg="del mod">
          <ac:chgData name="Aijun Cao" userId="c80e5e69-6793-4d5c-8f87-e9a308bb63a8" providerId="ADAL" clId="{60F86A21-67C5-4EA8-AA2B-A888B1D7ABB9}" dt="2023-10-09T16:22:52.604" v="154" actId="478"/>
          <ac:picMkLst>
            <pc:docMk/>
            <pc:sldMk cId="2020924041" sldId="260"/>
            <ac:picMk id="4" creationId="{188711BE-58E7-1D8B-6191-CEF3212BCFE0}"/>
          </ac:picMkLst>
        </pc:picChg>
        <pc:picChg chg="add mod">
          <ac:chgData name="Aijun Cao" userId="c80e5e69-6793-4d5c-8f87-e9a308bb63a8" providerId="ADAL" clId="{60F86A21-67C5-4EA8-AA2B-A888B1D7ABB9}" dt="2023-10-09T16:23:23.093" v="163" actId="26606"/>
          <ac:picMkLst>
            <pc:docMk/>
            <pc:sldMk cId="2020924041" sldId="260"/>
            <ac:picMk id="1026" creationId="{8235C0CE-68D0-5DE7-06AB-A5D807C11186}"/>
          </ac:picMkLst>
        </pc:picChg>
      </pc:sldChg>
      <pc:sldChg chg="addSp delSp modSp mod setBg">
        <pc:chgData name="Aijun Cao" userId="c80e5e69-6793-4d5c-8f87-e9a308bb63a8" providerId="ADAL" clId="{60F86A21-67C5-4EA8-AA2B-A888B1D7ABB9}" dt="2023-10-09T16:24:08.427" v="166" actId="26606"/>
        <pc:sldMkLst>
          <pc:docMk/>
          <pc:sldMk cId="931138820" sldId="262"/>
        </pc:sldMkLst>
        <pc:spChg chg="mod">
          <ac:chgData name="Aijun Cao" userId="c80e5e69-6793-4d5c-8f87-e9a308bb63a8" providerId="ADAL" clId="{60F86A21-67C5-4EA8-AA2B-A888B1D7ABB9}" dt="2023-10-09T16:24:08.427" v="166" actId="26606"/>
          <ac:spMkLst>
            <pc:docMk/>
            <pc:sldMk cId="931138820" sldId="262"/>
            <ac:spMk id="2" creationId="{873B1694-83CD-353B-061A-B2F4CB612C11}"/>
          </ac:spMkLst>
        </pc:spChg>
        <pc:spChg chg="mod">
          <ac:chgData name="Aijun Cao" userId="c80e5e69-6793-4d5c-8f87-e9a308bb63a8" providerId="ADAL" clId="{60F86A21-67C5-4EA8-AA2B-A888B1D7ABB9}" dt="2023-10-09T16:24:08.427" v="166" actId="26606"/>
          <ac:spMkLst>
            <pc:docMk/>
            <pc:sldMk cId="931138820" sldId="262"/>
            <ac:spMk id="3" creationId="{CCBD10E1-04B3-6CE3-EDA2-76184A280310}"/>
          </ac:spMkLst>
        </pc:spChg>
        <pc:spChg chg="add">
          <ac:chgData name="Aijun Cao" userId="c80e5e69-6793-4d5c-8f87-e9a308bb63a8" providerId="ADAL" clId="{60F86A21-67C5-4EA8-AA2B-A888B1D7ABB9}" dt="2023-10-09T16:24:08.427" v="166" actId="26606"/>
          <ac:spMkLst>
            <pc:docMk/>
            <pc:sldMk cId="931138820" sldId="262"/>
            <ac:spMk id="2055" creationId="{2B97F24A-32CE-4C1C-A50D-3016B394DCFB}"/>
          </ac:spMkLst>
        </pc:spChg>
        <pc:spChg chg="add">
          <ac:chgData name="Aijun Cao" userId="c80e5e69-6793-4d5c-8f87-e9a308bb63a8" providerId="ADAL" clId="{60F86A21-67C5-4EA8-AA2B-A888B1D7ABB9}" dt="2023-10-09T16:24:08.427" v="166" actId="26606"/>
          <ac:spMkLst>
            <pc:docMk/>
            <pc:sldMk cId="931138820" sldId="262"/>
            <ac:spMk id="2057" creationId="{6357EC4F-235E-4222-A36F-C7878ACE37F2}"/>
          </ac:spMkLst>
        </pc:spChg>
        <pc:picChg chg="del">
          <ac:chgData name="Aijun Cao" userId="c80e5e69-6793-4d5c-8f87-e9a308bb63a8" providerId="ADAL" clId="{60F86A21-67C5-4EA8-AA2B-A888B1D7ABB9}" dt="2023-10-09T16:23:38.047" v="164" actId="478"/>
          <ac:picMkLst>
            <pc:docMk/>
            <pc:sldMk cId="931138820" sldId="262"/>
            <ac:picMk id="4" creationId="{D720BE97-B2ED-6FA0-0A7A-30FEB4E3F7E8}"/>
          </ac:picMkLst>
        </pc:picChg>
        <pc:picChg chg="add mod">
          <ac:chgData name="Aijun Cao" userId="c80e5e69-6793-4d5c-8f87-e9a308bb63a8" providerId="ADAL" clId="{60F86A21-67C5-4EA8-AA2B-A888B1D7ABB9}" dt="2023-10-09T16:24:08.427" v="166" actId="26606"/>
          <ac:picMkLst>
            <pc:docMk/>
            <pc:sldMk cId="931138820" sldId="262"/>
            <ac:picMk id="2050" creationId="{C3C99BE0-6105-404A-212A-0B9C73085678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76A789-B368-DC9B-6BFE-F32AE26722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E790273-4A90-8586-2E89-878A7D7990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06BFB6-C9E0-24B7-98A9-39D49D72F2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A9FC6-1403-4DF9-BF74-97CCC802A1F3}" type="datetimeFigureOut">
              <a:rPr lang="sv-SE" smtClean="0"/>
              <a:t>2023-10-12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19D60B-FD9C-44D9-D322-41D0086025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A164A4-A770-6DCD-72F9-6BA79264DF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1F0E9-2E41-46C4-A6AE-CFCB333C626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4381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870D81-DE11-ADBC-0E98-26B5272B96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9C4C400-7B96-36D5-9606-F77F813E27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0E322E-D88A-18D9-62E2-4E6E75A558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A9FC6-1403-4DF9-BF74-97CCC802A1F3}" type="datetimeFigureOut">
              <a:rPr lang="sv-SE" smtClean="0"/>
              <a:t>2023-10-12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543BE2-E549-86B3-9A46-D161C810D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47AF5F-EB1C-2F6A-296F-DA86DB20D2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1F0E9-2E41-46C4-A6AE-CFCB333C626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736230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0BCC2E5-98AD-998B-D138-9D0508EFC89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5D0E8E2-A7C0-34DB-C6E0-1F8574C072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3BAE5A-799E-13A1-FEF2-8E53C98B79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A9FC6-1403-4DF9-BF74-97CCC802A1F3}" type="datetimeFigureOut">
              <a:rPr lang="sv-SE" smtClean="0"/>
              <a:t>2023-10-12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38A1BD-5C34-C8DD-C3F3-2BBC9F70EB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D7F4AB-A00D-751E-2341-93B54827CB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1F0E9-2E41-46C4-A6AE-CFCB333C626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44752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2349F2-7CEB-D56C-7599-B25D03EDF9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6F57B1-52FA-6AF5-F7EB-EF99C6CDA5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32A7EF-980F-ACEE-9DAC-3C5236E2B3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A9FC6-1403-4DF9-BF74-97CCC802A1F3}" type="datetimeFigureOut">
              <a:rPr lang="sv-SE" smtClean="0"/>
              <a:t>2023-10-12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6915D1-6E8D-83FF-58BB-6382E14265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60595A-6D78-3AB5-70FF-1254399D7D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1F0E9-2E41-46C4-A6AE-CFCB333C626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896059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E95C4C-9502-5D94-30CB-3F50C2DDD0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093A2B-249B-0656-2D30-CA057B2F9D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205F8A-10F4-0FFB-54D8-ACF081ECD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A9FC6-1403-4DF9-BF74-97CCC802A1F3}" type="datetimeFigureOut">
              <a:rPr lang="sv-SE" smtClean="0"/>
              <a:t>2023-10-12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4B365F-9D81-6465-543C-EF2FDB95AB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0BC557-7447-F8E3-4029-14ABE3DF39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1F0E9-2E41-46C4-A6AE-CFCB333C626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026951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93D99F-5CF1-CECD-2E18-8C153F8315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8DC1F7-AF7B-6BFE-547E-3F2FED24510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BD4658-BB2B-AF9B-66B4-FB1FE23ADE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F89CE18-D6FF-B59F-A7DD-E51632B666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A9FC6-1403-4DF9-BF74-97CCC802A1F3}" type="datetimeFigureOut">
              <a:rPr lang="sv-SE" smtClean="0"/>
              <a:t>2023-10-12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D4A3B6-B824-8EAE-5F06-9466FFB128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54B0E4-3E03-7A54-3F0F-C9FD381F2B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1F0E9-2E41-46C4-A6AE-CFCB333C626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345930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B3FCAB-2052-8B13-CC44-3D712734B3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FBF96F-F498-C552-7F30-61B90CBA1F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93AD46-E36B-8A85-AA6F-08477A6BF2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090A03C-26FC-E8B9-3A0C-CA034E655E0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28BA2B5-03E4-B6BE-E7A3-E69E366BCD4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7B50385-80A6-ED1E-2DC4-80AC19DFA2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A9FC6-1403-4DF9-BF74-97CCC802A1F3}" type="datetimeFigureOut">
              <a:rPr lang="sv-SE" smtClean="0"/>
              <a:t>2023-10-12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D48F57-9693-5A8B-99D6-DEAECD775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4D50103-DF29-70E4-BE2D-0DF9B059B5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1F0E9-2E41-46C4-A6AE-CFCB333C626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047780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69BA12-9635-4661-5A32-98E72B2155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6B23F6B-6B1B-944E-E25A-FFDFA8B29D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A9FC6-1403-4DF9-BF74-97CCC802A1F3}" type="datetimeFigureOut">
              <a:rPr lang="sv-SE" smtClean="0"/>
              <a:t>2023-10-12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429131E-7007-6540-24D6-B572EA36BD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B70C807-DCBC-683C-CA38-0106FA8158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1F0E9-2E41-46C4-A6AE-CFCB333C626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684380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7DB2634-24FC-CDD9-16B0-543F0C5A0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A9FC6-1403-4DF9-BF74-97CCC802A1F3}" type="datetimeFigureOut">
              <a:rPr lang="sv-SE" smtClean="0"/>
              <a:t>2023-10-12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BC5047B-E049-CB21-1F45-32145541C0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290B79A-4061-562E-B393-8A1F620876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1F0E9-2E41-46C4-A6AE-CFCB333C626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768130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426D43-B846-2854-43ED-6E9544AD19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1DA3AF-47E8-DC9B-E646-EDB9BC6596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5C1FAEC-38C4-7FA3-820B-3E8C549F9C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E89A756-A278-BA72-8BF5-57D5ADD2FD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A9FC6-1403-4DF9-BF74-97CCC802A1F3}" type="datetimeFigureOut">
              <a:rPr lang="sv-SE" smtClean="0"/>
              <a:t>2023-10-12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8569BAB-AD3D-DF46-8C6F-D5141620EC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C44098-1446-DE02-C64F-11EB5DB3A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1F0E9-2E41-46C4-A6AE-CFCB333C626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985108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A5419E-4582-322E-84A6-A27BD9EDAB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1059243-2450-D11D-30AE-3B7015D57F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A6676D1-9605-F692-1020-1E40069857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F98316-2374-6110-CF53-D0135E976B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A9FC6-1403-4DF9-BF74-97CCC802A1F3}" type="datetimeFigureOut">
              <a:rPr lang="sv-SE" smtClean="0"/>
              <a:t>2023-10-12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1177CB-DA45-373C-FA49-DE4BF7183B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2F7A56-32CD-89FD-33FA-F498243523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1F0E9-2E41-46C4-A6AE-CFCB333C626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973007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A305C65-B5FF-63EC-5A20-0AD0C44A40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8D2793-47BC-40B5-7162-6400092E5F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856A96-1C66-F401-B25C-DFA8985498B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AA9FC6-1403-4DF9-BF74-97CCC802A1F3}" type="datetimeFigureOut">
              <a:rPr lang="sv-SE" smtClean="0"/>
              <a:t>2023-10-12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7D93EF-FDB6-5E25-0E27-DCF08379AE8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3E488A-2FC4-85F5-5209-02C8F77D57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A1F0E9-2E41-46C4-A6AE-CFCB333C626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84488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A1B82A2C-B018-42F3-0419-97FD660ABD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9600" y="2214092"/>
            <a:ext cx="5384800" cy="3298190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6" name="Title 3">
            <a:extLst>
              <a:ext uri="{FF2B5EF4-FFF2-40B4-BE49-F238E27FC236}">
                <a16:creationId xmlns:a16="http://schemas.microsoft.com/office/drawing/2014/main" id="{D7AF4E4D-EB6D-5C22-83C2-AD90E22BBAA6}"/>
              </a:ext>
            </a:extLst>
          </p:cNvPr>
          <p:cNvSpPr txBox="1">
            <a:spLocks/>
          </p:cNvSpPr>
          <p:nvPr/>
        </p:nvSpPr>
        <p:spPr bwMode="auto">
          <a:xfrm>
            <a:off x="0" y="0"/>
            <a:ext cx="110299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177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35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531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709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kern="0" dirty="0">
                <a:solidFill>
                  <a:srgbClr val="000000"/>
                </a:solidFill>
              </a:rPr>
              <a:t>Switching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 band pair indication approach</a:t>
            </a:r>
            <a:endParaRPr kumimoji="0" lang="sv-SE" sz="3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6196EB0A-B081-E198-D0CB-4BAA7FDD5081}"/>
              </a:ext>
            </a:extLst>
          </p:cNvPr>
          <p:cNvSpPr txBox="1">
            <a:spLocks/>
          </p:cNvSpPr>
          <p:nvPr/>
        </p:nvSpPr>
        <p:spPr bwMode="auto">
          <a:xfrm>
            <a:off x="6197600" y="1600206"/>
            <a:ext cx="5384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882" indent="-342882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742913" indent="-285737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2943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121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298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476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801">
                <a:solidFill>
                  <a:schemeClr val="tx1"/>
                </a:solidFill>
                <a:latin typeface="+mn-lt"/>
              </a:defRPr>
            </a:lvl6pPr>
            <a:lvl7pPr marL="2971652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801">
                <a:solidFill>
                  <a:schemeClr val="tx1"/>
                </a:solidFill>
                <a:latin typeface="+mn-lt"/>
              </a:defRPr>
            </a:lvl7pPr>
            <a:lvl8pPr marL="3428829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801">
                <a:solidFill>
                  <a:schemeClr val="tx1"/>
                </a:solidFill>
                <a:latin typeface="+mn-lt"/>
              </a:defRPr>
            </a:lvl8pPr>
            <a:lvl9pPr marL="3886007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801">
                <a:solidFill>
                  <a:schemeClr val="tx1"/>
                </a:solidFill>
                <a:latin typeface="+mn-lt"/>
              </a:defRPr>
            </a:lvl9pPr>
          </a:lstStyle>
          <a:p>
            <a:pPr marL="342882" marR="0" lvl="0" indent="-342882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The order of four bands in the signaling indicates switching band pairs for a band combination (both in preferred band pairs reporting and switching grant)</a:t>
            </a:r>
          </a:p>
          <a:p>
            <a:pPr marL="342882" marR="0" lvl="0" indent="-342882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742913" marR="0" lvl="1" indent="-285737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Char char="-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At Tx Chain#1, band A (switch-from) switched to band C (switch-to)</a:t>
            </a:r>
          </a:p>
          <a:p>
            <a:pPr marL="742913" marR="0" lvl="1" indent="-285737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Char char="-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At Tx Chain#2, band B (switch-from) switched to band D (switch-to)</a:t>
            </a:r>
          </a:p>
        </p:txBody>
      </p:sp>
    </p:spTree>
    <p:extLst>
      <p:ext uri="{BB962C8B-B14F-4D97-AF65-F5344CB8AC3E}">
        <p14:creationId xmlns:p14="http://schemas.microsoft.com/office/powerpoint/2010/main" val="37850485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 diagram of a diagram&#10;&#10;Description automatically generated with medium confidence">
            <a:extLst>
              <a:ext uri="{FF2B5EF4-FFF2-40B4-BE49-F238E27FC236}">
                <a16:creationId xmlns:a16="http://schemas.microsoft.com/office/drawing/2014/main" id="{2E5E7E70-7146-BE59-219D-4A0408667A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00753" y="1294975"/>
            <a:ext cx="9189772" cy="3611562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0D9F795-B531-8676-A4CD-AAB27269A257}"/>
              </a:ext>
            </a:extLst>
          </p:cNvPr>
          <p:cNvSpPr txBox="1">
            <a:spLocks/>
          </p:cNvSpPr>
          <p:nvPr/>
        </p:nvSpPr>
        <p:spPr>
          <a:xfrm>
            <a:off x="11410960" y="6483350"/>
            <a:ext cx="527049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defPPr>
              <a:defRPr lang="sv-SE"/>
            </a:defPPr>
            <a:lvl1pPr marL="0" algn="l" defTabSz="914400" rtl="0" eaLnBrk="1" latinLnBrk="0" hangingPunct="1">
              <a:defRPr sz="11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F5492D28-9CB3-4957-BFD2-683A3D6260A5}" type="slidenum">
              <a:rPr kumimoji="0" lang="en-GB" alt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GB" altLang="en-US" sz="9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8415BA8-7D55-64EC-920F-54D59AA33F12}"/>
              </a:ext>
            </a:extLst>
          </p:cNvPr>
          <p:cNvSpPr txBox="1">
            <a:spLocks/>
          </p:cNvSpPr>
          <p:nvPr/>
        </p:nvSpPr>
        <p:spPr bwMode="auto">
          <a:xfrm>
            <a:off x="609601" y="254973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ea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177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35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531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709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j-cs"/>
              </a:rPr>
              <a:t>Example: UE preferred Tx switching</a:t>
            </a:r>
            <a:endParaRPr kumimoji="0" lang="sv-SE" sz="3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ea"/>
              <a:ea typeface="+mj-ea"/>
              <a:cs typeface="+mj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3FD322B-892B-6754-3DF6-0299B727DBFF}"/>
              </a:ext>
            </a:extLst>
          </p:cNvPr>
          <p:cNvSpPr txBox="1"/>
          <p:nvPr/>
        </p:nvSpPr>
        <p:spPr>
          <a:xfrm>
            <a:off x="1709884" y="4962860"/>
            <a:ext cx="918977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latin typeface="Helvetica" panose="020B0604020202020204" pitchFamily="34" charset="0"/>
              </a:rPr>
              <a:t>UE may report the support of the switching band pair indication approach if the preferred Tx switching has an improved switching period compared with the base line (i.e., </a:t>
            </a:r>
            <a:r>
              <a:rPr lang="en-GB" sz="1600" dirty="0">
                <a:latin typeface="Helvetica" panose="020B0604020202020204" pitchFamily="34" charset="0"/>
              </a:rPr>
              <a:t>max(</a:t>
            </a:r>
            <a:r>
              <a:rPr lang="en-GB" sz="1600" dirty="0" err="1">
                <a:latin typeface="Helvetica" panose="020B0604020202020204" pitchFamily="34" charset="0"/>
              </a:rPr>
              <a:t>T</a:t>
            </a:r>
            <a:r>
              <a:rPr lang="en-GB" sz="1600" baseline="-25000" dirty="0" err="1">
                <a:latin typeface="Helvetica" panose="020B0604020202020204" pitchFamily="34" charset="0"/>
              </a:rPr>
              <a:t>switch_A</a:t>
            </a:r>
            <a:r>
              <a:rPr lang="en-GB" sz="1600" baseline="-25000" dirty="0">
                <a:latin typeface="Helvetica" panose="020B0604020202020204" pitchFamily="34" charset="0"/>
              </a:rPr>
              <a:t>-</a:t>
            </a:r>
            <a:r>
              <a:rPr lang="en-GB" sz="1600" baseline="-25000" dirty="0" err="1">
                <a:latin typeface="Helvetica" panose="020B0604020202020204" pitchFamily="34" charset="0"/>
              </a:rPr>
              <a:t>C</a:t>
            </a:r>
            <a:r>
              <a:rPr lang="en-GB" sz="1600" dirty="0" err="1">
                <a:latin typeface="Helvetica" panose="020B0604020202020204" pitchFamily="34" charset="0"/>
              </a:rPr>
              <a:t>,T</a:t>
            </a:r>
            <a:r>
              <a:rPr lang="en-GB" sz="1600" baseline="-25000" dirty="0" err="1">
                <a:latin typeface="Helvetica" panose="020B0604020202020204" pitchFamily="34" charset="0"/>
              </a:rPr>
              <a:t>switch_B</a:t>
            </a:r>
            <a:r>
              <a:rPr lang="en-GB" sz="1600" baseline="-25000" dirty="0">
                <a:latin typeface="Helvetica" panose="020B0604020202020204" pitchFamily="34" charset="0"/>
              </a:rPr>
              <a:t>-D ,</a:t>
            </a:r>
            <a:r>
              <a:rPr lang="en-GB" sz="1600" dirty="0" err="1">
                <a:latin typeface="Helvetica" panose="020B0604020202020204" pitchFamily="34" charset="0"/>
              </a:rPr>
              <a:t>T</a:t>
            </a:r>
            <a:r>
              <a:rPr lang="en-GB" sz="1600" baseline="-25000" dirty="0" err="1">
                <a:latin typeface="Helvetica" panose="020B0604020202020204" pitchFamily="34" charset="0"/>
              </a:rPr>
              <a:t>switch_A</a:t>
            </a:r>
            <a:r>
              <a:rPr lang="en-GB" sz="1600" baseline="-25000" dirty="0">
                <a:latin typeface="Helvetica" panose="020B0604020202020204" pitchFamily="34" charset="0"/>
              </a:rPr>
              <a:t>-D</a:t>
            </a:r>
            <a:r>
              <a:rPr lang="en-GB" sz="1600" dirty="0">
                <a:latin typeface="Helvetica" panose="020B0604020202020204" pitchFamily="34" charset="0"/>
              </a:rPr>
              <a:t>, </a:t>
            </a:r>
            <a:r>
              <a:rPr lang="en-GB" sz="1600" dirty="0" err="1">
                <a:latin typeface="Helvetica" panose="020B0604020202020204" pitchFamily="34" charset="0"/>
              </a:rPr>
              <a:t>T</a:t>
            </a:r>
            <a:r>
              <a:rPr lang="en-GB" sz="1600" baseline="-25000" dirty="0" err="1">
                <a:latin typeface="Helvetica" panose="020B0604020202020204" pitchFamily="34" charset="0"/>
              </a:rPr>
              <a:t>switch_B</a:t>
            </a:r>
            <a:r>
              <a:rPr lang="en-GB" sz="1600" baseline="-25000" dirty="0">
                <a:latin typeface="Helvetica" panose="020B0604020202020204" pitchFamily="34" charset="0"/>
              </a:rPr>
              <a:t>-C</a:t>
            </a:r>
            <a:r>
              <a:rPr lang="en-GB" sz="1600" dirty="0">
                <a:latin typeface="Helvetica" panose="020B0604020202020204" pitchFamily="34" charset="0"/>
              </a:rPr>
              <a:t>)</a:t>
            </a:r>
            <a:r>
              <a:rPr lang="en-GB" dirty="0">
                <a:latin typeface="Helvetica" panose="020B0604020202020204" pitchFamily="34" charset="0"/>
              </a:rPr>
              <a:t>).</a:t>
            </a:r>
            <a:r>
              <a:rPr lang="en-GB" dirty="0">
                <a:solidFill>
                  <a:srgbClr val="000000"/>
                </a:solidFill>
                <a:latin typeface="Helvetica" panose="020B0604020202020204" pitchFamily="34" charset="0"/>
              </a:rPr>
              <a:t> In this case, it means:</a:t>
            </a:r>
          </a:p>
          <a:p>
            <a:r>
              <a:rPr lang="en-GB" b="1" dirty="0">
                <a:solidFill>
                  <a:srgbClr val="000000"/>
                </a:solidFill>
                <a:latin typeface="Helvetica" panose="020B0604020202020204" pitchFamily="34" charset="0"/>
              </a:rPr>
              <a:t>         </a:t>
            </a:r>
            <a:r>
              <a:rPr lang="en-GB" sz="1400" dirty="0">
                <a:solidFill>
                  <a:srgbClr val="000000"/>
                </a:solidFill>
                <a:latin typeface="Helvetica" panose="020B0604020202020204" pitchFamily="34" charset="0"/>
              </a:rPr>
              <a:t>max(</a:t>
            </a:r>
            <a:r>
              <a:rPr lang="en-GB" sz="1400" dirty="0" err="1">
                <a:solidFill>
                  <a:srgbClr val="000000"/>
                </a:solidFill>
                <a:latin typeface="Helvetica" panose="020B0604020202020204" pitchFamily="34" charset="0"/>
              </a:rPr>
              <a:t>T</a:t>
            </a:r>
            <a:r>
              <a:rPr lang="en-GB" sz="1400" baseline="-25000" dirty="0" err="1">
                <a:solidFill>
                  <a:srgbClr val="000000"/>
                </a:solidFill>
                <a:latin typeface="Helvetica" panose="020B0604020202020204" pitchFamily="34" charset="0"/>
              </a:rPr>
              <a:t>switch_A</a:t>
            </a:r>
            <a:r>
              <a:rPr lang="en-GB" sz="1400" baseline="-25000" dirty="0">
                <a:solidFill>
                  <a:srgbClr val="000000"/>
                </a:solidFill>
                <a:latin typeface="Helvetica" panose="020B0604020202020204" pitchFamily="34" charset="0"/>
              </a:rPr>
              <a:t>-</a:t>
            </a:r>
            <a:r>
              <a:rPr lang="en-GB" sz="1400" baseline="-25000" dirty="0" err="1">
                <a:solidFill>
                  <a:srgbClr val="000000"/>
                </a:solidFill>
                <a:latin typeface="Helvetica" panose="020B0604020202020204" pitchFamily="34" charset="0"/>
              </a:rPr>
              <a:t>C</a:t>
            </a:r>
            <a:r>
              <a:rPr lang="en-GB" sz="1400" dirty="0" err="1">
                <a:solidFill>
                  <a:srgbClr val="000000"/>
                </a:solidFill>
                <a:latin typeface="Helvetica" panose="020B0604020202020204" pitchFamily="34" charset="0"/>
              </a:rPr>
              <a:t>,T</a:t>
            </a:r>
            <a:r>
              <a:rPr lang="en-GB" sz="1400" baseline="-25000" dirty="0" err="1">
                <a:solidFill>
                  <a:srgbClr val="000000"/>
                </a:solidFill>
                <a:latin typeface="Helvetica" panose="020B0604020202020204" pitchFamily="34" charset="0"/>
              </a:rPr>
              <a:t>switch_B</a:t>
            </a:r>
            <a:r>
              <a:rPr lang="en-GB" sz="1400" baseline="-25000" dirty="0">
                <a:solidFill>
                  <a:srgbClr val="000000"/>
                </a:solidFill>
                <a:latin typeface="Helvetica" panose="020B0604020202020204" pitchFamily="34" charset="0"/>
              </a:rPr>
              <a:t>-D</a:t>
            </a:r>
            <a:r>
              <a:rPr lang="en-GB" sz="1400" dirty="0">
                <a:solidFill>
                  <a:srgbClr val="000000"/>
                </a:solidFill>
                <a:latin typeface="Helvetica" panose="020B0604020202020204" pitchFamily="34" charset="0"/>
              </a:rPr>
              <a:t>) &lt;</a:t>
            </a:r>
            <a:r>
              <a:rPr lang="en-GB" sz="1400" dirty="0">
                <a:latin typeface="Helvetica" panose="020B0604020202020204" pitchFamily="34" charset="0"/>
              </a:rPr>
              <a:t>=</a:t>
            </a:r>
            <a:r>
              <a:rPr lang="en-GB" sz="1400" dirty="0">
                <a:solidFill>
                  <a:srgbClr val="000000"/>
                </a:solidFill>
                <a:latin typeface="Helvetica" panose="020B0604020202020204" pitchFamily="34" charset="0"/>
              </a:rPr>
              <a:t> max(</a:t>
            </a:r>
            <a:r>
              <a:rPr lang="en-GB" sz="1400" dirty="0" err="1">
                <a:solidFill>
                  <a:srgbClr val="000000"/>
                </a:solidFill>
                <a:latin typeface="Helvetica" panose="020B0604020202020204" pitchFamily="34" charset="0"/>
              </a:rPr>
              <a:t>T</a:t>
            </a:r>
            <a:r>
              <a:rPr lang="en-GB" sz="1400" baseline="-25000" dirty="0" err="1">
                <a:solidFill>
                  <a:srgbClr val="000000"/>
                </a:solidFill>
                <a:latin typeface="Helvetica" panose="020B0604020202020204" pitchFamily="34" charset="0"/>
              </a:rPr>
              <a:t>switch_A</a:t>
            </a:r>
            <a:r>
              <a:rPr lang="en-GB" sz="1400" baseline="-25000" dirty="0">
                <a:solidFill>
                  <a:srgbClr val="000000"/>
                </a:solidFill>
                <a:latin typeface="Helvetica" panose="020B0604020202020204" pitchFamily="34" charset="0"/>
              </a:rPr>
              <a:t>-</a:t>
            </a:r>
            <a:r>
              <a:rPr lang="en-GB" sz="1400" baseline="-25000" dirty="0" err="1">
                <a:solidFill>
                  <a:srgbClr val="000000"/>
                </a:solidFill>
                <a:latin typeface="Helvetica" panose="020B0604020202020204" pitchFamily="34" charset="0"/>
              </a:rPr>
              <a:t>C</a:t>
            </a:r>
            <a:r>
              <a:rPr lang="en-GB" sz="1400" dirty="0" err="1">
                <a:solidFill>
                  <a:srgbClr val="000000"/>
                </a:solidFill>
                <a:latin typeface="Helvetica" panose="020B0604020202020204" pitchFamily="34" charset="0"/>
              </a:rPr>
              <a:t>,T</a:t>
            </a:r>
            <a:r>
              <a:rPr lang="en-GB" sz="1400" baseline="-25000" dirty="0" err="1">
                <a:solidFill>
                  <a:srgbClr val="000000"/>
                </a:solidFill>
                <a:latin typeface="Helvetica" panose="020B0604020202020204" pitchFamily="34" charset="0"/>
              </a:rPr>
              <a:t>switch_B</a:t>
            </a:r>
            <a:r>
              <a:rPr lang="en-GB" sz="1400" baseline="-25000" dirty="0">
                <a:solidFill>
                  <a:srgbClr val="000000"/>
                </a:solidFill>
                <a:latin typeface="Helvetica" panose="020B0604020202020204" pitchFamily="34" charset="0"/>
              </a:rPr>
              <a:t>-D ,</a:t>
            </a:r>
            <a:r>
              <a:rPr lang="en-GB" sz="1400" dirty="0" err="1">
                <a:solidFill>
                  <a:srgbClr val="000000"/>
                </a:solidFill>
                <a:latin typeface="Helvetica" panose="020B0604020202020204" pitchFamily="34" charset="0"/>
              </a:rPr>
              <a:t>T</a:t>
            </a:r>
            <a:r>
              <a:rPr lang="en-GB" sz="1400" baseline="-25000" dirty="0" err="1">
                <a:solidFill>
                  <a:srgbClr val="000000"/>
                </a:solidFill>
                <a:latin typeface="Helvetica" panose="020B0604020202020204" pitchFamily="34" charset="0"/>
              </a:rPr>
              <a:t>switch_A</a:t>
            </a:r>
            <a:r>
              <a:rPr lang="en-GB" sz="1400" baseline="-25000" dirty="0">
                <a:solidFill>
                  <a:srgbClr val="000000"/>
                </a:solidFill>
                <a:latin typeface="Helvetica" panose="020B0604020202020204" pitchFamily="34" charset="0"/>
              </a:rPr>
              <a:t>-D</a:t>
            </a:r>
            <a:r>
              <a:rPr lang="en-GB" sz="1400" dirty="0">
                <a:solidFill>
                  <a:srgbClr val="000000"/>
                </a:solidFill>
                <a:latin typeface="Helvetica" panose="020B0604020202020204" pitchFamily="34" charset="0"/>
              </a:rPr>
              <a:t>, </a:t>
            </a:r>
            <a:r>
              <a:rPr lang="en-GB" sz="1400" dirty="0" err="1">
                <a:solidFill>
                  <a:srgbClr val="000000"/>
                </a:solidFill>
                <a:latin typeface="Helvetica" panose="020B0604020202020204" pitchFamily="34" charset="0"/>
              </a:rPr>
              <a:t>T</a:t>
            </a:r>
            <a:r>
              <a:rPr lang="en-GB" sz="1400" baseline="-25000" dirty="0" err="1">
                <a:solidFill>
                  <a:srgbClr val="000000"/>
                </a:solidFill>
                <a:latin typeface="Helvetica" panose="020B0604020202020204" pitchFamily="34" charset="0"/>
              </a:rPr>
              <a:t>switch_B</a:t>
            </a:r>
            <a:r>
              <a:rPr lang="en-GB" sz="1400" baseline="-25000" dirty="0">
                <a:solidFill>
                  <a:srgbClr val="000000"/>
                </a:solidFill>
                <a:latin typeface="Helvetica" panose="020B0604020202020204" pitchFamily="34" charset="0"/>
              </a:rPr>
              <a:t>-C</a:t>
            </a:r>
            <a:r>
              <a:rPr lang="en-GB" sz="1400" dirty="0">
                <a:solidFill>
                  <a:srgbClr val="000000"/>
                </a:solidFill>
                <a:latin typeface="Helvetica" panose="020B0604020202020204" pitchFamily="34" charset="0"/>
              </a:rPr>
              <a:t>) = max(</a:t>
            </a:r>
            <a:r>
              <a:rPr lang="en-GB" sz="1400" dirty="0" err="1">
                <a:solidFill>
                  <a:srgbClr val="000000"/>
                </a:solidFill>
                <a:latin typeface="Helvetica" panose="020B0604020202020204" pitchFamily="34" charset="0"/>
              </a:rPr>
              <a:t>T</a:t>
            </a:r>
            <a:r>
              <a:rPr lang="en-GB" sz="1400" baseline="-25000" dirty="0" err="1">
                <a:solidFill>
                  <a:srgbClr val="000000"/>
                </a:solidFill>
                <a:latin typeface="Helvetica" panose="020B0604020202020204" pitchFamily="34" charset="0"/>
              </a:rPr>
              <a:t>switch_A</a:t>
            </a:r>
            <a:r>
              <a:rPr lang="en-GB" sz="1400" baseline="-25000" dirty="0">
                <a:solidFill>
                  <a:srgbClr val="000000"/>
                </a:solidFill>
                <a:latin typeface="Helvetica" panose="020B0604020202020204" pitchFamily="34" charset="0"/>
              </a:rPr>
              <a:t>-D</a:t>
            </a:r>
            <a:r>
              <a:rPr lang="en-GB" sz="1400" dirty="0">
                <a:solidFill>
                  <a:srgbClr val="000000"/>
                </a:solidFill>
                <a:latin typeface="Helvetica" panose="020B0604020202020204" pitchFamily="34" charset="0"/>
              </a:rPr>
              <a:t>, </a:t>
            </a:r>
            <a:r>
              <a:rPr lang="en-GB" sz="1400" dirty="0" err="1">
                <a:solidFill>
                  <a:srgbClr val="000000"/>
                </a:solidFill>
                <a:latin typeface="Helvetica" panose="020B0604020202020204" pitchFamily="34" charset="0"/>
              </a:rPr>
              <a:t>T</a:t>
            </a:r>
            <a:r>
              <a:rPr lang="en-GB" sz="1400" baseline="-25000" dirty="0" err="1">
                <a:solidFill>
                  <a:srgbClr val="000000"/>
                </a:solidFill>
                <a:latin typeface="Helvetica" panose="020B0604020202020204" pitchFamily="34" charset="0"/>
              </a:rPr>
              <a:t>switch_B</a:t>
            </a:r>
            <a:r>
              <a:rPr lang="en-GB" sz="1400" baseline="-25000" dirty="0">
                <a:solidFill>
                  <a:srgbClr val="000000"/>
                </a:solidFill>
                <a:latin typeface="Helvetica" panose="020B0604020202020204" pitchFamily="34" charset="0"/>
              </a:rPr>
              <a:t>-C</a:t>
            </a:r>
            <a:r>
              <a:rPr lang="en-GB" sz="1400" dirty="0">
                <a:solidFill>
                  <a:srgbClr val="000000"/>
                </a:solidFill>
                <a:latin typeface="Helvetica" panose="020B0604020202020204" pitchFamily="34" charset="0"/>
              </a:rPr>
              <a:t>)</a:t>
            </a:r>
            <a:endParaRPr lang="en-GB" dirty="0">
              <a:solidFill>
                <a:srgbClr val="000000"/>
              </a:solidFill>
              <a:latin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28860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>
            <a:extLst>
              <a:ext uri="{FF2B5EF4-FFF2-40B4-BE49-F238E27FC236}">
                <a16:creationId xmlns:a16="http://schemas.microsoft.com/office/drawing/2014/main" id="{360AFFF9-C280-7CF8-019E-3CE303834AA1}"/>
              </a:ext>
            </a:extLst>
          </p:cNvPr>
          <p:cNvSpPr txBox="1">
            <a:spLocks/>
          </p:cNvSpPr>
          <p:nvPr/>
        </p:nvSpPr>
        <p:spPr bwMode="auto">
          <a:xfrm>
            <a:off x="49160" y="9832"/>
            <a:ext cx="9960076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177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35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531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709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Case 1, UE granted with preferred Tx switching</a:t>
            </a:r>
            <a:endParaRPr kumimoji="0" lang="sv-SE" sz="3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7614830-BD19-2343-B4D6-20ECB7B610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0517" y="1610352"/>
            <a:ext cx="9628537" cy="4739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31343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28" name="Rectangle 1030">
            <a:extLst>
              <a:ext uri="{FF2B5EF4-FFF2-40B4-BE49-F238E27FC236}">
                <a16:creationId xmlns:a16="http://schemas.microsoft.com/office/drawing/2014/main" id="{2B97F24A-32CE-4C1C-A50D-3016B394DC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3">
            <a:extLst>
              <a:ext uri="{FF2B5EF4-FFF2-40B4-BE49-F238E27FC236}">
                <a16:creationId xmlns:a16="http://schemas.microsoft.com/office/drawing/2014/main" id="{85F5EFE3-5DD5-EC4C-64E3-97B3EE81F4F2}"/>
              </a:ext>
            </a:extLst>
          </p:cNvPr>
          <p:cNvSpPr txBox="1">
            <a:spLocks/>
          </p:cNvSpPr>
          <p:nvPr/>
        </p:nvSpPr>
        <p:spPr bwMode="auto">
          <a:xfrm>
            <a:off x="630936" y="639520"/>
            <a:ext cx="3429000" cy="171907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rtlCol="0" anchor="b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177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35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531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709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marL="0" marR="0" lvl="0" indent="0" algn="l" eaLnBrk="1" fontAlgn="base" hangingPunct="1">
              <a:lnSpc>
                <a:spcPct val="90000"/>
              </a:lnSpc>
              <a:spcAft>
                <a:spcPts val="600"/>
              </a:spcAft>
              <a:buClrTx/>
              <a:buSzTx/>
              <a:tabLst/>
              <a:defRPr/>
            </a:pPr>
            <a:r>
              <a:rPr kumimoji="0" lang="en-US" sz="4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How it works for Case 1</a:t>
            </a:r>
          </a:p>
        </p:txBody>
      </p:sp>
      <p:sp>
        <p:nvSpPr>
          <p:cNvPr id="1029" name="sketch line">
            <a:extLst>
              <a:ext uri="{FF2B5EF4-FFF2-40B4-BE49-F238E27FC236}">
                <a16:creationId xmlns:a16="http://schemas.microsoft.com/office/drawing/2014/main" id="{CD8B4F24-440B-49E9-B85D-733523DC06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278" y="2573756"/>
            <a:ext cx="3255095" cy="18288"/>
          </a:xfrm>
          <a:custGeom>
            <a:avLst/>
            <a:gdLst>
              <a:gd name="connsiteX0" fmla="*/ 0 w 3255095"/>
              <a:gd name="connsiteY0" fmla="*/ 0 h 18288"/>
              <a:gd name="connsiteX1" fmla="*/ 618468 w 3255095"/>
              <a:gd name="connsiteY1" fmla="*/ 0 h 18288"/>
              <a:gd name="connsiteX2" fmla="*/ 1269487 w 3255095"/>
              <a:gd name="connsiteY2" fmla="*/ 0 h 18288"/>
              <a:gd name="connsiteX3" fmla="*/ 1953057 w 3255095"/>
              <a:gd name="connsiteY3" fmla="*/ 0 h 18288"/>
              <a:gd name="connsiteX4" fmla="*/ 2636627 w 3255095"/>
              <a:gd name="connsiteY4" fmla="*/ 0 h 18288"/>
              <a:gd name="connsiteX5" fmla="*/ 3255095 w 3255095"/>
              <a:gd name="connsiteY5" fmla="*/ 0 h 18288"/>
              <a:gd name="connsiteX6" fmla="*/ 3255095 w 3255095"/>
              <a:gd name="connsiteY6" fmla="*/ 18288 h 18288"/>
              <a:gd name="connsiteX7" fmla="*/ 2538974 w 3255095"/>
              <a:gd name="connsiteY7" fmla="*/ 18288 h 18288"/>
              <a:gd name="connsiteX8" fmla="*/ 1822853 w 3255095"/>
              <a:gd name="connsiteY8" fmla="*/ 18288 h 18288"/>
              <a:gd name="connsiteX9" fmla="*/ 1171834 w 3255095"/>
              <a:gd name="connsiteY9" fmla="*/ 18288 h 18288"/>
              <a:gd name="connsiteX10" fmla="*/ 0 w 3255095"/>
              <a:gd name="connsiteY10" fmla="*/ 18288 h 18288"/>
              <a:gd name="connsiteX11" fmla="*/ 0 w 3255095"/>
              <a:gd name="connsiteY11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55095" h="18288" fill="none" extrusionOk="0">
                <a:moveTo>
                  <a:pt x="0" y="0"/>
                </a:moveTo>
                <a:cubicBezTo>
                  <a:pt x="240201" y="-22123"/>
                  <a:pt x="462021" y="-19623"/>
                  <a:pt x="618468" y="0"/>
                </a:cubicBezTo>
                <a:cubicBezTo>
                  <a:pt x="774915" y="19623"/>
                  <a:pt x="974734" y="2035"/>
                  <a:pt x="1269487" y="0"/>
                </a:cubicBezTo>
                <a:cubicBezTo>
                  <a:pt x="1564240" y="-2035"/>
                  <a:pt x="1733579" y="10639"/>
                  <a:pt x="1953057" y="0"/>
                </a:cubicBezTo>
                <a:cubicBezTo>
                  <a:pt x="2172535" y="-10639"/>
                  <a:pt x="2453962" y="14018"/>
                  <a:pt x="2636627" y="0"/>
                </a:cubicBezTo>
                <a:cubicBezTo>
                  <a:pt x="2819292" y="-14018"/>
                  <a:pt x="3121375" y="5399"/>
                  <a:pt x="3255095" y="0"/>
                </a:cubicBezTo>
                <a:cubicBezTo>
                  <a:pt x="3254386" y="8157"/>
                  <a:pt x="3254682" y="12125"/>
                  <a:pt x="3255095" y="18288"/>
                </a:cubicBezTo>
                <a:cubicBezTo>
                  <a:pt x="3088545" y="23203"/>
                  <a:pt x="2687475" y="7419"/>
                  <a:pt x="2538974" y="18288"/>
                </a:cubicBezTo>
                <a:cubicBezTo>
                  <a:pt x="2390473" y="29157"/>
                  <a:pt x="2137381" y="-8959"/>
                  <a:pt x="1822853" y="18288"/>
                </a:cubicBezTo>
                <a:cubicBezTo>
                  <a:pt x="1508325" y="45535"/>
                  <a:pt x="1466437" y="20385"/>
                  <a:pt x="1171834" y="18288"/>
                </a:cubicBezTo>
                <a:cubicBezTo>
                  <a:pt x="877231" y="16191"/>
                  <a:pt x="561097" y="37643"/>
                  <a:pt x="0" y="18288"/>
                </a:cubicBezTo>
                <a:cubicBezTo>
                  <a:pt x="-46" y="12483"/>
                  <a:pt x="-203" y="6491"/>
                  <a:pt x="0" y="0"/>
                </a:cubicBezTo>
                <a:close/>
              </a:path>
              <a:path w="3255095" h="18288" stroke="0" extrusionOk="0">
                <a:moveTo>
                  <a:pt x="0" y="0"/>
                </a:moveTo>
                <a:cubicBezTo>
                  <a:pt x="291965" y="19429"/>
                  <a:pt x="363155" y="8568"/>
                  <a:pt x="618468" y="0"/>
                </a:cubicBezTo>
                <a:cubicBezTo>
                  <a:pt x="873781" y="-8568"/>
                  <a:pt x="904459" y="-19505"/>
                  <a:pt x="1171834" y="0"/>
                </a:cubicBezTo>
                <a:cubicBezTo>
                  <a:pt x="1439209" y="19505"/>
                  <a:pt x="1744369" y="9790"/>
                  <a:pt x="1887955" y="0"/>
                </a:cubicBezTo>
                <a:cubicBezTo>
                  <a:pt x="2031541" y="-9790"/>
                  <a:pt x="2346378" y="21240"/>
                  <a:pt x="2506423" y="0"/>
                </a:cubicBezTo>
                <a:cubicBezTo>
                  <a:pt x="2666468" y="-21240"/>
                  <a:pt x="2990257" y="30414"/>
                  <a:pt x="3255095" y="0"/>
                </a:cubicBezTo>
                <a:cubicBezTo>
                  <a:pt x="3254831" y="4493"/>
                  <a:pt x="3255479" y="9472"/>
                  <a:pt x="3255095" y="18288"/>
                </a:cubicBezTo>
                <a:cubicBezTo>
                  <a:pt x="3120743" y="16690"/>
                  <a:pt x="2759628" y="42462"/>
                  <a:pt x="2604076" y="18288"/>
                </a:cubicBezTo>
                <a:cubicBezTo>
                  <a:pt x="2448524" y="-5886"/>
                  <a:pt x="2184336" y="19599"/>
                  <a:pt x="1887955" y="18288"/>
                </a:cubicBezTo>
                <a:cubicBezTo>
                  <a:pt x="1591574" y="16977"/>
                  <a:pt x="1548845" y="6870"/>
                  <a:pt x="1334589" y="18288"/>
                </a:cubicBezTo>
                <a:cubicBezTo>
                  <a:pt x="1120333" y="29706"/>
                  <a:pt x="996014" y="9662"/>
                  <a:pt x="683570" y="18288"/>
                </a:cubicBezTo>
                <a:cubicBezTo>
                  <a:pt x="371126" y="26914"/>
                  <a:pt x="198687" y="16167"/>
                  <a:pt x="0" y="18288"/>
                </a:cubicBezTo>
                <a:cubicBezTo>
                  <a:pt x="843" y="9577"/>
                  <a:pt x="371" y="690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3810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65A32106-88AB-956C-D167-8C56F9BD09FA}"/>
              </a:ext>
            </a:extLst>
          </p:cNvPr>
          <p:cNvSpPr txBox="1">
            <a:spLocks/>
          </p:cNvSpPr>
          <p:nvPr/>
        </p:nvSpPr>
        <p:spPr bwMode="auto">
          <a:xfrm>
            <a:off x="630936" y="2807208"/>
            <a:ext cx="3429000" cy="341071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>
            <a:lvl1pPr marL="342882" indent="-342882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742913" indent="-285737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2943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121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298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476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801">
                <a:solidFill>
                  <a:schemeClr val="tx1"/>
                </a:solidFill>
                <a:latin typeface="+mn-lt"/>
              </a:defRPr>
            </a:lvl6pPr>
            <a:lvl7pPr marL="2971652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801">
                <a:solidFill>
                  <a:schemeClr val="tx1"/>
                </a:solidFill>
                <a:latin typeface="+mn-lt"/>
              </a:defRPr>
            </a:lvl7pPr>
            <a:lvl8pPr marL="3428829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801">
                <a:solidFill>
                  <a:schemeClr val="tx1"/>
                </a:solidFill>
                <a:latin typeface="+mn-lt"/>
              </a:defRPr>
            </a:lvl8pPr>
            <a:lvl9pPr marL="3886007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801">
                <a:solidFill>
                  <a:schemeClr val="tx1"/>
                </a:solidFill>
                <a:latin typeface="+mn-lt"/>
              </a:defRPr>
            </a:lvl9pPr>
          </a:lstStyle>
          <a:p>
            <a:pPr marL="342882" marR="0" lvl="0" indent="-22860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500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</a:rPr>
              <a:t>Step 1: UE reports its preferred switching band pair via "switching band pair indication approach "for band combination (A,B,C,D)</a:t>
            </a:r>
          </a:p>
          <a:p>
            <a:pPr marL="342882" marR="0" lvl="0" indent="-22860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500" b="0" i="0" u="none" strike="noStrike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</a:endParaRPr>
          </a:p>
          <a:p>
            <a:pPr marL="342882" marR="0" lvl="0" indent="-22860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500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</a:rPr>
              <a:t>Step 2: NW schedule a Tx switching as UEs preferred switching and sends the scheduled switching configuration to UE via </a:t>
            </a:r>
            <a:r>
              <a:rPr kumimoji="0" lang="en-US" altLang="zh-TW" sz="1500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</a:rPr>
              <a:t>"switching band pair indication approach "</a:t>
            </a:r>
            <a:endParaRPr kumimoji="0" lang="en-US" sz="1500" b="0" i="0" u="none" strike="noStrike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</a:endParaRPr>
          </a:p>
          <a:p>
            <a:pPr marL="342882" marR="0" lvl="0" indent="-22860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500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</a:rPr>
              <a:t>Step 3: UE performs the granted Tx switching, where the switching period is improved as: </a:t>
            </a:r>
          </a:p>
          <a:p>
            <a:pPr marL="800061" marR="0" lvl="2" indent="-22860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500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</a:rPr>
              <a:t> max(</a:t>
            </a:r>
            <a:r>
              <a:rPr kumimoji="0" lang="en-US" sz="1500" b="0" i="0" u="none" strike="noStrike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n-lt"/>
                <a:ea typeface="+mn-ea"/>
              </a:rPr>
              <a:t>T</a:t>
            </a:r>
            <a:r>
              <a:rPr kumimoji="0" lang="en-US" sz="1500" b="0" i="0" u="none" strike="noStrike" cap="none" spc="0" normalizeH="0" baseline="-25000" noProof="0" dirty="0" err="1">
                <a:ln>
                  <a:noFill/>
                </a:ln>
                <a:effectLst/>
                <a:uLnTx/>
                <a:uFillTx/>
                <a:latin typeface="+mn-lt"/>
                <a:ea typeface="+mn-ea"/>
              </a:rPr>
              <a:t>switch_A</a:t>
            </a:r>
            <a:r>
              <a:rPr kumimoji="0" lang="en-US" sz="1500" b="0" i="0" u="none" strike="noStrike" cap="none" spc="0" normalizeH="0" baseline="-2500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</a:rPr>
              <a:t>-</a:t>
            </a:r>
            <a:r>
              <a:rPr kumimoji="0" lang="en-US" sz="1500" b="0" i="0" u="none" strike="noStrike" cap="none" spc="0" normalizeH="0" baseline="-25000" noProof="0" dirty="0" err="1">
                <a:ln>
                  <a:noFill/>
                </a:ln>
                <a:effectLst/>
                <a:uLnTx/>
                <a:uFillTx/>
                <a:latin typeface="+mn-lt"/>
                <a:ea typeface="+mn-ea"/>
              </a:rPr>
              <a:t>C</a:t>
            </a:r>
            <a:r>
              <a:rPr kumimoji="0" lang="en-US" sz="1500" b="0" i="0" u="none" strike="noStrike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n-lt"/>
                <a:ea typeface="+mn-ea"/>
              </a:rPr>
              <a:t>,T</a:t>
            </a:r>
            <a:r>
              <a:rPr kumimoji="0" lang="en-US" sz="1500" b="0" i="0" u="none" strike="noStrike" cap="none" spc="0" normalizeH="0" baseline="-25000" noProof="0" dirty="0" err="1">
                <a:ln>
                  <a:noFill/>
                </a:ln>
                <a:effectLst/>
                <a:uLnTx/>
                <a:uFillTx/>
                <a:latin typeface="+mn-lt"/>
                <a:ea typeface="+mn-ea"/>
              </a:rPr>
              <a:t>switch_B</a:t>
            </a:r>
            <a:r>
              <a:rPr kumimoji="0" lang="en-US" sz="1500" b="0" i="0" u="none" strike="noStrike" cap="none" spc="0" normalizeH="0" baseline="-2500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</a:rPr>
              <a:t>-D</a:t>
            </a:r>
            <a:r>
              <a:rPr kumimoji="0" lang="en-US" sz="1500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</a:rPr>
              <a:t>)</a:t>
            </a:r>
          </a:p>
          <a:p>
            <a:pPr marL="342882" marR="0" lvl="0" indent="-22860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500" b="0" i="0" u="none" strike="noStrike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8235C0CE-68D0-5DE7-06AB-A5D807C111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54296" y="745179"/>
            <a:ext cx="6903720" cy="5367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09240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2">
            <a:extLst>
              <a:ext uri="{FF2B5EF4-FFF2-40B4-BE49-F238E27FC236}">
                <a16:creationId xmlns:a16="http://schemas.microsoft.com/office/drawing/2014/main" id="{D53A5B4F-491F-1CB1-ECE2-21FAF57E00A1}"/>
              </a:ext>
            </a:extLst>
          </p:cNvPr>
          <p:cNvSpPr txBox="1">
            <a:spLocks/>
          </p:cNvSpPr>
          <p:nvPr/>
        </p:nvSpPr>
        <p:spPr>
          <a:xfrm>
            <a:off x="11410960" y="6483350"/>
            <a:ext cx="527049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sv-SE"/>
            </a:defPPr>
            <a:lvl1pPr marL="0" algn="l" defTabSz="914400" rtl="0" eaLnBrk="1" latinLnBrk="0" hangingPunct="1">
              <a:defRPr sz="11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F5492D28-9CB3-4957-BFD2-683A3D6260A5}" type="slidenum">
              <a:rPr kumimoji="0" lang="en-GB" altLang="en-US" sz="11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GB" altLang="en-US" sz="11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3" name="Title 3">
            <a:extLst>
              <a:ext uri="{FF2B5EF4-FFF2-40B4-BE49-F238E27FC236}">
                <a16:creationId xmlns:a16="http://schemas.microsoft.com/office/drawing/2014/main" id="{69B6F063-3C30-53D3-0453-2EE969768FA7}"/>
              </a:ext>
            </a:extLst>
          </p:cNvPr>
          <p:cNvSpPr txBox="1">
            <a:spLocks/>
          </p:cNvSpPr>
          <p:nvPr/>
        </p:nvSpPr>
        <p:spPr bwMode="auto">
          <a:xfrm>
            <a:off x="108154" y="205812"/>
            <a:ext cx="9535039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ea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177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35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531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709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j-cs"/>
              </a:rPr>
              <a:t>Case 2, UE granted with non-preferred Tx switching</a:t>
            </a:r>
            <a:endParaRPr kumimoji="0" lang="sv-SE" sz="3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ea"/>
              <a:ea typeface="+mj-ea"/>
              <a:cs typeface="+mj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F790B13-FC1F-621B-1125-A970578CDF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7063" y="1560451"/>
            <a:ext cx="9643193" cy="4746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6856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55" name="Rectangle 2054">
            <a:extLst>
              <a:ext uri="{FF2B5EF4-FFF2-40B4-BE49-F238E27FC236}">
                <a16:creationId xmlns:a16="http://schemas.microsoft.com/office/drawing/2014/main" id="{2B97F24A-32CE-4C1C-A50D-3016B394DC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3">
            <a:extLst>
              <a:ext uri="{FF2B5EF4-FFF2-40B4-BE49-F238E27FC236}">
                <a16:creationId xmlns:a16="http://schemas.microsoft.com/office/drawing/2014/main" id="{873B1694-83CD-353B-061A-B2F4CB612C11}"/>
              </a:ext>
            </a:extLst>
          </p:cNvPr>
          <p:cNvSpPr txBox="1">
            <a:spLocks/>
          </p:cNvSpPr>
          <p:nvPr/>
        </p:nvSpPr>
        <p:spPr bwMode="auto">
          <a:xfrm>
            <a:off x="630936" y="639520"/>
            <a:ext cx="3429000" cy="171907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rtlCol="0" anchor="b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177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35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531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709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marL="0" marR="0" lvl="0" indent="0" algn="l" eaLnBrk="1" fontAlgn="base" hangingPunct="1">
              <a:lnSpc>
                <a:spcPct val="90000"/>
              </a:lnSpc>
              <a:spcAft>
                <a:spcPts val="600"/>
              </a:spcAft>
              <a:buClrTx/>
              <a:buSzTx/>
              <a:tabLst/>
              <a:defRPr/>
            </a:pPr>
            <a:r>
              <a:rPr kumimoji="0" lang="en-US" sz="4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How it works for Case 2</a:t>
            </a:r>
          </a:p>
        </p:txBody>
      </p:sp>
      <p:sp>
        <p:nvSpPr>
          <p:cNvPr id="2057" name="sketch line">
            <a:extLst>
              <a:ext uri="{FF2B5EF4-FFF2-40B4-BE49-F238E27FC236}">
                <a16:creationId xmlns:a16="http://schemas.microsoft.com/office/drawing/2014/main" id="{6357EC4F-235E-4222-A36F-C7878ACE37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278" y="2573756"/>
            <a:ext cx="3255095" cy="18288"/>
          </a:xfrm>
          <a:custGeom>
            <a:avLst/>
            <a:gdLst>
              <a:gd name="connsiteX0" fmla="*/ 0 w 3255095"/>
              <a:gd name="connsiteY0" fmla="*/ 0 h 18288"/>
              <a:gd name="connsiteX1" fmla="*/ 618468 w 3255095"/>
              <a:gd name="connsiteY1" fmla="*/ 0 h 18288"/>
              <a:gd name="connsiteX2" fmla="*/ 1269487 w 3255095"/>
              <a:gd name="connsiteY2" fmla="*/ 0 h 18288"/>
              <a:gd name="connsiteX3" fmla="*/ 1953057 w 3255095"/>
              <a:gd name="connsiteY3" fmla="*/ 0 h 18288"/>
              <a:gd name="connsiteX4" fmla="*/ 2636627 w 3255095"/>
              <a:gd name="connsiteY4" fmla="*/ 0 h 18288"/>
              <a:gd name="connsiteX5" fmla="*/ 3255095 w 3255095"/>
              <a:gd name="connsiteY5" fmla="*/ 0 h 18288"/>
              <a:gd name="connsiteX6" fmla="*/ 3255095 w 3255095"/>
              <a:gd name="connsiteY6" fmla="*/ 18288 h 18288"/>
              <a:gd name="connsiteX7" fmla="*/ 2538974 w 3255095"/>
              <a:gd name="connsiteY7" fmla="*/ 18288 h 18288"/>
              <a:gd name="connsiteX8" fmla="*/ 1822853 w 3255095"/>
              <a:gd name="connsiteY8" fmla="*/ 18288 h 18288"/>
              <a:gd name="connsiteX9" fmla="*/ 1171834 w 3255095"/>
              <a:gd name="connsiteY9" fmla="*/ 18288 h 18288"/>
              <a:gd name="connsiteX10" fmla="*/ 0 w 3255095"/>
              <a:gd name="connsiteY10" fmla="*/ 18288 h 18288"/>
              <a:gd name="connsiteX11" fmla="*/ 0 w 3255095"/>
              <a:gd name="connsiteY11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55095" h="18288" fill="none" extrusionOk="0">
                <a:moveTo>
                  <a:pt x="0" y="0"/>
                </a:moveTo>
                <a:cubicBezTo>
                  <a:pt x="240201" y="-22123"/>
                  <a:pt x="462021" y="-19623"/>
                  <a:pt x="618468" y="0"/>
                </a:cubicBezTo>
                <a:cubicBezTo>
                  <a:pt x="774915" y="19623"/>
                  <a:pt x="974734" y="2035"/>
                  <a:pt x="1269487" y="0"/>
                </a:cubicBezTo>
                <a:cubicBezTo>
                  <a:pt x="1564240" y="-2035"/>
                  <a:pt x="1733579" y="10639"/>
                  <a:pt x="1953057" y="0"/>
                </a:cubicBezTo>
                <a:cubicBezTo>
                  <a:pt x="2172535" y="-10639"/>
                  <a:pt x="2453962" y="14018"/>
                  <a:pt x="2636627" y="0"/>
                </a:cubicBezTo>
                <a:cubicBezTo>
                  <a:pt x="2819292" y="-14018"/>
                  <a:pt x="3121375" y="5399"/>
                  <a:pt x="3255095" y="0"/>
                </a:cubicBezTo>
                <a:cubicBezTo>
                  <a:pt x="3254386" y="8157"/>
                  <a:pt x="3254682" y="12125"/>
                  <a:pt x="3255095" y="18288"/>
                </a:cubicBezTo>
                <a:cubicBezTo>
                  <a:pt x="3088545" y="23203"/>
                  <a:pt x="2687475" y="7419"/>
                  <a:pt x="2538974" y="18288"/>
                </a:cubicBezTo>
                <a:cubicBezTo>
                  <a:pt x="2390473" y="29157"/>
                  <a:pt x="2137381" y="-8959"/>
                  <a:pt x="1822853" y="18288"/>
                </a:cubicBezTo>
                <a:cubicBezTo>
                  <a:pt x="1508325" y="45535"/>
                  <a:pt x="1466437" y="20385"/>
                  <a:pt x="1171834" y="18288"/>
                </a:cubicBezTo>
                <a:cubicBezTo>
                  <a:pt x="877231" y="16191"/>
                  <a:pt x="561097" y="37643"/>
                  <a:pt x="0" y="18288"/>
                </a:cubicBezTo>
                <a:cubicBezTo>
                  <a:pt x="-46" y="12483"/>
                  <a:pt x="-203" y="6491"/>
                  <a:pt x="0" y="0"/>
                </a:cubicBezTo>
                <a:close/>
              </a:path>
              <a:path w="3255095" h="18288" stroke="0" extrusionOk="0">
                <a:moveTo>
                  <a:pt x="0" y="0"/>
                </a:moveTo>
                <a:cubicBezTo>
                  <a:pt x="291965" y="19429"/>
                  <a:pt x="363155" y="8568"/>
                  <a:pt x="618468" y="0"/>
                </a:cubicBezTo>
                <a:cubicBezTo>
                  <a:pt x="873781" y="-8568"/>
                  <a:pt x="904459" y="-19505"/>
                  <a:pt x="1171834" y="0"/>
                </a:cubicBezTo>
                <a:cubicBezTo>
                  <a:pt x="1439209" y="19505"/>
                  <a:pt x="1744369" y="9790"/>
                  <a:pt x="1887955" y="0"/>
                </a:cubicBezTo>
                <a:cubicBezTo>
                  <a:pt x="2031541" y="-9790"/>
                  <a:pt x="2346378" y="21240"/>
                  <a:pt x="2506423" y="0"/>
                </a:cubicBezTo>
                <a:cubicBezTo>
                  <a:pt x="2666468" y="-21240"/>
                  <a:pt x="2990257" y="30414"/>
                  <a:pt x="3255095" y="0"/>
                </a:cubicBezTo>
                <a:cubicBezTo>
                  <a:pt x="3254831" y="4493"/>
                  <a:pt x="3255479" y="9472"/>
                  <a:pt x="3255095" y="18288"/>
                </a:cubicBezTo>
                <a:cubicBezTo>
                  <a:pt x="3120743" y="16690"/>
                  <a:pt x="2759628" y="42462"/>
                  <a:pt x="2604076" y="18288"/>
                </a:cubicBezTo>
                <a:cubicBezTo>
                  <a:pt x="2448524" y="-5886"/>
                  <a:pt x="2184336" y="19599"/>
                  <a:pt x="1887955" y="18288"/>
                </a:cubicBezTo>
                <a:cubicBezTo>
                  <a:pt x="1591574" y="16977"/>
                  <a:pt x="1548845" y="6870"/>
                  <a:pt x="1334589" y="18288"/>
                </a:cubicBezTo>
                <a:cubicBezTo>
                  <a:pt x="1120333" y="29706"/>
                  <a:pt x="996014" y="9662"/>
                  <a:pt x="683570" y="18288"/>
                </a:cubicBezTo>
                <a:cubicBezTo>
                  <a:pt x="371126" y="26914"/>
                  <a:pt x="198687" y="16167"/>
                  <a:pt x="0" y="18288"/>
                </a:cubicBezTo>
                <a:cubicBezTo>
                  <a:pt x="843" y="9577"/>
                  <a:pt x="371" y="690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3810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CCBD10E1-04B3-6CE3-EDA2-76184A280310}"/>
              </a:ext>
            </a:extLst>
          </p:cNvPr>
          <p:cNvSpPr txBox="1">
            <a:spLocks/>
          </p:cNvSpPr>
          <p:nvPr/>
        </p:nvSpPr>
        <p:spPr bwMode="auto">
          <a:xfrm>
            <a:off x="630936" y="2807208"/>
            <a:ext cx="3429000" cy="341071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>
            <a:lvl1pPr marL="342882" indent="-342882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742913" indent="-285737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2943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121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298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476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801">
                <a:solidFill>
                  <a:schemeClr val="tx1"/>
                </a:solidFill>
                <a:latin typeface="+mn-lt"/>
              </a:defRPr>
            </a:lvl6pPr>
            <a:lvl7pPr marL="2971652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801">
                <a:solidFill>
                  <a:schemeClr val="tx1"/>
                </a:solidFill>
                <a:latin typeface="+mn-lt"/>
              </a:defRPr>
            </a:lvl7pPr>
            <a:lvl8pPr marL="3428829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801">
                <a:solidFill>
                  <a:schemeClr val="tx1"/>
                </a:solidFill>
                <a:latin typeface="+mn-lt"/>
              </a:defRPr>
            </a:lvl8pPr>
            <a:lvl9pPr marL="3886007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801">
                <a:solidFill>
                  <a:schemeClr val="tx1"/>
                </a:solidFill>
                <a:latin typeface="+mn-lt"/>
              </a:defRPr>
            </a:lvl9pPr>
          </a:lstStyle>
          <a:p>
            <a:pPr marL="342882" marR="0" lvl="0" indent="-22860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</a:rPr>
              <a:t>Step 1: UE reports its preferred switching via </a:t>
            </a:r>
            <a:r>
              <a:rPr kumimoji="0" lang="en-US" altLang="zh-TW" sz="1400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</a:rPr>
              <a:t>"switching band pair indication approach " </a:t>
            </a:r>
            <a:r>
              <a:rPr kumimoji="0" lang="en-US" sz="1400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</a:rPr>
              <a:t>for band combination (A,B,C,D)</a:t>
            </a:r>
          </a:p>
          <a:p>
            <a:pPr marL="342882" marR="0" lvl="0" indent="-22860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400" b="0" i="0" u="none" strike="noStrike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</a:endParaRPr>
          </a:p>
          <a:p>
            <a:pPr marL="342882" marR="0" lvl="0" indent="-22860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</a:rPr>
              <a:t>Step 2: NW schedule a Tx switching as none UEs preferred switching and sends the scheduled switching configuration to UE via </a:t>
            </a:r>
            <a:r>
              <a:rPr kumimoji="0" lang="en-US" altLang="zh-TW" sz="1400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</a:rPr>
              <a:t>"switching band pair indication approach "</a:t>
            </a:r>
            <a:endParaRPr kumimoji="0" lang="en-US" sz="1400" b="0" i="0" u="none" strike="noStrike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</a:endParaRPr>
          </a:p>
          <a:p>
            <a:pPr marL="342882" marR="0" lvl="0" indent="-22860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</a:rPr>
              <a:t>Step 3: UE performs the granted Tx switching, where the </a:t>
            </a:r>
            <a:r>
              <a:rPr kumimoji="0" lang="en-US" sz="1400" b="1" i="0" u="sng" strike="noStrike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</a:rPr>
              <a:t>default</a:t>
            </a:r>
            <a:r>
              <a:rPr kumimoji="0" lang="en-US" sz="1400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</a:rPr>
              <a:t> switching period applies: </a:t>
            </a:r>
          </a:p>
          <a:p>
            <a:pPr marL="800061" marR="0" lvl="2" indent="-22860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1" i="0" u="sng" strike="noStrike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</a:rPr>
              <a:t>max</a:t>
            </a:r>
            <a:r>
              <a:rPr kumimoji="0" lang="en-US" sz="1400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</a:rPr>
              <a:t> {</a:t>
            </a:r>
            <a:r>
              <a:rPr kumimoji="0" lang="en-US" sz="1400" b="0" i="0" u="none" strike="noStrike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n-lt"/>
                <a:ea typeface="+mn-ea"/>
              </a:rPr>
              <a:t>T</a:t>
            </a:r>
            <a:r>
              <a:rPr kumimoji="0" lang="en-US" sz="1400" b="0" i="0" u="none" strike="noStrike" cap="none" spc="0" normalizeH="0" baseline="-25000" noProof="0" dirty="0" err="1">
                <a:ln>
                  <a:noFill/>
                </a:ln>
                <a:effectLst/>
                <a:uLnTx/>
                <a:uFillTx/>
                <a:latin typeface="+mn-lt"/>
                <a:ea typeface="+mn-ea"/>
              </a:rPr>
              <a:t>switch_A</a:t>
            </a:r>
            <a:r>
              <a:rPr kumimoji="0" lang="en-US" sz="1400" b="0" i="0" u="none" strike="noStrike" cap="none" spc="0" normalizeH="0" baseline="-2500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</a:rPr>
              <a:t>-</a:t>
            </a:r>
            <a:r>
              <a:rPr kumimoji="0" lang="en-US" sz="1400" b="0" i="0" u="none" strike="noStrike" cap="none" spc="0" normalizeH="0" baseline="-25000" noProof="0" dirty="0" err="1">
                <a:ln>
                  <a:noFill/>
                </a:ln>
                <a:effectLst/>
                <a:uLnTx/>
                <a:uFillTx/>
                <a:latin typeface="+mn-lt"/>
                <a:ea typeface="+mn-ea"/>
              </a:rPr>
              <a:t>C</a:t>
            </a:r>
            <a:r>
              <a:rPr kumimoji="0" lang="en-US" sz="1400" b="0" i="0" u="none" strike="noStrike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n-lt"/>
                <a:ea typeface="+mn-ea"/>
              </a:rPr>
              <a:t>,T</a:t>
            </a:r>
            <a:r>
              <a:rPr kumimoji="0" lang="en-US" sz="1400" b="0" i="0" u="none" strike="noStrike" cap="none" spc="0" normalizeH="0" baseline="-25000" noProof="0" dirty="0" err="1">
                <a:ln>
                  <a:noFill/>
                </a:ln>
                <a:effectLst/>
                <a:uLnTx/>
                <a:uFillTx/>
                <a:latin typeface="+mn-lt"/>
                <a:ea typeface="+mn-ea"/>
              </a:rPr>
              <a:t>switch_B</a:t>
            </a:r>
            <a:r>
              <a:rPr kumimoji="0" lang="en-US" sz="1400" b="0" i="0" u="none" strike="noStrike" cap="none" spc="0" normalizeH="0" baseline="-2500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</a:rPr>
              <a:t>-D</a:t>
            </a:r>
            <a:r>
              <a:rPr kumimoji="0" lang="en-US" sz="1400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</a:rPr>
              <a:t>,</a:t>
            </a:r>
            <a:br>
              <a:rPr kumimoji="0" lang="en-US" sz="1400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</a:rPr>
            </a:br>
            <a:r>
              <a:rPr kumimoji="0" lang="en-US" sz="1400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</a:rPr>
              <a:t>        </a:t>
            </a:r>
            <a:r>
              <a:rPr kumimoji="0" lang="en-US" sz="1400" b="0" i="0" u="none" strike="noStrike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n-lt"/>
                <a:ea typeface="+mn-ea"/>
              </a:rPr>
              <a:t>T</a:t>
            </a:r>
            <a:r>
              <a:rPr kumimoji="0" lang="en-US" sz="1400" b="0" i="0" u="none" strike="noStrike" cap="none" spc="0" normalizeH="0" baseline="-25000" noProof="0" dirty="0" err="1">
                <a:ln>
                  <a:noFill/>
                </a:ln>
                <a:effectLst/>
                <a:uLnTx/>
                <a:uFillTx/>
                <a:latin typeface="+mn-lt"/>
                <a:ea typeface="+mn-ea"/>
              </a:rPr>
              <a:t>switch_A</a:t>
            </a:r>
            <a:r>
              <a:rPr kumimoji="0" lang="en-US" sz="1400" b="0" i="0" u="none" strike="noStrike" cap="none" spc="0" normalizeH="0" baseline="-2500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</a:rPr>
              <a:t>-D</a:t>
            </a:r>
            <a:r>
              <a:rPr kumimoji="0" lang="en-US" sz="1400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</a:rPr>
              <a:t>, </a:t>
            </a:r>
            <a:r>
              <a:rPr kumimoji="0" lang="en-US" sz="1400" b="0" i="0" u="none" strike="noStrike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n-lt"/>
                <a:ea typeface="+mn-ea"/>
              </a:rPr>
              <a:t>T</a:t>
            </a:r>
            <a:r>
              <a:rPr kumimoji="0" lang="en-US" sz="1400" b="0" i="0" u="none" strike="noStrike" cap="none" spc="0" normalizeH="0" baseline="-25000" noProof="0" dirty="0" err="1">
                <a:ln>
                  <a:noFill/>
                </a:ln>
                <a:effectLst/>
                <a:uLnTx/>
                <a:uFillTx/>
                <a:latin typeface="+mn-lt"/>
                <a:ea typeface="+mn-ea"/>
              </a:rPr>
              <a:t>switch_B</a:t>
            </a:r>
            <a:r>
              <a:rPr kumimoji="0" lang="en-US" sz="1400" b="0" i="0" u="none" strike="noStrike" cap="none" spc="0" normalizeH="0" baseline="-2500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</a:rPr>
              <a:t>-C</a:t>
            </a:r>
            <a:r>
              <a:rPr kumimoji="0" lang="en-US" sz="1400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</a:rPr>
              <a:t>}</a:t>
            </a:r>
          </a:p>
          <a:p>
            <a:pPr marL="800061" marR="0" lvl="2" indent="-22860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</a:rPr>
              <a:t>= max{</a:t>
            </a:r>
            <a:r>
              <a:rPr kumimoji="0" lang="en-US" sz="1400" b="0" i="0" u="none" strike="noStrike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n-lt"/>
                <a:ea typeface="+mn-ea"/>
              </a:rPr>
              <a:t>T</a:t>
            </a:r>
            <a:r>
              <a:rPr kumimoji="0" lang="en-US" sz="1400" b="0" i="0" u="none" strike="noStrike" cap="none" spc="0" normalizeH="0" baseline="-25000" noProof="0" dirty="0" err="1">
                <a:ln>
                  <a:noFill/>
                </a:ln>
                <a:effectLst/>
                <a:uLnTx/>
                <a:uFillTx/>
                <a:latin typeface="+mn-lt"/>
                <a:ea typeface="+mn-ea"/>
              </a:rPr>
              <a:t>switch_A</a:t>
            </a:r>
            <a:r>
              <a:rPr kumimoji="0" lang="en-US" sz="1400" b="0" i="0" u="none" strike="noStrike" cap="none" spc="0" normalizeH="0" baseline="-2500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</a:rPr>
              <a:t>-D</a:t>
            </a:r>
            <a:r>
              <a:rPr kumimoji="0" lang="en-US" sz="1400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</a:rPr>
              <a:t>, </a:t>
            </a:r>
            <a:r>
              <a:rPr kumimoji="0" lang="en-US" sz="1400" b="0" i="0" u="none" strike="noStrike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n-lt"/>
                <a:ea typeface="+mn-ea"/>
              </a:rPr>
              <a:t>T</a:t>
            </a:r>
            <a:r>
              <a:rPr kumimoji="0" lang="en-US" sz="1400" b="0" i="0" u="none" strike="noStrike" cap="none" spc="0" normalizeH="0" baseline="-25000" noProof="0" dirty="0" err="1">
                <a:ln>
                  <a:noFill/>
                </a:ln>
                <a:effectLst/>
                <a:uLnTx/>
                <a:uFillTx/>
                <a:latin typeface="+mn-lt"/>
                <a:ea typeface="+mn-ea"/>
              </a:rPr>
              <a:t>switch_B</a:t>
            </a:r>
            <a:r>
              <a:rPr kumimoji="0" lang="en-US" sz="1400" b="0" i="0" u="none" strike="noStrike" cap="none" spc="0" normalizeH="0" baseline="-2500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</a:rPr>
              <a:t>-C</a:t>
            </a:r>
            <a:r>
              <a:rPr kumimoji="0" lang="en-US" sz="1400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</a:rPr>
              <a:t>}</a:t>
            </a:r>
          </a:p>
          <a:p>
            <a:pPr marL="342882" marR="0" lvl="0" indent="-22860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400" b="0" i="0" u="none" strike="noStrike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C3C99BE0-6105-404A-212A-0B9C730856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54296" y="745179"/>
            <a:ext cx="6903720" cy="5367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11388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1180</TotalTime>
  <Words>396</Words>
  <Application>Microsoft Office PowerPoint</Application>
  <PresentationFormat>寬螢幕</PresentationFormat>
  <Paragraphs>25</Paragraphs>
  <Slides>6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5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6</vt:i4>
      </vt:variant>
    </vt:vector>
  </HeadingPairs>
  <TitlesOfParts>
    <vt:vector size="12" baseType="lpstr">
      <vt:lpstr>微软雅黑</vt:lpstr>
      <vt:lpstr>Arial</vt:lpstr>
      <vt:lpstr>Calibri</vt:lpstr>
      <vt:lpstr>Calibri Light</vt:lpstr>
      <vt:lpstr>Helvetica</vt:lpstr>
      <vt:lpstr>Office Theme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>MTK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Clarification on the band-ordering based approach</dc:title>
  <dc:creator>Aijun Cao</dc:creator>
  <cp:lastModifiedBy>煥仁 傅</cp:lastModifiedBy>
  <cp:revision>19</cp:revision>
  <dcterms:created xsi:type="dcterms:W3CDTF">2023-08-24T09:07:08Z</dcterms:created>
  <dcterms:modified xsi:type="dcterms:W3CDTF">2023-10-12T09:39:10Z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83bcef13-7cac-433f-ba1d-47a323951816_Enabled">
    <vt:lpwstr>true</vt:lpwstr>
  </property>
  <property fmtid="{D5CDD505-2E9C-101B-9397-08002B2CF9AE}" pid="3" name="MSIP_Label_83bcef13-7cac-433f-ba1d-47a323951816_SetDate">
    <vt:lpwstr>2023-08-24T09:09:00Z</vt:lpwstr>
  </property>
  <property fmtid="{D5CDD505-2E9C-101B-9397-08002B2CF9AE}" pid="4" name="MSIP_Label_83bcef13-7cac-433f-ba1d-47a323951816_Method">
    <vt:lpwstr>Privileged</vt:lpwstr>
  </property>
  <property fmtid="{D5CDD505-2E9C-101B-9397-08002B2CF9AE}" pid="5" name="MSIP_Label_83bcef13-7cac-433f-ba1d-47a323951816_Name">
    <vt:lpwstr>MTK_Unclassified</vt:lpwstr>
  </property>
  <property fmtid="{D5CDD505-2E9C-101B-9397-08002B2CF9AE}" pid="6" name="MSIP_Label_83bcef13-7cac-433f-ba1d-47a323951816_SiteId">
    <vt:lpwstr>a7687ede-7a6b-4ef6-bace-642f677fbe31</vt:lpwstr>
  </property>
  <property fmtid="{D5CDD505-2E9C-101B-9397-08002B2CF9AE}" pid="7" name="MSIP_Label_83bcef13-7cac-433f-ba1d-47a323951816_ActionId">
    <vt:lpwstr>1a834d1f-6490-4387-998e-c0d79ab36281</vt:lpwstr>
  </property>
  <property fmtid="{D5CDD505-2E9C-101B-9397-08002B2CF9AE}" pid="8" name="MSIP_Label_83bcef13-7cac-433f-ba1d-47a323951816_ContentBits">
    <vt:lpwstr>0</vt:lpwstr>
  </property>
</Properties>
</file>