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9"/>
  </p:notesMasterIdLst>
  <p:handoutMasterIdLst>
    <p:handoutMasterId r:id="rId20"/>
  </p:handoutMasterIdLst>
  <p:sldIdLst>
    <p:sldId id="303" r:id="rId5"/>
    <p:sldId id="304" r:id="rId6"/>
    <p:sldId id="305" r:id="rId7"/>
    <p:sldId id="329" r:id="rId8"/>
    <p:sldId id="307" r:id="rId9"/>
    <p:sldId id="985" r:id="rId10"/>
    <p:sldId id="324" r:id="rId11"/>
    <p:sldId id="988" r:id="rId12"/>
    <p:sldId id="322" r:id="rId13"/>
    <p:sldId id="331" r:id="rId14"/>
    <p:sldId id="323" r:id="rId15"/>
    <p:sldId id="326" r:id="rId16"/>
    <p:sldId id="332" r:id="rId17"/>
    <p:sldId id="987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87074" autoAdjust="0"/>
  </p:normalViewPr>
  <p:slideViewPr>
    <p:cSldViewPr snapToGrid="0">
      <p:cViewPr varScale="1">
        <p:scale>
          <a:sx n="95" d="100"/>
          <a:sy n="95" d="100"/>
        </p:scale>
        <p:origin x="261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9/30/2023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9/30/2023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57B193-880C-4C6C-B01E-8B8E3CA52DC7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RAN1#114b meeting 09/10-13/10/2023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F416B3-4854-BB4A-669F-DFA301B5F643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RAN1#114b meeting 09/10-13/10/2023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tohru.3gpp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54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540" TargetMode="External"/><Relationship Id="rId2" Type="http://schemas.openxmlformats.org/officeDocument/2006/relationships/hyperlink" Target="https://portal.3gpp.org/ngppapp/CreateTdoc.Aspx?mode=create&amp;meetingId=60540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3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Meetings_3GPP_SYNC/RAN1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RAN1#114bis Meeting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RAN1 Chair/ETSI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R1-2308803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Refer to the “RAN1#114 bis Meeting Management” document in R1-2308804.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89050"/>
            <a:ext cx="8388350" cy="493077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The GTW sessions will be set-up for all online sessions (up to 3 parallel sessions)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Microsoft Teams will be used for the organized offline sessions (up to 2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  <a:endParaRPr lang="en-GB" sz="2400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Remote participation may not be guaranteed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Hand raising facility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For hand raising, 3GPP </a:t>
            </a:r>
            <a:r>
              <a:rPr lang="en-GB" sz="1800" dirty="0" err="1"/>
              <a:t>Tohru</a:t>
            </a:r>
            <a:r>
              <a:rPr lang="en-GB" sz="1800" dirty="0"/>
              <a:t> will be used by </a:t>
            </a:r>
            <a:r>
              <a:rPr lang="en-GB" sz="1800" b="1" dirty="0">
                <a:solidFill>
                  <a:srgbClr val="FF0000"/>
                </a:solidFill>
              </a:rPr>
              <a:t>BOTH</a:t>
            </a:r>
            <a:r>
              <a:rPr lang="en-GB" sz="1800" dirty="0"/>
              <a:t> F2F participants and remote participants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Delegates involved in the technical discussions, please connect to the 3GPP tool at: </a:t>
            </a:r>
            <a:r>
              <a:rPr lang="en-GB" sz="1800" dirty="0">
                <a:hlinkClick r:id="rId2"/>
              </a:rPr>
              <a:t>https://tohru.3gpp.org/</a:t>
            </a:r>
            <a:r>
              <a:rPr lang="en-GB" sz="1800" dirty="0"/>
              <a:t> </a:t>
            </a:r>
          </a:p>
          <a:p>
            <a:pPr lvl="1">
              <a:defRPr/>
            </a:pPr>
            <a:r>
              <a:rPr lang="en-GB" sz="2000" dirty="0"/>
              <a:t>Meeting IDs are:</a:t>
            </a:r>
          </a:p>
          <a:p>
            <a:pPr lvl="2">
              <a:defRPr/>
            </a:pPr>
            <a:r>
              <a:rPr lang="en-GB" sz="1600" dirty="0"/>
              <a:t>RAN1_Main (Main meeting room: Grand Ballroom C)</a:t>
            </a:r>
          </a:p>
          <a:p>
            <a:pPr lvl="2">
              <a:defRPr/>
            </a:pPr>
            <a:r>
              <a:rPr lang="en-GB" sz="1600" dirty="0"/>
              <a:t>RAN1_Brk1 (Breakout 1 meeting room: Grand Ballroom B)</a:t>
            </a:r>
          </a:p>
          <a:p>
            <a:pPr lvl="2">
              <a:defRPr/>
            </a:pPr>
            <a:r>
              <a:rPr lang="en-GB" sz="1600" dirty="0"/>
              <a:t>RAN1_Brk2 (Breakout 2 meeting room: Grand Ballroom A)</a:t>
            </a:r>
          </a:p>
          <a:p>
            <a:pPr lvl="2">
              <a:defRPr/>
            </a:pPr>
            <a:r>
              <a:rPr lang="en-GB" sz="1600" dirty="0"/>
              <a:t>RAN1_Off1 (Offline 1 meeting room: Function room A)</a:t>
            </a:r>
          </a:p>
          <a:p>
            <a:pPr lvl="2">
              <a:defRPr/>
            </a:pPr>
            <a:r>
              <a:rPr lang="en-GB" sz="1600"/>
              <a:t>RAN1_Off2 (Offline 2 meeting room: Function room B)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b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PLEASE </a:t>
            </a:r>
            <a:r>
              <a:rPr lang="en-GB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STRICTLY FOLLOW the naming convention</a:t>
            </a:r>
          </a:p>
          <a:p>
            <a:pPr lvl="1">
              <a:defRPr/>
            </a:pPr>
            <a:r>
              <a:rPr lang="en-GB" sz="1600" b="1" dirty="0">
                <a:latin typeface="Calibri" panose="020F0502020204030204" pitchFamily="34" charset="0"/>
                <a:ea typeface="Calibri" panose="020F0502020204030204" pitchFamily="34" charset="0"/>
              </a:rPr>
              <a:t>For F2F participants</a:t>
            </a:r>
          </a:p>
          <a:p>
            <a:pPr lvl="2">
              <a:defRPr/>
            </a:pPr>
            <a:r>
              <a:rPr lang="en-GB" sz="1200" b="1" dirty="0">
                <a:latin typeface="Calibri" panose="020F0502020204030204" pitchFamily="34" charset="0"/>
                <a:ea typeface="Calibri" panose="020F0502020204030204" pitchFamily="34" charset="0"/>
              </a:rPr>
              <a:t>First name: 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“</a:t>
            </a:r>
            <a:r>
              <a:rPr lang="en-US" sz="1400" b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[F] 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COMPANY – FirstName”</a:t>
            </a:r>
          </a:p>
          <a:p>
            <a:pPr lvl="2">
              <a:defRPr/>
            </a:pP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 name: “</a:t>
            </a:r>
            <a:r>
              <a:rPr lang="en-US" sz="12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LastName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”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defRPr/>
            </a:pPr>
            <a:r>
              <a:rPr lang="en-US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For remote participants</a:t>
            </a:r>
          </a:p>
          <a:p>
            <a:pPr lvl="2">
              <a:defRPr/>
            </a:pPr>
            <a:r>
              <a:rPr lang="en-GB" sz="1200" b="1" dirty="0">
                <a:latin typeface="Calibri" panose="020F0502020204030204" pitchFamily="34" charset="0"/>
                <a:ea typeface="Calibri" panose="020F0502020204030204" pitchFamily="34" charset="0"/>
              </a:rPr>
              <a:t>First name: </a:t>
            </a:r>
            <a:r>
              <a:rPr lang="en-US" sz="1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“</a:t>
            </a:r>
            <a:r>
              <a:rPr lang="en-US" sz="1400" b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[</a:t>
            </a:r>
            <a:r>
              <a:rPr lang="en-US" sz="1200" b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R] 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COMPANY – FirstName”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>
              <a:defRPr/>
            </a:pP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 name: “</a:t>
            </a:r>
            <a:r>
              <a:rPr lang="en-US" sz="12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LastName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”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23767144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ETSI/MCC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RAN1#114 bis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09 October 2023, 01:00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13 October 2023, 09:00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two-way remote participation.</a:t>
            </a:r>
          </a:p>
          <a:p>
            <a:pPr lvl="1">
              <a:defRPr/>
            </a:pPr>
            <a:r>
              <a:rPr lang="en-GB" sz="2000" dirty="0"/>
              <a:t>The following slides are mainly intended to those participating remotely to RAN1#114 bis. Nevertheless, </a:t>
            </a:r>
            <a:r>
              <a:rPr lang="en-GB" sz="2000" u="sng" dirty="0"/>
              <a:t>all participants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R1-2308800</a:t>
            </a:r>
          </a:p>
          <a:p>
            <a:pPr lvl="1"/>
            <a:r>
              <a:rPr lang="en-GB" altLang="en-US" sz="2000" dirty="0"/>
              <a:t>Refer to the “RAN1#114bis Meeting Management” document in R1-2308804 for the detailed scope and any meeting management related issues.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03325"/>
            <a:ext cx="838835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https://portal.3gpp.org/#/registration?MtgId=60540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b="1" dirty="0"/>
              <a:t>Please unregister yourself if you change your mind and decide to finally not participate</a:t>
            </a:r>
            <a:r>
              <a:rPr lang="en-GB" altLang="en-US" dirty="0"/>
              <a:t>. This way, the list of registered delegates will be as accurate as possible.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RAN1#114bis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and uploaded using the 3GPP Portal (3GU) in the usual manner, according to the deadlines as in the meeting agenda (R1-2308800).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https://portal.3gpp.org/ngppapp/CreateTdoc.Aspx?mode=create&amp;meetingId=60540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https://portal.3gpp.org/ngppapp/ContributionImport.aspx?mode=bulk&amp;meetingId=60540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the 3GPP portal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(refer to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3GU). 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you’re strongly encouraged to follow the </a:t>
            </a:r>
            <a:r>
              <a:rPr lang="en-GB" altLang="en-US" dirty="0" err="1"/>
              <a:t>guidances</a:t>
            </a:r>
            <a:r>
              <a:rPr lang="en-GB" altLang="en-US" dirty="0"/>
              <a:t>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6187358"/>
              </p:ext>
            </p:extLst>
          </p:nvPr>
        </p:nvGraphicFramePr>
        <p:xfrm>
          <a:off x="488950" y="1225550"/>
          <a:ext cx="8388348" cy="503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https://www.3gpp.org/ftp/tsg_ran/WG1_RL1/TSGR1_113/Inbox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that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October 8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(as usual 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As instructed by RAN1 chair, upload of any new documents will ONLY be allowed from 07:30 to 20:00 (Monday to Thursday local time) – till around 18:00 (Friday local time)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is dismantled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Refer to the “RAN1#114 bis Meeting Management” document in R1-2308804.</a:t>
            </a:r>
          </a:p>
          <a:p>
            <a:pPr lvl="2"/>
            <a:r>
              <a:rPr lang="en-GB" altLang="en-US" sz="1800" dirty="0"/>
              <a:t>Although RAN1#114 bis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RAN1#114 bis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32697</TotalTime>
  <Words>1825</Words>
  <Application>Microsoft Office PowerPoint</Application>
  <PresentationFormat>On-screen Show (4:3)</PresentationFormat>
  <Paragraphs>151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     RAN1#114bis Meeting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Hand raising facility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MCC: CR2895</cp:lastModifiedBy>
  <cp:revision>1050</cp:revision>
  <dcterms:created xsi:type="dcterms:W3CDTF">2008-08-30T09:32:10Z</dcterms:created>
  <dcterms:modified xsi:type="dcterms:W3CDTF">2023-09-30T12:43:38Z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