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bookmarkIdSeed="20">
  <p:sldMasterIdLst>
    <p:sldMasterId id="2147483660" r:id="rId1"/>
    <p:sldMasterId id="2147483687" r:id="rId2"/>
    <p:sldMasterId id="2147483694" r:id="rId3"/>
    <p:sldMasterId id="2147483701" r:id="rId4"/>
    <p:sldMasterId id="2147483708" r:id="rId5"/>
  </p:sldMasterIdLst>
  <p:notesMasterIdLst>
    <p:notesMasterId r:id="rId40"/>
  </p:notesMasterIdLst>
  <p:handoutMasterIdLst>
    <p:handoutMasterId r:id="rId41"/>
  </p:handoutMasterIdLst>
  <p:sldIdLst>
    <p:sldId id="603" r:id="rId6"/>
    <p:sldId id="545" r:id="rId7"/>
    <p:sldId id="567" r:id="rId8"/>
    <p:sldId id="597" r:id="rId9"/>
    <p:sldId id="568" r:id="rId10"/>
    <p:sldId id="569" r:id="rId11"/>
    <p:sldId id="570" r:id="rId12"/>
    <p:sldId id="573" r:id="rId13"/>
    <p:sldId id="602" r:id="rId14"/>
    <p:sldId id="572" r:id="rId15"/>
    <p:sldId id="574" r:id="rId16"/>
    <p:sldId id="579" r:id="rId17"/>
    <p:sldId id="580" r:id="rId18"/>
    <p:sldId id="582" r:id="rId19"/>
    <p:sldId id="609" r:id="rId20"/>
    <p:sldId id="583" r:id="rId21"/>
    <p:sldId id="599" r:id="rId22"/>
    <p:sldId id="606" r:id="rId23"/>
    <p:sldId id="584" r:id="rId24"/>
    <p:sldId id="610" r:id="rId25"/>
    <p:sldId id="585" r:id="rId26"/>
    <p:sldId id="611" r:id="rId27"/>
    <p:sldId id="601" r:id="rId28"/>
    <p:sldId id="586" r:id="rId29"/>
    <p:sldId id="612" r:id="rId30"/>
    <p:sldId id="615" r:id="rId31"/>
    <p:sldId id="616" r:id="rId32"/>
    <p:sldId id="608" r:id="rId33"/>
    <p:sldId id="613" r:id="rId34"/>
    <p:sldId id="588" r:id="rId35"/>
    <p:sldId id="614" r:id="rId36"/>
    <p:sldId id="600" r:id="rId37"/>
    <p:sldId id="589" r:id="rId38"/>
    <p:sldId id="260" r:id="rId39"/>
  </p:sldIdLst>
  <p:sldSz cx="9144000" cy="5143500" type="screen16x9"/>
  <p:notesSz cx="6858000" cy="9144000"/>
  <p:embeddedFontLst>
    <p:embeddedFont>
      <p:font typeface="Fujitsu Infinity Pro" panose="020B0600070205080204" charset="0"/>
      <p:regular r:id="rId42"/>
    </p:embeddedFont>
    <p:embeddedFont>
      <p:font typeface="Fujitsu Infinity Pro Bold" panose="020B0600070205080204" charset="0"/>
      <p:bold r:id="rId43"/>
    </p:embeddedFont>
    <p:embeddedFont>
      <p:font typeface="Fujitsu Infinity Pro Bold It" panose="020B0600070205080204" charset="0"/>
      <p:bold r:id="rId44"/>
    </p:embeddedFont>
    <p:embeddedFont>
      <p:font typeface="Fujitsu Infinity Pro ExtraBold" panose="020B0600070205080204" charset="0"/>
      <p:bold r:id="rId45"/>
    </p:embeddedFont>
    <p:embeddedFont>
      <p:font typeface="Fujitsu Infinity Pro Italic" charset="0"/>
      <p:regular r:id="rId46"/>
    </p:embeddedFont>
    <p:embeddedFont>
      <p:font typeface="Fujitsu Infinity Pro Light" panose="020B0600070205080204" charset="0"/>
      <p:regular r:id="rId47"/>
    </p:embeddedFont>
    <p:embeddedFont>
      <p:font typeface="Times" panose="02020603050405020304" pitchFamily="18" charset="0"/>
      <p:regular r:id="rId48"/>
      <p:bold r:id="rId49"/>
      <p:italic r:id="rId50"/>
      <p:boldItalic r:id="rId51"/>
    </p:embeddedFont>
    <p:embeddedFont>
      <p:font typeface="游ゴシック" panose="020B0400000000000000" pitchFamily="50" charset="-128"/>
      <p:regular r:id="rId52"/>
      <p:bold r:id="rId5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EA0000"/>
    <a:srgbClr val="008224"/>
    <a:srgbClr val="FFE700"/>
    <a:srgbClr val="00E7EF"/>
    <a:srgbClr val="000000"/>
    <a:srgbClr val="FF8000"/>
    <a:srgbClr val="D80084"/>
    <a:srgbClr val="2400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80" autoAdjust="0"/>
    <p:restoredTop sz="95958" autoAdjust="0"/>
  </p:normalViewPr>
  <p:slideViewPr>
    <p:cSldViewPr snapToGrid="0">
      <p:cViewPr varScale="1">
        <p:scale>
          <a:sx n="134" d="100"/>
          <a:sy n="134" d="100"/>
        </p:scale>
        <p:origin x="96"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75" d="100"/>
          <a:sy n="75" d="100"/>
        </p:scale>
        <p:origin x="4014" y="24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8.fntdata"/><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3.fntdata"/><Relationship Id="rId52" Type="http://schemas.openxmlformats.org/officeDocument/2006/relationships/font" Target="fonts/font11.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10.fntdata"/><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a:extLst>
              <a:ext uri="{FF2B5EF4-FFF2-40B4-BE49-F238E27FC236}">
                <a16:creationId xmlns:a16="http://schemas.microsoft.com/office/drawing/2014/main" id="{6AED8D3B-9082-49AA-B4BC-F3F4425AA7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9ACFA8-1AB5-47AD-8712-789ED582E266}" type="datetimeFigureOut">
              <a:rPr kumimoji="1" lang="ja-JP" altLang="en-US" smtClean="0"/>
              <a:t>2023/5/9</a:t>
            </a:fld>
            <a:endParaRPr kumimoji="1" lang="ja-JP" altLang="en-US"/>
          </a:p>
        </p:txBody>
      </p:sp>
      <p:sp>
        <p:nvSpPr>
          <p:cNvPr id="4" name="フッター プレースホルダー 3">
            <a:extLst>
              <a:ext uri="{FF2B5EF4-FFF2-40B4-BE49-F238E27FC236}">
                <a16:creationId xmlns:a16="http://schemas.microsoft.com/office/drawing/2014/main" id="{5DAB9B36-94C5-4135-B352-9570B260F3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ja-JP" sz="1000"/>
              <a:t>© Fujitsu 2023</a:t>
            </a:r>
            <a:endParaRPr lang="en-US" altLang="ja-JP" sz="1000" dirty="0"/>
          </a:p>
        </p:txBody>
      </p:sp>
      <p:sp>
        <p:nvSpPr>
          <p:cNvPr id="5" name="スライド番号プレースホルダー 4">
            <a:extLst>
              <a:ext uri="{FF2B5EF4-FFF2-40B4-BE49-F238E27FC236}">
                <a16:creationId xmlns:a16="http://schemas.microsoft.com/office/drawing/2014/main" id="{91EDE976-DD9F-4E5B-8DD7-50A554BDD8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DA504E-F46D-4C99-BD4A-3BE220F742A8}" type="slidenum">
              <a:rPr kumimoji="1" lang="ja-JP" altLang="en-US" smtClean="0"/>
              <a:t>‹#›</a:t>
            </a:fld>
            <a:endParaRPr kumimoji="1" lang="ja-JP" altLang="en-US"/>
          </a:p>
        </p:txBody>
      </p:sp>
    </p:spTree>
    <p:extLst>
      <p:ext uri="{BB962C8B-B14F-4D97-AF65-F5344CB8AC3E}">
        <p14:creationId xmlns:p14="http://schemas.microsoft.com/office/powerpoint/2010/main" val="955941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n-lt"/>
              </a:defRPr>
            </a:lvl1pPr>
          </a:lstStyle>
          <a:p>
            <a:fld id="{49E156C8-D1E6-4437-B817-0C57EC289493}" type="datetimeFigureOut">
              <a:rPr kumimoji="1" lang="ja-JP" altLang="en-US" smtClean="0"/>
              <a:pPr/>
              <a:t>2023/5/9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dirty="0"/>
              <a:t>Headline</a:t>
            </a:r>
            <a:endParaRPr kumimoji="1" lang="ja-JP" altLang="en-US" dirty="0"/>
          </a:p>
          <a:p>
            <a:pPr lvl="1"/>
            <a:r>
              <a:rPr kumimoji="1" lang="en-US" altLang="ja-JP" dirty="0"/>
              <a:t>1st subhead</a:t>
            </a:r>
            <a:endParaRPr kumimoji="1" lang="ja-JP" altLang="en-US" dirty="0"/>
          </a:p>
          <a:p>
            <a:pPr lvl="2"/>
            <a:r>
              <a:rPr kumimoji="1" lang="en-US" altLang="ja-JP" dirty="0"/>
              <a:t>2nd subhead</a:t>
            </a:r>
            <a:endParaRPr kumimoji="1" lang="ja-JP" altLang="en-US" dirty="0"/>
          </a:p>
          <a:p>
            <a:pPr lvl="3"/>
            <a:r>
              <a:rPr kumimoji="1" lang="en-US" altLang="ja-JP" dirty="0"/>
              <a:t>Text</a:t>
            </a:r>
          </a:p>
          <a:p>
            <a:pPr lvl="4"/>
            <a:r>
              <a:rPr kumimoji="1" lang="en-US" altLang="ja-JP" dirty="0"/>
              <a:t>Text</a:t>
            </a:r>
            <a:endParaRPr kumimoji="1" lang="ja-JP" altLang="en-US" dirty="0"/>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atin typeface="+mn-lt"/>
              </a:defRPr>
            </a:lvl1pPr>
          </a:lstStyle>
          <a:p>
            <a:r>
              <a:rPr lang="en-US" altLang="ja-JP"/>
              <a:t>© Fujitsu 2023</a:t>
            </a:r>
            <a:endParaRPr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atin typeface="+mn-lt"/>
              </a:defRPr>
            </a:lvl1pPr>
          </a:lstStyle>
          <a:p>
            <a:fld id="{C0644275-5C74-4E59-8F01-9B0DD8D2F6FE}" type="slidenum">
              <a:rPr kumimoji="1" lang="ja-JP" altLang="en-US" smtClean="0"/>
              <a:pPr/>
              <a:t>‹#›</a:t>
            </a:fld>
            <a:endParaRPr kumimoji="1" lang="ja-JP" altLang="en-US"/>
          </a:p>
        </p:txBody>
      </p:sp>
    </p:spTree>
    <p:extLst>
      <p:ext uri="{BB962C8B-B14F-4D97-AF65-F5344CB8AC3E}">
        <p14:creationId xmlns:p14="http://schemas.microsoft.com/office/powerpoint/2010/main" val="2664097101"/>
      </p:ext>
    </p:extLst>
  </p:cSld>
  <p:clrMap bg1="lt1" tx1="dk1" bg2="lt2" tx2="dk2" accent1="accent1" accent2="accent2" accent3="accent3" accent4="accent4" accent5="accent5" accent6="accent6" hlink="hlink" folHlink="folHlink"/>
  <p:hf hdr="0" dt="0"/>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a:t>
            </a:fld>
            <a:endParaRPr kumimoji="1" lang="ja-JP" altLang="en-US"/>
          </a:p>
        </p:txBody>
      </p:sp>
    </p:spTree>
    <p:extLst>
      <p:ext uri="{BB962C8B-B14F-4D97-AF65-F5344CB8AC3E}">
        <p14:creationId xmlns:p14="http://schemas.microsoft.com/office/powerpoint/2010/main" val="4111179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15</a:t>
            </a:fld>
            <a:endParaRPr kumimoji="1" lang="ja-JP" altLang="en-US"/>
          </a:p>
        </p:txBody>
      </p:sp>
    </p:spTree>
    <p:extLst>
      <p:ext uri="{BB962C8B-B14F-4D97-AF65-F5344CB8AC3E}">
        <p14:creationId xmlns:p14="http://schemas.microsoft.com/office/powerpoint/2010/main" val="2803613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16</a:t>
            </a:fld>
            <a:endParaRPr kumimoji="1" lang="ja-JP" altLang="en-US"/>
          </a:p>
        </p:txBody>
      </p:sp>
    </p:spTree>
    <p:extLst>
      <p:ext uri="{BB962C8B-B14F-4D97-AF65-F5344CB8AC3E}">
        <p14:creationId xmlns:p14="http://schemas.microsoft.com/office/powerpoint/2010/main" val="1192156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19</a:t>
            </a:fld>
            <a:endParaRPr kumimoji="1" lang="ja-JP" altLang="en-US"/>
          </a:p>
        </p:txBody>
      </p:sp>
    </p:spTree>
    <p:extLst>
      <p:ext uri="{BB962C8B-B14F-4D97-AF65-F5344CB8AC3E}">
        <p14:creationId xmlns:p14="http://schemas.microsoft.com/office/powerpoint/2010/main" val="1949435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20</a:t>
            </a:fld>
            <a:endParaRPr kumimoji="1" lang="ja-JP" altLang="en-US"/>
          </a:p>
        </p:txBody>
      </p:sp>
    </p:spTree>
    <p:extLst>
      <p:ext uri="{BB962C8B-B14F-4D97-AF65-F5344CB8AC3E}">
        <p14:creationId xmlns:p14="http://schemas.microsoft.com/office/powerpoint/2010/main" val="1857076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21</a:t>
            </a:fld>
            <a:endParaRPr kumimoji="1" lang="ja-JP" altLang="en-US"/>
          </a:p>
        </p:txBody>
      </p:sp>
    </p:spTree>
    <p:extLst>
      <p:ext uri="{BB962C8B-B14F-4D97-AF65-F5344CB8AC3E}">
        <p14:creationId xmlns:p14="http://schemas.microsoft.com/office/powerpoint/2010/main" val="2738388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23</a:t>
            </a:fld>
            <a:endParaRPr kumimoji="1" lang="ja-JP" altLang="en-US"/>
          </a:p>
        </p:txBody>
      </p:sp>
    </p:spTree>
    <p:extLst>
      <p:ext uri="{BB962C8B-B14F-4D97-AF65-F5344CB8AC3E}">
        <p14:creationId xmlns:p14="http://schemas.microsoft.com/office/powerpoint/2010/main" val="3503007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24</a:t>
            </a:fld>
            <a:endParaRPr kumimoji="1" lang="ja-JP" altLang="en-US"/>
          </a:p>
        </p:txBody>
      </p:sp>
    </p:spTree>
    <p:extLst>
      <p:ext uri="{BB962C8B-B14F-4D97-AF65-F5344CB8AC3E}">
        <p14:creationId xmlns:p14="http://schemas.microsoft.com/office/powerpoint/2010/main" val="660467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25</a:t>
            </a:fld>
            <a:endParaRPr kumimoji="1" lang="ja-JP" altLang="en-US"/>
          </a:p>
        </p:txBody>
      </p:sp>
    </p:spTree>
    <p:extLst>
      <p:ext uri="{BB962C8B-B14F-4D97-AF65-F5344CB8AC3E}">
        <p14:creationId xmlns:p14="http://schemas.microsoft.com/office/powerpoint/2010/main" val="551825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29</a:t>
            </a:fld>
            <a:endParaRPr kumimoji="1" lang="ja-JP" altLang="en-US"/>
          </a:p>
        </p:txBody>
      </p:sp>
    </p:spTree>
    <p:extLst>
      <p:ext uri="{BB962C8B-B14F-4D97-AF65-F5344CB8AC3E}">
        <p14:creationId xmlns:p14="http://schemas.microsoft.com/office/powerpoint/2010/main" val="797297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30</a:t>
            </a:fld>
            <a:endParaRPr kumimoji="1" lang="ja-JP" altLang="en-US"/>
          </a:p>
        </p:txBody>
      </p:sp>
    </p:spTree>
    <p:extLst>
      <p:ext uri="{BB962C8B-B14F-4D97-AF65-F5344CB8AC3E}">
        <p14:creationId xmlns:p14="http://schemas.microsoft.com/office/powerpoint/2010/main" val="305387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a:t>
            </a:fld>
            <a:endParaRPr kumimoji="1" lang="ja-JP" altLang="en-US"/>
          </a:p>
        </p:txBody>
      </p:sp>
    </p:spTree>
    <p:extLst>
      <p:ext uri="{BB962C8B-B14F-4D97-AF65-F5344CB8AC3E}">
        <p14:creationId xmlns:p14="http://schemas.microsoft.com/office/powerpoint/2010/main" val="1855934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31</a:t>
            </a:fld>
            <a:endParaRPr kumimoji="1" lang="ja-JP" altLang="en-US"/>
          </a:p>
        </p:txBody>
      </p:sp>
    </p:spTree>
    <p:extLst>
      <p:ext uri="{BB962C8B-B14F-4D97-AF65-F5344CB8AC3E}">
        <p14:creationId xmlns:p14="http://schemas.microsoft.com/office/powerpoint/2010/main" val="31347083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33</a:t>
            </a:fld>
            <a:endParaRPr kumimoji="1" lang="ja-JP" altLang="en-US"/>
          </a:p>
        </p:txBody>
      </p:sp>
    </p:spTree>
    <p:extLst>
      <p:ext uri="{BB962C8B-B14F-4D97-AF65-F5344CB8AC3E}">
        <p14:creationId xmlns:p14="http://schemas.microsoft.com/office/powerpoint/2010/main" val="4142663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34</a:t>
            </a:fld>
            <a:endParaRPr kumimoji="1" lang="ja-JP" altLang="en-US"/>
          </a:p>
        </p:txBody>
      </p:sp>
    </p:spTree>
    <p:extLst>
      <p:ext uri="{BB962C8B-B14F-4D97-AF65-F5344CB8AC3E}">
        <p14:creationId xmlns:p14="http://schemas.microsoft.com/office/powerpoint/2010/main" val="4272753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3</a:t>
            </a:fld>
            <a:endParaRPr kumimoji="1" lang="ja-JP" altLang="en-US"/>
          </a:p>
        </p:txBody>
      </p:sp>
    </p:spTree>
    <p:extLst>
      <p:ext uri="{BB962C8B-B14F-4D97-AF65-F5344CB8AC3E}">
        <p14:creationId xmlns:p14="http://schemas.microsoft.com/office/powerpoint/2010/main" val="3478697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4</a:t>
            </a:fld>
            <a:endParaRPr kumimoji="1" lang="ja-JP" altLang="en-US"/>
          </a:p>
        </p:txBody>
      </p:sp>
    </p:spTree>
    <p:extLst>
      <p:ext uri="{BB962C8B-B14F-4D97-AF65-F5344CB8AC3E}">
        <p14:creationId xmlns:p14="http://schemas.microsoft.com/office/powerpoint/2010/main" val="2561019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5</a:t>
            </a:fld>
            <a:endParaRPr kumimoji="1" lang="ja-JP" altLang="en-US"/>
          </a:p>
        </p:txBody>
      </p:sp>
    </p:spTree>
    <p:extLst>
      <p:ext uri="{BB962C8B-B14F-4D97-AF65-F5344CB8AC3E}">
        <p14:creationId xmlns:p14="http://schemas.microsoft.com/office/powerpoint/2010/main" val="4233208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6</a:t>
            </a:fld>
            <a:endParaRPr kumimoji="1" lang="ja-JP" altLang="en-US"/>
          </a:p>
        </p:txBody>
      </p:sp>
    </p:spTree>
    <p:extLst>
      <p:ext uri="{BB962C8B-B14F-4D97-AF65-F5344CB8AC3E}">
        <p14:creationId xmlns:p14="http://schemas.microsoft.com/office/powerpoint/2010/main" val="1709838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12</a:t>
            </a:fld>
            <a:endParaRPr kumimoji="1" lang="ja-JP" altLang="en-US"/>
          </a:p>
        </p:txBody>
      </p:sp>
    </p:spTree>
    <p:extLst>
      <p:ext uri="{BB962C8B-B14F-4D97-AF65-F5344CB8AC3E}">
        <p14:creationId xmlns:p14="http://schemas.microsoft.com/office/powerpoint/2010/main" val="76877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13</a:t>
            </a:fld>
            <a:endParaRPr kumimoji="1" lang="ja-JP" altLang="en-US"/>
          </a:p>
        </p:txBody>
      </p:sp>
    </p:spTree>
    <p:extLst>
      <p:ext uri="{BB962C8B-B14F-4D97-AF65-F5344CB8AC3E}">
        <p14:creationId xmlns:p14="http://schemas.microsoft.com/office/powerpoint/2010/main" val="3143187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14</a:t>
            </a:fld>
            <a:endParaRPr kumimoji="1" lang="ja-JP" altLang="en-US"/>
          </a:p>
        </p:txBody>
      </p:sp>
    </p:spTree>
    <p:extLst>
      <p:ext uri="{BB962C8B-B14F-4D97-AF65-F5344CB8AC3E}">
        <p14:creationId xmlns:p14="http://schemas.microsoft.com/office/powerpoint/2010/main" val="13193941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21" name="図 6">
            <a:extLst>
              <a:ext uri="{FF2B5EF4-FFF2-40B4-BE49-F238E27FC236}">
                <a16:creationId xmlns:a16="http://schemas.microsoft.com/office/drawing/2014/main" id="{FC533E43-2867-41C8-94A1-0A4A808ECE1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pic>
        <p:nvPicPr>
          <p:cNvPr id="23" name="Picture 56" descr="Fujitsu">
            <a:extLst>
              <a:ext uri="{FF2B5EF4-FFF2-40B4-BE49-F238E27FC236}">
                <a16:creationId xmlns:a16="http://schemas.microsoft.com/office/drawing/2014/main" id="{5DB3C458-E4AF-477D-8B11-DAC49895A0A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930FDD1A-3000-4506-8EFB-1CE10DE0D334}"/>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1"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7" name="Slide Number Placeholder 5">
            <a:extLst>
              <a:ext uri="{FF2B5EF4-FFF2-40B4-BE49-F238E27FC236}">
                <a16:creationId xmlns:a16="http://schemas.microsoft.com/office/drawing/2014/main" id="{4A95E983-8121-4CB0-B256-9F6F72B5E2ED}"/>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0" name="Picture 23" descr="A picture containing icon&#10;&#10;Description automatically generated">
            <a:extLst>
              <a:ext uri="{FF2B5EF4-FFF2-40B4-BE49-F238E27FC236}">
                <a16:creationId xmlns:a16="http://schemas.microsoft.com/office/drawing/2014/main" id="{6A564A1A-3375-4D72-B230-FF092D4473B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442186723"/>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82724689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173445510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76163988"/>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5" name="図 2">
            <a:extLst>
              <a:ext uri="{FF2B5EF4-FFF2-40B4-BE49-F238E27FC236}">
                <a16:creationId xmlns:a16="http://schemas.microsoft.com/office/drawing/2014/main" id="{F3D41F96-4F47-4B7C-86BE-55CC04C913B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6" name="Picture 56" descr="Fujitsu">
            <a:extLst>
              <a:ext uri="{FF2B5EF4-FFF2-40B4-BE49-F238E27FC236}">
                <a16:creationId xmlns:a16="http://schemas.microsoft.com/office/drawing/2014/main" id="{87CFFAB8-394E-491B-8DC1-6547358034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CE0D6F11-FA54-4F7F-9B8B-E2F6DDADB69B}"/>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1"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4" name="Slide Number Placeholder 5">
            <a:extLst>
              <a:ext uri="{FF2B5EF4-FFF2-40B4-BE49-F238E27FC236}">
                <a16:creationId xmlns:a16="http://schemas.microsoft.com/office/drawing/2014/main" id="{6F8BB440-5B4D-403C-B30E-EA327FB22FB2}"/>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C891D250-D161-4153-A085-30164A2D6962}"/>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632597205"/>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9" name="図 6">
            <a:extLst>
              <a:ext uri="{FF2B5EF4-FFF2-40B4-BE49-F238E27FC236}">
                <a16:creationId xmlns:a16="http://schemas.microsoft.com/office/drawing/2014/main" id="{7D00CEAD-178A-4DD3-B916-35CA1B49924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3386" y="673"/>
            <a:ext cx="2540614" cy="5142153"/>
          </a:xfrm>
          <a:prstGeom prst="rect">
            <a:avLst/>
          </a:prstGeom>
        </p:spPr>
      </p:pic>
      <p:pic>
        <p:nvPicPr>
          <p:cNvPr id="23" name="Picture 56" descr="Fujitsu">
            <a:extLst>
              <a:ext uri="{FF2B5EF4-FFF2-40B4-BE49-F238E27FC236}">
                <a16:creationId xmlns:a16="http://schemas.microsoft.com/office/drawing/2014/main" id="{CEE54AA5-1EA2-4E5C-9A31-0A6AF6FF28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30531128-6EBA-4D59-ABB7-8A5B4C02ADB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0"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8" name="Slide Number Placeholder 5">
            <a:extLst>
              <a:ext uri="{FF2B5EF4-FFF2-40B4-BE49-F238E27FC236}">
                <a16:creationId xmlns:a16="http://schemas.microsoft.com/office/drawing/2014/main" id="{79D4B575-3604-4FF5-B31C-1DE50C6FFFBB}"/>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93698C2E-E7DB-4AE3-AF3A-04EA563D8816}"/>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190132397"/>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6">
            <a:extLst>
              <a:ext uri="{FF2B5EF4-FFF2-40B4-BE49-F238E27FC236}">
                <a16:creationId xmlns:a16="http://schemas.microsoft.com/office/drawing/2014/main" id="{3C4512F4-F781-4666-83F1-248B6FE7344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EC7A1D54-1BB8-4312-A504-5B6A6100E2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F901A7E3-9126-4DFF-B112-FBD34B788809}"/>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772295686"/>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033127393"/>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3199548361"/>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26673198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5" name="図 2">
            <a:extLst>
              <a:ext uri="{FF2B5EF4-FFF2-40B4-BE49-F238E27FC236}">
                <a16:creationId xmlns:a16="http://schemas.microsoft.com/office/drawing/2014/main" id="{7FA97D22-94EE-4BEB-A76F-DCBEA564BA3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6" name="Picture 56" descr="Fujitsu">
            <a:extLst>
              <a:ext uri="{FF2B5EF4-FFF2-40B4-BE49-F238E27FC236}">
                <a16:creationId xmlns:a16="http://schemas.microsoft.com/office/drawing/2014/main" id="{4A29EDE0-962A-4C9D-BEFE-D12E34A295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A69F0597-E3A2-4A71-BA8C-02DF5267124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0"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4" name="Slide Number Placeholder 5">
            <a:extLst>
              <a:ext uri="{FF2B5EF4-FFF2-40B4-BE49-F238E27FC236}">
                <a16:creationId xmlns:a16="http://schemas.microsoft.com/office/drawing/2014/main" id="{5AD398E7-5E0B-431E-8AA7-80384BF8E7F8}"/>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DE304640-BD8E-4019-BA2D-1526E0072659}"/>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665710462"/>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4">
            <a:extLst>
              <a:ext uri="{FF2B5EF4-FFF2-40B4-BE49-F238E27FC236}">
                <a16:creationId xmlns:a16="http://schemas.microsoft.com/office/drawing/2014/main" id="{0A2DB7DF-064C-4BA7-9A9A-5F50400C69E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gray">
          <a:xfrm>
            <a:off x="0" y="0"/>
            <a:ext cx="9144982" cy="5145576"/>
          </a:xfrm>
          <a:prstGeom prst="rect">
            <a:avLst/>
          </a:prstGeom>
        </p:spPr>
      </p:pic>
      <p:pic>
        <p:nvPicPr>
          <p:cNvPr id="20" name="Picture 56" descr="Fujitsu">
            <a:extLst>
              <a:ext uri="{FF2B5EF4-FFF2-40B4-BE49-F238E27FC236}">
                <a16:creationId xmlns:a16="http://schemas.microsoft.com/office/drawing/2014/main" id="{A92A971C-125D-448A-A19A-BFABC2567BE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9" name="Picture 23" descr="A picture containing icon&#10;&#10;Description automatically generated">
            <a:extLst>
              <a:ext uri="{FF2B5EF4-FFF2-40B4-BE49-F238E27FC236}">
                <a16:creationId xmlns:a16="http://schemas.microsoft.com/office/drawing/2014/main" id="{F6F80B12-F2E3-4C71-9921-66C59CA0B006}"/>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49572890"/>
      </p:ext>
    </p:extLst>
  </p:cSld>
  <p:clrMapOvr>
    <a:masterClrMapping/>
  </p:clrMapOvr>
  <p:hf hdr="0"/>
  <p:extLst>
    <p:ext uri="{DCECCB84-F9BA-43D5-87BE-67443E8EF086}">
      <p15:sldGuideLst xmlns:p15="http://schemas.microsoft.com/office/powerpoint/2012/main">
        <p15:guide id="1" orient="horz" pos="162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9" name="図 6">
            <a:extLst>
              <a:ext uri="{FF2B5EF4-FFF2-40B4-BE49-F238E27FC236}">
                <a16:creationId xmlns:a16="http://schemas.microsoft.com/office/drawing/2014/main" id="{EB8B52FE-11D3-432B-80CA-F8635DF470E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0977" y="0"/>
            <a:ext cx="2541279" cy="5143500"/>
          </a:xfrm>
          <a:prstGeom prst="rect">
            <a:avLst/>
          </a:prstGeom>
        </p:spPr>
      </p:pic>
      <p:pic>
        <p:nvPicPr>
          <p:cNvPr id="23" name="Picture 56" descr="Fujitsu">
            <a:extLst>
              <a:ext uri="{FF2B5EF4-FFF2-40B4-BE49-F238E27FC236}">
                <a16:creationId xmlns:a16="http://schemas.microsoft.com/office/drawing/2014/main" id="{2956AF3F-C4EC-4C60-AFDD-42404B0EAF0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EDEEDCDE-324A-4C01-9D3C-FD638985C4C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0"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8" name="Slide Number Placeholder 5">
            <a:extLst>
              <a:ext uri="{FF2B5EF4-FFF2-40B4-BE49-F238E27FC236}">
                <a16:creationId xmlns:a16="http://schemas.microsoft.com/office/drawing/2014/main" id="{9C8DE745-D441-4981-A0D8-F1B57251E71A}"/>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E8F3CF7C-BF3D-4814-88A6-9966331C0B12}"/>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289489000"/>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30" name="図 16">
            <a:extLst>
              <a:ext uri="{FF2B5EF4-FFF2-40B4-BE49-F238E27FC236}">
                <a16:creationId xmlns:a16="http://schemas.microsoft.com/office/drawing/2014/main" id="{B2A900E3-1C91-4BCD-9F9C-E7D8CF7B879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pic>
        <p:nvPicPr>
          <p:cNvPr id="31" name="Picture 56" descr="Fujitsu">
            <a:extLst>
              <a:ext uri="{FF2B5EF4-FFF2-40B4-BE49-F238E27FC236}">
                <a16:creationId xmlns:a16="http://schemas.microsoft.com/office/drawing/2014/main" id="{F494472D-985B-4559-B5B3-B41450ABCC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0" name="Picture 23" descr="A picture containing icon&#10;&#10;Description automatically generated">
            <a:extLst>
              <a:ext uri="{FF2B5EF4-FFF2-40B4-BE49-F238E27FC236}">
                <a16:creationId xmlns:a16="http://schemas.microsoft.com/office/drawing/2014/main" id="{7AAEFB76-62C5-4225-98F3-E5705A86A7D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762739659"/>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128321755"/>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117776271"/>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640494008"/>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5" name="図 2">
            <a:extLst>
              <a:ext uri="{FF2B5EF4-FFF2-40B4-BE49-F238E27FC236}">
                <a16:creationId xmlns:a16="http://schemas.microsoft.com/office/drawing/2014/main" id="{114BC137-C0C8-4CEA-8DDB-F3D95CF4F0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6" name="Picture 56" descr="Fujitsu">
            <a:extLst>
              <a:ext uri="{FF2B5EF4-FFF2-40B4-BE49-F238E27FC236}">
                <a16:creationId xmlns:a16="http://schemas.microsoft.com/office/drawing/2014/main" id="{E411D3CA-0FA3-4749-8E9C-271947B089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ACFF6A85-270E-4126-9797-CAE6CB7E9889}"/>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0"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4" name="Slide Number Placeholder 5">
            <a:extLst>
              <a:ext uri="{FF2B5EF4-FFF2-40B4-BE49-F238E27FC236}">
                <a16:creationId xmlns:a16="http://schemas.microsoft.com/office/drawing/2014/main" id="{1693FDC3-3701-49DB-ACF6-607FF8201D31}"/>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D0AFEEE9-86A0-4A9C-8945-FD9D97C1149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305070748"/>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7" name="図 13">
            <a:extLst>
              <a:ext uri="{FF2B5EF4-FFF2-40B4-BE49-F238E27FC236}">
                <a16:creationId xmlns:a16="http://schemas.microsoft.com/office/drawing/2014/main" id="{70278668-07CF-4AEE-B15B-C957A0201CB1}"/>
              </a:ext>
              <a:ext uri="{C183D7F6-B498-43B3-948B-1728B52AA6E4}">
                <adec:decorative xmlns:adec="http://schemas.microsoft.com/office/drawing/2017/decorative" val="1"/>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6602817" y="0"/>
            <a:ext cx="2540765" cy="5142461"/>
          </a:xfrm>
          <a:prstGeom prst="rect">
            <a:avLst/>
          </a:prstGeom>
        </p:spPr>
      </p:pic>
      <p:pic>
        <p:nvPicPr>
          <p:cNvPr id="18" name="Picture 65" descr="Fujitsu">
            <a:extLst>
              <a:ext uri="{FF2B5EF4-FFF2-40B4-BE49-F238E27FC236}">
                <a16:creationId xmlns:a16="http://schemas.microsoft.com/office/drawing/2014/main" id="{C34EE2BC-988C-4474-A8FA-D5D19567891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9" name="Picture 28">
            <a:extLst>
              <a:ext uri="{FF2B5EF4-FFF2-40B4-BE49-F238E27FC236}">
                <a16:creationId xmlns:a16="http://schemas.microsoft.com/office/drawing/2014/main" id="{EAD48410-3DA7-4B52-8928-384CD24C762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0"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9" name="Slide Number Placeholder 5">
            <a:extLst>
              <a:ext uri="{FF2B5EF4-FFF2-40B4-BE49-F238E27FC236}">
                <a16:creationId xmlns:a16="http://schemas.microsoft.com/office/drawing/2014/main" id="{33F59069-FE9D-4956-AB9E-1C554D530B88}"/>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BDF330CC-2C79-4D11-A794-A42B969933B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146823868"/>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AB154F6-F940-42B8-A75C-F6E52BAB045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pic>
        <p:nvPicPr>
          <p:cNvPr id="12" name="Picture 65" descr="Fujitsu">
            <a:extLst>
              <a:ext uri="{FF2B5EF4-FFF2-40B4-BE49-F238E27FC236}">
                <a16:creationId xmlns:a16="http://schemas.microsoft.com/office/drawing/2014/main" id="{7A54B1FB-CCBE-44E8-A0D1-F2A8AC005A9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tx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3BF032A6-6BC9-4576-B565-AE732FA10F5D}"/>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692121010"/>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68615153"/>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2319537222"/>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803178783"/>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558641899"/>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8" name="図 9">
            <a:extLst>
              <a:ext uri="{FF2B5EF4-FFF2-40B4-BE49-F238E27FC236}">
                <a16:creationId xmlns:a16="http://schemas.microsoft.com/office/drawing/2014/main" id="{9CE050D6-ADF1-4C3F-AEDB-57089AE91E40}"/>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8" y="0"/>
            <a:ext cx="3766212" cy="5143500"/>
          </a:xfrm>
          <a:prstGeom prst="rect">
            <a:avLst/>
          </a:prstGeom>
        </p:spPr>
      </p:pic>
      <p:pic>
        <p:nvPicPr>
          <p:cNvPr id="9" name="Picture 65" descr="Fujitsu">
            <a:extLst>
              <a:ext uri="{FF2B5EF4-FFF2-40B4-BE49-F238E27FC236}">
                <a16:creationId xmlns:a16="http://schemas.microsoft.com/office/drawing/2014/main" id="{BF3FE0B3-F4F8-4682-B0F7-3CCD81BE6BA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2" name="Picture 6">
            <a:extLst>
              <a:ext uri="{FF2B5EF4-FFF2-40B4-BE49-F238E27FC236}">
                <a16:creationId xmlns:a16="http://schemas.microsoft.com/office/drawing/2014/main" id="{FBDF5E49-80D6-45D5-BA3B-FB2B25EFD6E2}"/>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0"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6" name="Slide Number Placeholder 5">
            <a:extLst>
              <a:ext uri="{FF2B5EF4-FFF2-40B4-BE49-F238E27FC236}">
                <a16:creationId xmlns:a16="http://schemas.microsoft.com/office/drawing/2014/main" id="{E2C937D5-E056-41AA-8F1A-54B32BA47090}"/>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B8E5B74C-297A-4B6F-BF67-E3C0A715C3C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82420840"/>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4112704412"/>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286754632"/>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6" name="図 2">
            <a:extLst>
              <a:ext uri="{FF2B5EF4-FFF2-40B4-BE49-F238E27FC236}">
                <a16:creationId xmlns:a16="http://schemas.microsoft.com/office/drawing/2014/main" id="{A11570DA-45E9-48F0-A30C-D2CB554344B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8" name="Picture 56" descr="Fujitsu">
            <a:extLst>
              <a:ext uri="{FF2B5EF4-FFF2-40B4-BE49-F238E27FC236}">
                <a16:creationId xmlns:a16="http://schemas.microsoft.com/office/drawing/2014/main" id="{900ED1F4-5948-4EE0-84C7-C7D8E61DFE1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6">
            <a:extLst>
              <a:ext uri="{FF2B5EF4-FFF2-40B4-BE49-F238E27FC236}">
                <a16:creationId xmlns:a16="http://schemas.microsoft.com/office/drawing/2014/main" id="{066233C5-203B-4314-8700-92284AE65DC0}"/>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1" cy="3511001"/>
          </a:xfrm>
          <a:prstGeom prst="rect">
            <a:avLst/>
          </a:prstGeom>
        </p:spPr>
      </p:pic>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5" name="Slide Number Placeholder 5">
            <a:extLst>
              <a:ext uri="{FF2B5EF4-FFF2-40B4-BE49-F238E27FC236}">
                <a16:creationId xmlns:a16="http://schemas.microsoft.com/office/drawing/2014/main" id="{6D845F23-D79B-4C43-900A-76FD7C7CA88D}"/>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605DA39E-5283-4B92-807A-7B627C6B02A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728576888"/>
      </p:ext>
    </p:extLst>
  </p:cSld>
  <p:clrMapOvr>
    <a:masterClrMapping/>
  </p:clrMapOvr>
  <p:hf hdr="0"/>
  <p:extLst>
    <p:ext uri="{DCECCB84-F9BA-43D5-87BE-67443E8EF086}">
      <p15:sldGuideLst xmlns:p15="http://schemas.microsoft.com/office/powerpoint/2012/main">
        <p15:guide id="1" orient="horz" pos="16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72005"/>
            <a:ext cx="7740000" cy="235449"/>
          </a:xfrm>
          <a:prstGeom prst="rect">
            <a:avLst/>
          </a:prstGeom>
        </p:spPr>
        <p:txBody>
          <a:bodyPr>
            <a:spAutoFit/>
          </a:bodyPr>
          <a:lstStyle>
            <a:lvl1pPr>
              <a:lnSpc>
                <a:spcPct val="85000"/>
              </a:lnSpc>
              <a:defRPr sz="1800"/>
            </a:lvl1pPr>
          </a:lstStyle>
          <a:p>
            <a:r>
              <a:rPr lang="en-US" altLang="ja-JP" dirty="0" err="1"/>
              <a:t>SlideFujitsu</a:t>
            </a:r>
            <a:r>
              <a:rPr lang="en-US" altLang="ja-JP" dirty="0"/>
              <a:t> Infinity Pro font embed slide – please do not delete.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7" name="TextBox 6">
            <a:extLst>
              <a:ext uri="{FF2B5EF4-FFF2-40B4-BE49-F238E27FC236}">
                <a16:creationId xmlns:a16="http://schemas.microsoft.com/office/drawing/2014/main" id="{5FF33CE9-D6C8-4ADE-B119-A94FE89CAF1E}"/>
              </a:ext>
            </a:extLst>
          </p:cNvPr>
          <p:cNvSpPr txBox="1"/>
          <p:nvPr userDrawn="1"/>
        </p:nvSpPr>
        <p:spPr>
          <a:xfrm>
            <a:off x="373380" y="711517"/>
            <a:ext cx="8001000" cy="409342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lang="en-GB" sz="900" dirty="0">
                <a:solidFill>
                  <a:schemeClr val="tx1"/>
                </a:solidFill>
                <a:latin typeface="Fujitsu Infinity Pro Light" pitchFamily="2" charset="0"/>
                <a:cs typeface="Arial" panose="020B0604020202020204" pitchFamily="34" charset="0"/>
              </a:rPr>
              <a:t>Fujitsu Infinity Pro Light</a:t>
            </a:r>
            <a:br>
              <a:rPr lang="en-GB" sz="900" dirty="0">
                <a:solidFill>
                  <a:schemeClr val="tx1"/>
                </a:solidFill>
                <a:latin typeface="Fujitsu Infinity Pro Light" pitchFamily="2" charset="0"/>
                <a:cs typeface="Arial" panose="020B0604020202020204" pitchFamily="34" charset="0"/>
              </a:rPr>
            </a:br>
            <a:r>
              <a:rPr lang="en-GB" sz="900" dirty="0" err="1">
                <a:solidFill>
                  <a:schemeClr val="tx1"/>
                </a:solidFill>
                <a:latin typeface="Fujitsu Infinity Pro Light" pitchFamily="2" charset="0"/>
                <a:cs typeface="Arial" panose="020B0604020202020204" pitchFamily="34" charset="0"/>
              </a:rPr>
              <a:t>abcdefghijklmnopqrstuvwxyz</a:t>
            </a:r>
            <a:r>
              <a:rPr lang="en-GB" sz="900" dirty="0">
                <a:solidFill>
                  <a:schemeClr val="tx1"/>
                </a:solidFill>
                <a:latin typeface="Fujitsu Infinity Pro Light" pitchFamily="2" charset="0"/>
                <a:cs typeface="Arial" panose="020B0604020202020204" pitchFamily="34" charset="0"/>
              </a:rPr>
              <a:t> ABCDEFGHIJKLMNOPQRSTUVWXYZ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Light" pitchFamily="2" charset="0"/>
                <a:cs typeface="Arial" panose="020B0604020202020204" pitchFamily="34" charset="0"/>
              </a:rPr>
              <a:t>ﬁﬂ</a:t>
            </a:r>
            <a:endParaRPr lang="en-GB" sz="900" dirty="0">
              <a:solidFill>
                <a:schemeClr val="tx1"/>
              </a:solidFill>
              <a:latin typeface="Fujitsu Infinity Pro Light" pitchFamily="2" charset="0"/>
              <a:cs typeface="Arial" panose="020B0604020202020204" pitchFamily="34" charset="0"/>
            </a:endParaRPr>
          </a:p>
          <a:p>
            <a:pPr>
              <a:spcAft>
                <a:spcPts val="1200"/>
              </a:spcAft>
            </a:pPr>
            <a:r>
              <a:rPr lang="en-GB" sz="900" dirty="0">
                <a:solidFill>
                  <a:schemeClr val="tx1"/>
                </a:solidFill>
                <a:latin typeface="Fujitsu Infinity Pro" pitchFamily="2" charset="0"/>
                <a:cs typeface="Arial" panose="020B0604020202020204" pitchFamily="34" charset="0"/>
              </a:rPr>
              <a:t>Fujitsu Infinity Pro Regular</a:t>
            </a:r>
            <a:br>
              <a:rPr lang="en-GB" sz="900" dirty="0">
                <a:solidFill>
                  <a:schemeClr val="tx1"/>
                </a:solidFill>
                <a:latin typeface="Fujitsu Infinity Pro" pitchFamily="2" charset="0"/>
                <a:cs typeface="Arial" panose="020B0604020202020204" pitchFamily="34" charset="0"/>
              </a:rPr>
            </a:br>
            <a:r>
              <a:rPr lang="en-GB" sz="900" dirty="0" err="1">
                <a:solidFill>
                  <a:schemeClr val="tx1"/>
                </a:solidFill>
                <a:latin typeface="Fujitsu Infinity Pro" pitchFamily="2" charset="0"/>
                <a:cs typeface="Arial" panose="020B0604020202020204" pitchFamily="34" charset="0"/>
              </a:rPr>
              <a:t>abcdefghijklmnopqrstuvwxyz</a:t>
            </a:r>
            <a:r>
              <a:rPr lang="en-GB" sz="900" dirty="0">
                <a:solidFill>
                  <a:schemeClr val="tx1"/>
                </a:solidFill>
                <a:latin typeface="Fujitsu Infinity Pro" pitchFamily="2" charset="0"/>
                <a:cs typeface="Arial" panose="020B0604020202020204" pitchFamily="34" charset="0"/>
              </a:rPr>
              <a:t> ABCDEFGHIJKLMNOPQRSTUVWXYZ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pitchFamily="2" charset="0"/>
                <a:cs typeface="Arial" panose="020B0604020202020204" pitchFamily="34" charset="0"/>
              </a:rPr>
              <a:t>ﬁﬂ</a:t>
            </a:r>
            <a:endParaRPr lang="en-GB" sz="900" dirty="0">
              <a:solidFill>
                <a:schemeClr val="tx1"/>
              </a:solidFill>
              <a:latin typeface="Fujitsu Infinity Pro" pitchFamily="2" charset="0"/>
              <a:cs typeface="Arial" panose="020B0604020202020204" pitchFamily="34" charset="0"/>
            </a:endParaRPr>
          </a:p>
          <a:p>
            <a:pPr>
              <a:spcAft>
                <a:spcPts val="1200"/>
              </a:spcAft>
            </a:pPr>
            <a:r>
              <a:rPr lang="en-GB" sz="900" dirty="0">
                <a:solidFill>
                  <a:schemeClr val="tx1"/>
                </a:solidFill>
                <a:latin typeface="Fujitsu Infinity Pro Italic" pitchFamily="2" charset="0"/>
                <a:cs typeface="Arial" panose="020B0604020202020204" pitchFamily="34" charset="0"/>
              </a:rPr>
              <a:t>Fujitsu Infinity Pro Italic</a:t>
            </a:r>
            <a:br>
              <a:rPr lang="en-GB" sz="900" dirty="0">
                <a:solidFill>
                  <a:schemeClr val="tx1"/>
                </a:solidFill>
                <a:latin typeface="Fujitsu Infinity Pro Italic" pitchFamily="2" charset="0"/>
                <a:cs typeface="Arial" panose="020B0604020202020204" pitchFamily="34" charset="0"/>
              </a:rPr>
            </a:br>
            <a:r>
              <a:rPr lang="en-GB" sz="900" dirty="0" err="1">
                <a:solidFill>
                  <a:schemeClr val="tx1"/>
                </a:solidFill>
                <a:latin typeface="Fujitsu Infinity Pro Italic" pitchFamily="2" charset="0"/>
                <a:cs typeface="Arial" panose="020B0604020202020204" pitchFamily="34" charset="0"/>
              </a:rPr>
              <a:t>abcdefghijklmnopqrstuvwxyz</a:t>
            </a:r>
            <a:r>
              <a:rPr lang="en-GB" sz="900" dirty="0">
                <a:solidFill>
                  <a:schemeClr val="tx1"/>
                </a:solidFill>
                <a:latin typeface="Fujitsu Infinity Pro Italic"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Italic" pitchFamily="2" charset="0"/>
                <a:cs typeface="Arial" panose="020B0604020202020204" pitchFamily="34" charset="0"/>
              </a:rPr>
              <a:t>ﬁﬂ</a:t>
            </a:r>
            <a:endParaRPr lang="en-GB" sz="900" dirty="0">
              <a:solidFill>
                <a:schemeClr val="tx1"/>
              </a:solidFill>
              <a:latin typeface="Fujitsu Infinity Pro Italic" pitchFamily="2" charset="0"/>
              <a:cs typeface="Arial" panose="020B0604020202020204" pitchFamily="34" charset="0"/>
            </a:endParaRPr>
          </a:p>
          <a:p>
            <a:pPr>
              <a:spcAft>
                <a:spcPts val="1200"/>
              </a:spcAft>
            </a:pPr>
            <a:r>
              <a:rPr lang="en-GB" sz="900" dirty="0">
                <a:solidFill>
                  <a:schemeClr val="tx1"/>
                </a:solidFill>
                <a:latin typeface="Fujitsu Infinity Pro Bold" pitchFamily="2" charset="0"/>
                <a:cs typeface="Arial" panose="020B0604020202020204" pitchFamily="34" charset="0"/>
              </a:rPr>
              <a:t>Fujitsu Infinity Pro Bold</a:t>
            </a:r>
            <a:br>
              <a:rPr lang="en-GB" sz="900" dirty="0">
                <a:solidFill>
                  <a:schemeClr val="tx1"/>
                </a:solidFill>
                <a:latin typeface="Fujitsu Infinity Pro Bold" pitchFamily="2" charset="0"/>
                <a:cs typeface="Arial" panose="020B0604020202020204" pitchFamily="34" charset="0"/>
              </a:rPr>
            </a:br>
            <a:r>
              <a:rPr lang="en-GB" sz="900" dirty="0" err="1">
                <a:solidFill>
                  <a:schemeClr val="tx1"/>
                </a:solidFill>
                <a:latin typeface="Fujitsu Infinity Pro Bold" pitchFamily="2" charset="0"/>
                <a:cs typeface="Arial" panose="020B0604020202020204" pitchFamily="34" charset="0"/>
              </a:rPr>
              <a:t>abcdefghijklmnopqrstuvwxyz</a:t>
            </a:r>
            <a:r>
              <a:rPr lang="en-GB" sz="900" dirty="0">
                <a:solidFill>
                  <a:schemeClr val="tx1"/>
                </a:solidFill>
                <a:latin typeface="Fujitsu Infinity Pro Bold"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Bold" pitchFamily="2" charset="0"/>
                <a:cs typeface="Arial" panose="020B0604020202020204" pitchFamily="34" charset="0"/>
              </a:rPr>
              <a:t>ﬁﬂ</a:t>
            </a:r>
            <a:endParaRPr lang="en-GB" sz="900" dirty="0">
              <a:solidFill>
                <a:schemeClr val="tx1"/>
              </a:solidFill>
              <a:latin typeface="Fujitsu Infinity Pro Bold" pitchFamily="2"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lang="en-GB" sz="900" dirty="0">
                <a:solidFill>
                  <a:schemeClr val="tx1"/>
                </a:solidFill>
                <a:latin typeface="Fujitsu Infinity Pro Bold It" pitchFamily="2" charset="0"/>
                <a:cs typeface="Arial" panose="020B0604020202020204" pitchFamily="34" charset="0"/>
              </a:rPr>
              <a:t>Fujitsu Infinity Pro Bold Italic</a:t>
            </a:r>
            <a:br>
              <a:rPr lang="en-GB" sz="900" dirty="0">
                <a:solidFill>
                  <a:schemeClr val="tx1"/>
                </a:solidFill>
                <a:latin typeface="Fujitsu Infinity Pro Bold It" pitchFamily="2" charset="0"/>
                <a:cs typeface="Arial" panose="020B0604020202020204" pitchFamily="34" charset="0"/>
              </a:rPr>
            </a:br>
            <a:r>
              <a:rPr lang="en-GB" sz="900" dirty="0" err="1">
                <a:solidFill>
                  <a:schemeClr val="tx1"/>
                </a:solidFill>
                <a:latin typeface="Fujitsu Infinity Pro Bold It" pitchFamily="2" charset="0"/>
                <a:cs typeface="Arial" panose="020B0604020202020204" pitchFamily="34" charset="0"/>
              </a:rPr>
              <a:t>abcdefghijklmnopqrstuvwxyz</a:t>
            </a:r>
            <a:r>
              <a:rPr lang="en-GB" sz="900" dirty="0">
                <a:solidFill>
                  <a:schemeClr val="tx1"/>
                </a:solidFill>
                <a:latin typeface="Fujitsu Infinity Pro Bold It"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Bold It" pitchFamily="2" charset="0"/>
                <a:cs typeface="Arial" panose="020B0604020202020204" pitchFamily="34" charset="0"/>
              </a:rPr>
              <a:t>ﬁﬂ</a:t>
            </a:r>
            <a:endParaRPr lang="en-GB" sz="900" dirty="0">
              <a:solidFill>
                <a:schemeClr val="tx1"/>
              </a:solidFill>
              <a:latin typeface="Fujitsu Infinity Pro Bold It" pitchFamily="2"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lang="en-GB" sz="900" dirty="0">
                <a:solidFill>
                  <a:schemeClr val="tx1"/>
                </a:solidFill>
                <a:latin typeface="Fujitsu Infinity Pro ExtraBold" pitchFamily="2" charset="0"/>
                <a:cs typeface="Arial" panose="020B0604020202020204" pitchFamily="34" charset="0"/>
              </a:rPr>
              <a:t>Fujitsu Infinity Pro Extra Bold</a:t>
            </a:r>
            <a:br>
              <a:rPr lang="en-GB" sz="900" dirty="0">
                <a:solidFill>
                  <a:schemeClr val="tx1"/>
                </a:solidFill>
                <a:latin typeface="Fujitsu Infinity Pro ExtraBold" pitchFamily="2" charset="0"/>
                <a:cs typeface="Arial" panose="020B0604020202020204" pitchFamily="34" charset="0"/>
              </a:rPr>
            </a:br>
            <a:r>
              <a:rPr lang="en-GB" sz="900" dirty="0" err="1">
                <a:solidFill>
                  <a:schemeClr val="tx1"/>
                </a:solidFill>
                <a:latin typeface="Fujitsu Infinity Pro ExtraBold" pitchFamily="2" charset="0"/>
                <a:cs typeface="Arial" panose="020B0604020202020204" pitchFamily="34" charset="0"/>
              </a:rPr>
              <a:t>abcdefghijklmnopqrstuvwxyz</a:t>
            </a:r>
            <a:r>
              <a:rPr lang="en-GB" sz="900" dirty="0">
                <a:solidFill>
                  <a:schemeClr val="tx1"/>
                </a:solidFill>
                <a:latin typeface="Fujitsu Infinity Pro ExtraBold"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ExtraBold" pitchFamily="2" charset="0"/>
                <a:cs typeface="Arial" panose="020B0604020202020204" pitchFamily="34" charset="0"/>
              </a:rPr>
              <a:t>ﬁﬂ</a:t>
            </a:r>
            <a:endParaRPr lang="en-GB" sz="900" dirty="0">
              <a:solidFill>
                <a:schemeClr val="tx1"/>
              </a:solidFill>
              <a:latin typeface="Fujitsu Infinity Pro ExtraBold" pitchFamily="2" charset="0"/>
              <a:cs typeface="Arial" panose="020B0604020202020204" pitchFamily="34" charset="0"/>
            </a:endParaRPr>
          </a:p>
        </p:txBody>
      </p:sp>
    </p:spTree>
    <p:extLst>
      <p:ext uri="{BB962C8B-B14F-4D97-AF65-F5344CB8AC3E}">
        <p14:creationId xmlns:p14="http://schemas.microsoft.com/office/powerpoint/2010/main" val="3109058044"/>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9" name="図 6">
            <a:extLst>
              <a:ext uri="{FF2B5EF4-FFF2-40B4-BE49-F238E27FC236}">
                <a16:creationId xmlns:a16="http://schemas.microsoft.com/office/drawing/2014/main" id="{F812B1EC-F551-4D9E-957A-BAE06188CD5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pic>
        <p:nvPicPr>
          <p:cNvPr id="23" name="Picture 56" descr="Fujitsu">
            <a:extLst>
              <a:ext uri="{FF2B5EF4-FFF2-40B4-BE49-F238E27FC236}">
                <a16:creationId xmlns:a16="http://schemas.microsoft.com/office/drawing/2014/main" id="{AEB9D858-277A-4B55-ABF6-E2EEB8AEC59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38E61F8E-A721-4674-837D-327E1FA2650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1"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8" name="Slide Number Placeholder 5">
            <a:extLst>
              <a:ext uri="{FF2B5EF4-FFF2-40B4-BE49-F238E27FC236}">
                <a16:creationId xmlns:a16="http://schemas.microsoft.com/office/drawing/2014/main" id="{6FCF75FA-00F9-48B9-85FA-CBB01964211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80A8091D-BACD-4422-AF36-D35D0C5D7C0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211666119"/>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20" name="図 16">
            <a:extLst>
              <a:ext uri="{FF2B5EF4-FFF2-40B4-BE49-F238E27FC236}">
                <a16:creationId xmlns:a16="http://schemas.microsoft.com/office/drawing/2014/main" id="{213A1C9F-1880-4253-848E-D406C7072F7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pic>
        <p:nvPicPr>
          <p:cNvPr id="21" name="Picture 56" descr="Fujitsu">
            <a:extLst>
              <a:ext uri="{FF2B5EF4-FFF2-40B4-BE49-F238E27FC236}">
                <a16:creationId xmlns:a16="http://schemas.microsoft.com/office/drawing/2014/main" id="{D5FBF324-5CF9-4F0C-A691-5BE5B67FC95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7" name="Slide Number Placeholder 5">
            <a:extLst>
              <a:ext uri="{FF2B5EF4-FFF2-40B4-BE49-F238E27FC236}">
                <a16:creationId xmlns:a16="http://schemas.microsoft.com/office/drawing/2014/main" id="{496126C7-FE11-4401-8BF7-C2CFDEDB21AD}"/>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0" name="Picture 23" descr="A picture containing icon&#10;&#10;Description automatically generated">
            <a:extLst>
              <a:ext uri="{FF2B5EF4-FFF2-40B4-BE49-F238E27FC236}">
                <a16:creationId xmlns:a16="http://schemas.microsoft.com/office/drawing/2014/main" id="{EED20799-3F1E-4255-BF72-CCE89E1AFEC5}"/>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254063994"/>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png"/><Relationship Id="rId4" Type="http://schemas.openxmlformats.org/officeDocument/2006/relationships/slideLayout" Target="../slideLayouts/slideLayout11.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16.xml"/><Relationship Id="rId7"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2.xml"/><Relationship Id="rId7"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3.png"/><Relationship Id="rId4" Type="http://schemas.openxmlformats.org/officeDocument/2006/relationships/slideLayout" Target="../slideLayouts/slideLayout23.xml"/><Relationship Id="rId9"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28.xml"/><Relationship Id="rId7" Type="http://schemas.openxmlformats.org/officeDocument/2006/relationships/theme" Target="../theme/theme5.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3.png"/><Relationship Id="rId4" Type="http://schemas.openxmlformats.org/officeDocument/2006/relationships/slideLayout" Target="../slideLayouts/slideLayout29.xml"/><Relationship Id="rId9" Type="http://schemas.openxmlformats.org/officeDocument/2006/relationships/image" Target="../media/image2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81334BE1-5A28-40BF-A641-ED10BF975E48}"/>
              </a:ext>
              <a:ext uri="{C183D7F6-B498-43B3-948B-1728B52AA6E4}">
                <adec:decorative xmlns:adec="http://schemas.microsoft.com/office/drawing/2017/decorative" val="1"/>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rot="10800000" flipH="1">
            <a:off x="0" y="1"/>
            <a:ext cx="9144000" cy="716400"/>
          </a:xfrm>
          <a:prstGeom prst="rect">
            <a:avLst/>
          </a:prstGeom>
        </p:spPr>
      </p:pic>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US" altLang="ja-JP" dirty="0"/>
              <a:t>Text</a:t>
            </a:r>
          </a:p>
          <a:p>
            <a:pPr lvl="5"/>
            <a:r>
              <a:rPr lang="en-US" altLang="ja-JP" dirty="0"/>
              <a:t>Text</a:t>
            </a:r>
          </a:p>
          <a:p>
            <a:pPr lvl="6"/>
            <a:r>
              <a:rPr lang="en-US" altLang="ja-JP" dirty="0"/>
              <a:t>Text</a:t>
            </a:r>
          </a:p>
          <a:p>
            <a:pPr lvl="7"/>
            <a:r>
              <a:rPr lang="en-US" altLang="ja-JP" dirty="0"/>
              <a:t>Text</a:t>
            </a:r>
          </a:p>
          <a:p>
            <a:pPr lvl="8"/>
            <a:r>
              <a:rPr lang="en-US" altLang="ja-JP" dirty="0"/>
              <a:t>Text</a:t>
            </a:r>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7653AB81-D598-4CB6-90F5-05C4B9640EE9}"/>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46E8916E-4CB4-442B-B352-D340C024CCAB}"/>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306366327"/>
      </p:ext>
    </p:extLst>
  </p:cSld>
  <p:clrMap bg1="lt1" tx1="dk1" bg2="lt2" tx2="dk2" accent1="accent1" accent2="accent2" accent3="accent3" accent4="accent4" accent5="accent5" accent6="accent6" hlink="hlink" folHlink="folHlink"/>
  <p:sldLayoutIdLst>
    <p:sldLayoutId id="2147483675" r:id="rId1"/>
    <p:sldLayoutId id="2147483672" r:id="rId2"/>
    <p:sldLayoutId id="2147483684" r:id="rId3"/>
    <p:sldLayoutId id="2147483686" r:id="rId4"/>
    <p:sldLayoutId id="2147483662" r:id="rId5"/>
    <p:sldLayoutId id="2147483674" r:id="rId6"/>
    <p:sldLayoutId id="2147483715" r:id="rId7"/>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3"/>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pos="146" userDrawn="1">
          <p15:clr>
            <a:srgbClr val="F26B43"/>
          </p15:clr>
        </p15:guide>
        <p15:guide id="4" pos="5612" userDrawn="1">
          <p15:clr>
            <a:srgbClr val="F26B43"/>
          </p15:clr>
        </p15:guide>
        <p15:guide id="5" orient="horz" pos="3094" userDrawn="1">
          <p15:clr>
            <a:srgbClr val="F26B43"/>
          </p15:clr>
        </p15:guide>
        <p15:guide id="6" orient="horz" pos="145" userDrawn="1">
          <p15:clr>
            <a:srgbClr val="F26B43"/>
          </p15:clr>
        </p15:guide>
        <p15:guide id="7" orient="horz" pos="599" userDrawn="1">
          <p15:clr>
            <a:srgbClr val="F26B43"/>
          </p15:clr>
        </p15:guide>
        <p15:guide id="8" orient="horz" pos="29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14C7F19C-94E8-465D-A5C2-B08E008B7883}"/>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83"/>
          <a:stretch/>
        </p:blipFill>
        <p:spPr bwMode="gray">
          <a:xfrm>
            <a:off x="0" y="-4012"/>
            <a:ext cx="9144000" cy="716400"/>
          </a:xfrm>
          <a:prstGeom prst="rect">
            <a:avLst/>
          </a:prstGeom>
        </p:spPr>
      </p:pic>
      <p:sp>
        <p:nvSpPr>
          <p:cNvPr id="19" name="正方形/長方形 3">
            <a:extLst>
              <a:ext uri="{FF2B5EF4-FFF2-40B4-BE49-F238E27FC236}">
                <a16:creationId xmlns:a16="http://schemas.microsoft.com/office/drawing/2014/main" id="{7DF2C3F6-E622-447A-AA4B-51510F472938}"/>
              </a:ext>
            </a:extLst>
          </p:cNvPr>
          <p:cNvSpPr/>
          <p:nvPr userDrawn="1"/>
        </p:nvSpPr>
        <p:spPr bwMode="gray">
          <a:xfrm>
            <a:off x="6796877" y="-2144"/>
            <a:ext cx="2347122" cy="714532"/>
          </a:xfrm>
          <a:prstGeom prst="rect">
            <a:avLst/>
          </a:prstGeom>
          <a:gradFill flip="none" rotWithShape="1">
            <a:gsLst>
              <a:gs pos="0">
                <a:schemeClr val="accent1">
                  <a:alpha val="80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p>
          <a:p>
            <a:pPr lvl="3"/>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29" name="Picture 56" descr="Fujitsu">
            <a:extLst>
              <a:ext uri="{FF2B5EF4-FFF2-40B4-BE49-F238E27FC236}">
                <a16:creationId xmlns:a16="http://schemas.microsoft.com/office/drawing/2014/main" id="{BC48B882-E0DE-46EE-A244-2CFBB29355D0}"/>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ED1FFFD2-55A2-4BEF-BA56-974D9E34A658}"/>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99680321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1"/>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9" name="グループ化 38">
            <a:extLst>
              <a:ext uri="{FF2B5EF4-FFF2-40B4-BE49-F238E27FC236}">
                <a16:creationId xmlns:a16="http://schemas.microsoft.com/office/drawing/2014/main" id="{E1B0F958-6CC1-4F4C-9FC9-FE113708412A}"/>
              </a:ext>
            </a:extLst>
          </p:cNvPr>
          <p:cNvGrpSpPr/>
          <p:nvPr userDrawn="1"/>
        </p:nvGrpSpPr>
        <p:grpSpPr bwMode="gray">
          <a:xfrm>
            <a:off x="1143" y="-3923"/>
            <a:ext cx="9142857" cy="716400"/>
            <a:chOff x="1143" y="-3923"/>
            <a:chExt cx="9142857" cy="716400"/>
          </a:xfrm>
        </p:grpSpPr>
        <p:pic>
          <p:nvPicPr>
            <p:cNvPr id="40" name="図 39">
              <a:extLst>
                <a:ext uri="{FF2B5EF4-FFF2-40B4-BE49-F238E27FC236}">
                  <a16:creationId xmlns:a16="http://schemas.microsoft.com/office/drawing/2014/main" id="{A98FC027-C738-4D9D-A475-3FE6B15A3F2C}"/>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gray">
            <a:xfrm>
              <a:off x="1143" y="-3923"/>
              <a:ext cx="9142857" cy="716400"/>
            </a:xfrm>
            <a:prstGeom prst="rect">
              <a:avLst/>
            </a:prstGeom>
          </p:spPr>
        </p:pic>
        <p:sp>
          <p:nvSpPr>
            <p:cNvPr id="41" name="正方形/長方形 3">
              <a:extLst>
                <a:ext uri="{FF2B5EF4-FFF2-40B4-BE49-F238E27FC236}">
                  <a16:creationId xmlns:a16="http://schemas.microsoft.com/office/drawing/2014/main" id="{4C033CB7-E22F-4E09-9A33-B33A706BB35B}"/>
                </a:ext>
              </a:extLst>
            </p:cNvPr>
            <p:cNvSpPr/>
            <p:nvPr userDrawn="1"/>
          </p:nvSpPr>
          <p:spPr bwMode="gray">
            <a:xfrm>
              <a:off x="6637867" y="-2055"/>
              <a:ext cx="2506132" cy="714532"/>
            </a:xfrm>
            <a:prstGeom prst="rect">
              <a:avLst/>
            </a:prstGeom>
            <a:gradFill flip="none" rotWithShape="1">
              <a:gsLst>
                <a:gs pos="0">
                  <a:schemeClr val="accent4">
                    <a:alpha val="50000"/>
                  </a:schemeClr>
                </a:gs>
                <a:gs pos="100000">
                  <a:schemeClr val="accent4">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grpSp>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A97BCC30-CAF2-425F-8008-0C6D5C657B2D}"/>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52FD7E7A-F475-4AFE-A610-D13C8448C224}"/>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211309184"/>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4"/>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EF814A34-65F2-4BEB-B061-03E46942BC70}"/>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19" name="正方形/長方形 3">
            <a:extLst>
              <a:ext uri="{FF2B5EF4-FFF2-40B4-BE49-F238E27FC236}">
                <a16:creationId xmlns:a16="http://schemas.microsoft.com/office/drawing/2014/main" id="{E52DD1F5-3903-4E39-8444-47947DF80896}"/>
              </a:ext>
            </a:extLst>
          </p:cNvPr>
          <p:cNvSpPr/>
          <p:nvPr userDrawn="1"/>
        </p:nvSpPr>
        <p:spPr bwMode="gray">
          <a:xfrm>
            <a:off x="7271191" y="-2055"/>
            <a:ext cx="1872808" cy="714532"/>
          </a:xfrm>
          <a:prstGeom prst="rect">
            <a:avLst/>
          </a:prstGeom>
          <a:gradFill flip="none" rotWithShape="1">
            <a:gsLst>
              <a:gs pos="0">
                <a:schemeClr val="accent6">
                  <a:alpha val="60000"/>
                </a:schemeClr>
              </a:gs>
              <a:gs pos="100000">
                <a:schemeClr val="accent6">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p>
          <a:p>
            <a:pPr lvl="3"/>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28" name="Picture 56" descr="Fujitsu">
            <a:extLst>
              <a:ext uri="{FF2B5EF4-FFF2-40B4-BE49-F238E27FC236}">
                <a16:creationId xmlns:a16="http://schemas.microsoft.com/office/drawing/2014/main" id="{BD0A1035-B134-4B50-A2ED-982EF0A29363}"/>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B1FC47A9-1346-4257-873F-E9E8C64039B2}"/>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36238523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6"/>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37A7003-EBE5-443B-A033-0D779195991B}"/>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0" name="Picture 65" descr="Fujitsu">
            <a:extLst>
              <a:ext uri="{FF2B5EF4-FFF2-40B4-BE49-F238E27FC236}">
                <a16:creationId xmlns:a16="http://schemas.microsoft.com/office/drawing/2014/main" id="{EA39DABC-3B12-47E3-997A-1C5AF38F66E5}"/>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bwMode="gray">
          <a:xfrm>
            <a:off x="7864250" y="4761"/>
            <a:ext cx="1126108" cy="685799"/>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96CA3A23-C996-4209-A512-BD9063C88BF2}"/>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353250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hf hdr="0"/>
  <p:txStyles>
    <p:titleStyle>
      <a:lvl1pPr algn="l" defTabSz="685800" rtl="0" eaLnBrk="1" latinLnBrk="0" hangingPunct="1">
        <a:lnSpc>
          <a:spcPct val="90000"/>
        </a:lnSpc>
        <a:spcBef>
          <a:spcPct val="0"/>
        </a:spcBef>
        <a:buNone/>
        <a:defRPr kumimoji="1" sz="2800" b="0" kern="1200">
          <a:solidFill>
            <a:schemeClr val="tx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2"/>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D4D201B-BDDC-48A8-9394-E315ED11EB9D}"/>
              </a:ext>
            </a:extLst>
          </p:cNvPr>
          <p:cNvSpPr>
            <a:spLocks noGrp="1"/>
          </p:cNvSpPr>
          <p:nvPr>
            <p:ph type="ctrTitle"/>
          </p:nvPr>
        </p:nvSpPr>
        <p:spPr>
          <a:xfrm>
            <a:off x="220796" y="1933533"/>
            <a:ext cx="4790968" cy="664797"/>
          </a:xfrm>
        </p:spPr>
        <p:txBody>
          <a:bodyPr/>
          <a:lstStyle/>
          <a:p>
            <a:r>
              <a:rPr lang="en-US" altLang="ja-JP" sz="2400" dirty="0"/>
              <a:t>FL plan on L1 enhancements for LTM at RAN1#113</a:t>
            </a:r>
            <a:endParaRPr lang="ja-JP" altLang="en-US" sz="2400" dirty="0"/>
          </a:p>
        </p:txBody>
      </p:sp>
      <p:sp>
        <p:nvSpPr>
          <p:cNvPr id="2" name="フッター プレースホルダー 1">
            <a:extLst>
              <a:ext uri="{FF2B5EF4-FFF2-40B4-BE49-F238E27FC236}">
                <a16:creationId xmlns:a16="http://schemas.microsoft.com/office/drawing/2014/main" id="{89E07713-6D25-4A30-9D01-B3D56E84CF5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73" name="テキスト ボックス 72">
            <a:extLst>
              <a:ext uri="{FF2B5EF4-FFF2-40B4-BE49-F238E27FC236}">
                <a16:creationId xmlns:a16="http://schemas.microsoft.com/office/drawing/2014/main" id="{FA2E98A9-1D2C-9452-8C7D-5863B2119E98}"/>
              </a:ext>
            </a:extLst>
          </p:cNvPr>
          <p:cNvSpPr txBox="1"/>
          <p:nvPr/>
        </p:nvSpPr>
        <p:spPr>
          <a:xfrm>
            <a:off x="132333" y="135068"/>
            <a:ext cx="6415050" cy="815608"/>
          </a:xfrm>
          <a:prstGeom prst="rect">
            <a:avLst/>
          </a:prstGeom>
          <a:noFill/>
        </p:spPr>
        <p:txBody>
          <a:bodyPr wrap="square">
            <a:spAutoFit/>
          </a:bodyPr>
          <a:lstStyle/>
          <a:p>
            <a:pPr marR="1270"/>
            <a:r>
              <a:rPr lang="en-GB" sz="1800" b="1" dirty="0">
                <a:effectLst/>
                <a:latin typeface="Arial" panose="020B0604020202020204" pitchFamily="34" charset="0"/>
                <a:ea typeface="Batang" panose="02030600000101010101" pitchFamily="18" charset="-127"/>
                <a:cs typeface="Times New Roman" panose="02020603050405020304" pitchFamily="18" charset="0"/>
              </a:rPr>
              <a:t>3GPP TSG RAN WG1 #113		</a:t>
            </a:r>
            <a:r>
              <a:rPr lang="en-GB" sz="1800" b="1">
                <a:effectLst/>
                <a:latin typeface="Arial" panose="020B0604020202020204" pitchFamily="34" charset="0"/>
                <a:ea typeface="Batang" panose="02030600000101010101" pitchFamily="18" charset="-127"/>
                <a:cs typeface="Times New Roman" panose="02020603050405020304" pitchFamily="18" charset="0"/>
              </a:rPr>
              <a:t>	   	     R1-2304588</a:t>
            </a:r>
            <a:endParaRPr lang="en-US" sz="1800" dirty="0">
              <a:effectLst/>
              <a:latin typeface="Times" panose="02020603050405020304" pitchFamily="18" charset="0"/>
              <a:ea typeface="Batang" panose="02030600000101010101" pitchFamily="18" charset="-127"/>
              <a:cs typeface="Times New Roman" panose="02020603050405020304" pitchFamily="18" charset="0"/>
            </a:endParaRPr>
          </a:p>
          <a:p>
            <a:r>
              <a:rPr lang="en-GB" sz="1800" b="1" dirty="0">
                <a:effectLst/>
                <a:latin typeface="Arial" panose="020B0604020202020204" pitchFamily="34" charset="0"/>
                <a:ea typeface="ＭＳ 明朝" panose="02020609040205080304" pitchFamily="17" charset="-128"/>
                <a:cs typeface="Times New Roman" panose="02020603050405020304" pitchFamily="18" charset="0"/>
              </a:rPr>
              <a:t>Incheon, Korea, May 22</a:t>
            </a:r>
            <a:r>
              <a:rPr lang="en-GB" sz="1800" b="1" baseline="30000" dirty="0">
                <a:effectLst/>
                <a:latin typeface="Arial" panose="020B0604020202020204" pitchFamily="34" charset="0"/>
                <a:ea typeface="ＭＳ 明朝" panose="02020609040205080304" pitchFamily="17" charset="-128"/>
                <a:cs typeface="Times New Roman" panose="02020603050405020304" pitchFamily="18" charset="0"/>
              </a:rPr>
              <a:t>nd</a:t>
            </a:r>
            <a:r>
              <a:rPr lang="en-GB" sz="1800" b="1" dirty="0">
                <a:effectLst/>
                <a:latin typeface="Arial" panose="020B0604020202020204" pitchFamily="34" charset="0"/>
                <a:ea typeface="ＭＳ 明朝" panose="02020609040205080304" pitchFamily="17" charset="-128"/>
                <a:cs typeface="Times New Roman" panose="02020603050405020304" pitchFamily="18" charset="0"/>
              </a:rPr>
              <a:t> – May 26</a:t>
            </a:r>
            <a:r>
              <a:rPr lang="en-GB" sz="1800" b="1" baseline="30000" dirty="0">
                <a:effectLst/>
                <a:latin typeface="Arial" panose="020B0604020202020204" pitchFamily="34" charset="0"/>
                <a:ea typeface="ＭＳ 明朝" panose="02020609040205080304" pitchFamily="17" charset="-128"/>
                <a:cs typeface="Times New Roman" panose="02020603050405020304" pitchFamily="18" charset="0"/>
              </a:rPr>
              <a:t>th</a:t>
            </a:r>
            <a:r>
              <a:rPr lang="en-GB" sz="1800" b="1" dirty="0">
                <a:effectLst/>
                <a:latin typeface="Arial" panose="020B0604020202020204" pitchFamily="34" charset="0"/>
                <a:ea typeface="ＭＳ 明朝" panose="02020609040205080304" pitchFamily="17" charset="-128"/>
                <a:cs typeface="Times New Roman" panose="02020603050405020304" pitchFamily="18" charset="0"/>
              </a:rPr>
              <a:t>, 2023</a:t>
            </a:r>
            <a:endParaRPr lang="en-US" sz="1800" dirty="0">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1100" dirty="0">
                <a:effectLst/>
                <a:latin typeface="Times" panose="02020603050405020304" pitchFamily="18" charset="0"/>
                <a:ea typeface="Batang" panose="02030600000101010101" pitchFamily="18" charset="-127"/>
                <a:cs typeface="Times New Roman" panose="02020603050405020304" pitchFamily="18" charset="0"/>
              </a:rPr>
              <a:t> </a:t>
            </a:r>
            <a:endParaRPr lang="ja-JP" altLang="ja-JP" sz="11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133" name="テキスト ボックス 132">
            <a:extLst>
              <a:ext uri="{FF2B5EF4-FFF2-40B4-BE49-F238E27FC236}">
                <a16:creationId xmlns:a16="http://schemas.microsoft.com/office/drawing/2014/main" id="{0C39D535-66EE-CC66-FED9-29EDC0DF961B}"/>
              </a:ext>
            </a:extLst>
          </p:cNvPr>
          <p:cNvSpPr txBox="1"/>
          <p:nvPr/>
        </p:nvSpPr>
        <p:spPr>
          <a:xfrm>
            <a:off x="169413" y="3498265"/>
            <a:ext cx="6069546" cy="923330"/>
          </a:xfrm>
          <a:prstGeom prst="rect">
            <a:avLst/>
          </a:prstGeom>
          <a:noFill/>
        </p:spPr>
        <p:txBody>
          <a:bodyPr wrap="square">
            <a:spAutoFit/>
          </a:bodyPr>
          <a:lstStyle/>
          <a:p>
            <a:pPr>
              <a:tabLst>
                <a:tab pos="1260475" algn="l"/>
              </a:tabLst>
            </a:pPr>
            <a:r>
              <a:rPr lang="en-US" altLang="ja-JP" sz="1800" b="1" dirty="0">
                <a:effectLst/>
                <a:latin typeface="Arial" panose="020B0604020202020204" pitchFamily="34" charset="0"/>
                <a:ea typeface="Batang" panose="02030600000101010101" pitchFamily="18" charset="-127"/>
                <a:cs typeface="Times New Roman" panose="02020603050405020304" pitchFamily="18" charset="0"/>
              </a:rPr>
              <a:t>Document For: 		Information</a:t>
            </a:r>
          </a:p>
          <a:p>
            <a:pPr>
              <a:tabLst>
                <a:tab pos="1260475" algn="l"/>
              </a:tabLst>
            </a:pPr>
            <a:r>
              <a:rPr lang="en-US" altLang="ja-JP" sz="1800" b="1" dirty="0">
                <a:effectLst/>
                <a:latin typeface="Arial" panose="020B0604020202020204" pitchFamily="34" charset="0"/>
                <a:ea typeface="Batang" panose="02030600000101010101" pitchFamily="18" charset="-127"/>
                <a:cs typeface="Times New Roman" panose="02020603050405020304" pitchFamily="18" charset="0"/>
              </a:rPr>
              <a:t>Agenda item 		9.10.1</a:t>
            </a:r>
          </a:p>
          <a:p>
            <a:pPr>
              <a:tabLst>
                <a:tab pos="1260475" algn="l"/>
              </a:tabLst>
            </a:pPr>
            <a:r>
              <a:rPr lang="en-GB" altLang="ja-JP" sz="1800" b="1" dirty="0">
                <a:effectLst/>
                <a:latin typeface="Arial" panose="020B0604020202020204" pitchFamily="34" charset="0"/>
                <a:ea typeface="Batang" panose="02030600000101010101" pitchFamily="18" charset="-127"/>
                <a:cs typeface="Times New Roman" panose="02020603050405020304" pitchFamily="18" charset="0"/>
              </a:rPr>
              <a:t>Source: 				Moderator (Fujitsu, MediaTek)</a:t>
            </a:r>
            <a:endParaRPr lang="ja-JP" altLang="ja-JP" sz="14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5119" name="スライド番号プレースホルダー 5118">
            <a:extLst>
              <a:ext uri="{FF2B5EF4-FFF2-40B4-BE49-F238E27FC236}">
                <a16:creationId xmlns:a16="http://schemas.microsoft.com/office/drawing/2014/main" id="{8A9B80B6-EEE4-F19E-7C1E-95132DC56316}"/>
              </a:ext>
            </a:extLst>
          </p:cNvPr>
          <p:cNvSpPr>
            <a:spLocks noGrp="1"/>
          </p:cNvSpPr>
          <p:nvPr>
            <p:ph type="sldNum" sz="quarter" idx="4"/>
          </p:nvPr>
        </p:nvSpPr>
        <p:spPr/>
        <p:txBody>
          <a:bodyPr/>
          <a:lstStyle/>
          <a:p>
            <a:fld id="{4D029D89-7B63-4C94-AD4D-2E4D6BB83637}" type="slidenum">
              <a:rPr kumimoji="1" lang="ja-JP" altLang="en-US" smtClean="0"/>
              <a:pPr/>
              <a:t>1</a:t>
            </a:fld>
            <a:endParaRPr kumimoji="1" lang="ja-JP" altLang="en-US"/>
          </a:p>
        </p:txBody>
      </p:sp>
    </p:spTree>
    <p:extLst>
      <p:ext uri="{BB962C8B-B14F-4D97-AF65-F5344CB8AC3E}">
        <p14:creationId xmlns:p14="http://schemas.microsoft.com/office/powerpoint/2010/main" val="3364839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D89AC9E-E2A2-465B-B891-729D8E08AC13}"/>
              </a:ext>
            </a:extLst>
          </p:cNvPr>
          <p:cNvSpPr>
            <a:spLocks noGrp="1"/>
          </p:cNvSpPr>
          <p:nvPr>
            <p:ph type="body" sz="quarter" idx="14"/>
          </p:nvPr>
        </p:nvSpPr>
        <p:spPr>
          <a:xfrm>
            <a:off x="229766" y="3922898"/>
            <a:ext cx="8679600" cy="792330"/>
          </a:xfrm>
        </p:spPr>
        <p:txBody>
          <a:bodyPr>
            <a:normAutofit fontScale="47500" lnSpcReduction="20000"/>
          </a:bodyPr>
          <a:lstStyle/>
          <a:p>
            <a:r>
              <a:rPr lang="en-US" altLang="ja-JP" dirty="0"/>
              <a:t>Given the controversy so far, this topic will just consume the online time in RAN1#113</a:t>
            </a:r>
          </a:p>
          <a:p>
            <a:pPr lvl="1"/>
            <a:r>
              <a:rPr lang="en-US" altLang="ja-JP" dirty="0"/>
              <a:t>Spec impact and RAN4 workload</a:t>
            </a:r>
          </a:p>
          <a:p>
            <a:pPr lvl="1"/>
            <a:r>
              <a:rPr lang="en-US" altLang="ja-JP" dirty="0"/>
              <a:t>Necessity and benefit on top of SSB based L1 measurement</a:t>
            </a:r>
          </a:p>
          <a:p>
            <a:r>
              <a:rPr lang="en-US" altLang="ja-JP" dirty="0"/>
              <a:t>Rel-18 LTM functionality can be completed without CSI-RS based L1 measurement: SSB-based measurement is anyway available</a:t>
            </a:r>
          </a:p>
          <a:p>
            <a:endParaRPr lang="en-US" altLang="ja-JP" dirty="0"/>
          </a:p>
        </p:txBody>
      </p:sp>
      <p:sp>
        <p:nvSpPr>
          <p:cNvPr id="3" name="タイトル 2">
            <a:extLst>
              <a:ext uri="{FF2B5EF4-FFF2-40B4-BE49-F238E27FC236}">
                <a16:creationId xmlns:a16="http://schemas.microsoft.com/office/drawing/2014/main" id="{D40E694B-F5CE-4171-8E78-98DFE1B219B0}"/>
              </a:ext>
            </a:extLst>
          </p:cNvPr>
          <p:cNvSpPr>
            <a:spLocks noGrp="1"/>
          </p:cNvSpPr>
          <p:nvPr>
            <p:ph type="title"/>
          </p:nvPr>
        </p:nvSpPr>
        <p:spPr/>
        <p:txBody>
          <a:bodyPr/>
          <a:lstStyle/>
          <a:p>
            <a:r>
              <a:rPr lang="en-US" altLang="ja-JP" dirty="0"/>
              <a:t>L1 measurement: Measurement RS</a:t>
            </a:r>
            <a:endParaRPr kumimoji="1" lang="ja-JP" altLang="en-US" dirty="0"/>
          </a:p>
        </p:txBody>
      </p:sp>
      <p:sp>
        <p:nvSpPr>
          <p:cNvPr id="4" name="フッター プレースホルダー 3">
            <a:extLst>
              <a:ext uri="{FF2B5EF4-FFF2-40B4-BE49-F238E27FC236}">
                <a16:creationId xmlns:a16="http://schemas.microsoft.com/office/drawing/2014/main" id="{883FABAA-9FB8-4D37-B77E-38A7617453D6}"/>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37" name="テキスト ボックス 36">
            <a:extLst>
              <a:ext uri="{FF2B5EF4-FFF2-40B4-BE49-F238E27FC236}">
                <a16:creationId xmlns:a16="http://schemas.microsoft.com/office/drawing/2014/main" id="{C96B4B63-167C-4259-93A2-B134D643333A}"/>
              </a:ext>
            </a:extLst>
          </p:cNvPr>
          <p:cNvSpPr txBox="1"/>
          <p:nvPr/>
        </p:nvSpPr>
        <p:spPr>
          <a:xfrm>
            <a:off x="229767" y="802653"/>
            <a:ext cx="8679601" cy="30469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Rel-18 L1/L2 mobility,</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SSB is supported for L1 intra-frequency</a:t>
            </a:r>
            <a:r>
              <a:rPr lang="en-GB"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rPr>
              <a:t> </a:t>
            </a:r>
            <a:r>
              <a:rPr lang="en-GB" altLang="ja-JP" sz="800" dirty="0">
                <a:effectLst/>
                <a:latin typeface="Arial" panose="020B0604020202020204" pitchFamily="34" charset="0"/>
                <a:ea typeface="Batang" panose="02030600000101010101" pitchFamily="18" charset="-127"/>
                <a:cs typeface="Arial" panose="020B0604020202020204" pitchFamily="34" charset="0"/>
              </a:rPr>
              <a:t>measurement</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SSB is supported for L1 inter-frequency measurement if inter-frequency L1 measurements are supported</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Further study the following L1 measurement RS for candidate cell</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solidFill>
                  <a:srgbClr val="000000"/>
                </a:solidFill>
                <a:effectLst/>
                <a:latin typeface="Arial" panose="020B0604020202020204" pitchFamily="34" charset="0"/>
                <a:ea typeface="Batang" panose="02030600000101010101" pitchFamily="18" charset="-127"/>
                <a:cs typeface="Arial" panose="020B0604020202020204" pitchFamily="34" charset="0"/>
              </a:rPr>
              <a:t>CSI-RS for tracking, beam management, CSI and mobility, CSI-IM, which is for L1 intra-frequency and L1 inter-frequency (if supported) </a:t>
            </a:r>
            <a:endParaRPr lang="en-GB" altLang="ja-JP" sz="800" dirty="0">
              <a:solidFill>
                <a:srgbClr val="000000"/>
              </a:solidFill>
              <a:latin typeface="Arial" panose="020B0604020202020204" pitchFamily="34" charset="0"/>
              <a:ea typeface="Batang" panose="02030600000101010101" pitchFamily="18" charset="-127"/>
              <a:cs typeface="Arial" panose="020B0604020202020204" pitchFamily="34" charset="0"/>
            </a:endParaRPr>
          </a:p>
          <a:p>
            <a:pPr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RAN1#111]</a:t>
            </a:r>
          </a:p>
          <a:p>
            <a:pPr algn="just"/>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FL proposal 1-4-v3 was not due to the lack of time during RAN1#111. Companies are encouraged to perform their analysis based on the latest proposal below:</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Rel-18 LTM,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L1 measurement based on CSI-RS for beam management for candidate cells is supported for L1 intra-frequency measurement</a:t>
            </a:r>
            <a:r>
              <a:rPr lang="en-US" altLang="ja-JP" sz="800" dirty="0">
                <a:effectLst/>
                <a:latin typeface="Arial" panose="020B0604020202020204" pitchFamily="34" charset="0"/>
                <a:ea typeface="SimSun" panose="02010600030101010101" pitchFamily="2" charset="-122"/>
                <a:cs typeface="Arial" panose="020B0604020202020204" pitchFamily="34" charset="0"/>
              </a:rPr>
              <a:t> and L1 inter-frequency measurement if supported in RAN4</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The definition of intra- and inter- frequency for CSI-RS is defined in RAN4</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The CSI-RS is explicitly linked to a candidate cell</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Applicability to L1-RSRP and/or L1-SINR is separately discussed.</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FFS for the support of other CSI-RS types (i.e. tracking, CSI, mobility and CSI-IM).</a:t>
            </a:r>
          </a:p>
          <a:p>
            <a:pPr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RAN1#112]</a:t>
            </a:r>
          </a:p>
          <a:p>
            <a:pPr algn="just"/>
            <a:r>
              <a:rPr lang="en-GB" altLang="ja-JP" sz="800" dirty="0">
                <a:latin typeface="Arial" panose="020B0604020202020204" pitchFamily="34" charset="0"/>
                <a:ea typeface="ＭＳ ゴシック" panose="020B0609070205080204" pitchFamily="49" charset="-128"/>
                <a:cs typeface="Arial" panose="020B0604020202020204" pitchFamily="34" charset="0"/>
              </a:rPr>
              <a:t>No consensus on the following proposal (No time to come back), postpone to the next meeting. </a:t>
            </a:r>
            <a:endParaRPr lang="en-GB" altLang="ja-JP" sz="800" dirty="0">
              <a:latin typeface="Arial" panose="020B0604020202020204" pitchFamily="34" charset="0"/>
              <a:ea typeface="Batang" panose="02030600000101010101" pitchFamily="18" charset="-127"/>
              <a:cs typeface="Arial" panose="020B0604020202020204" pitchFamily="34" charset="0"/>
            </a:endParaRPr>
          </a:p>
          <a:p>
            <a:pPr marL="342900" lvl="0" indent="-342900" algn="just">
              <a:buFont typeface="Wingdings" panose="05000000000000000000" pitchFamily="2" charset="2"/>
              <a:buChar char=""/>
            </a:pPr>
            <a:r>
              <a:rPr lang="en-GB" altLang="ja-JP" sz="8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[Working assumption:</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CSI-RS is introduced for L1-RSRP measurement from RAN1 point of view</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Wingdings" panose="05000000000000000000" pitchFamily="2" charset="2"/>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Intra- and inter- frequency is supported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Wingdings" panose="05000000000000000000" pitchFamily="2" charset="2"/>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At least CSI-RS for BM [mobility] is supported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Wingdings" panose="05000000000000000000" pitchFamily="2" charset="2"/>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Send an LS to RAN4 to explicitly ask their feasibility to finalize their work in Rel-18]</a:t>
            </a:r>
          </a:p>
          <a:p>
            <a:pPr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RAN1#112bis-e]</a:t>
            </a:r>
          </a:p>
          <a:p>
            <a:pPr algn="just"/>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No discussion due to the lack of time</a:t>
            </a:r>
          </a:p>
        </p:txBody>
      </p:sp>
      <p:sp>
        <p:nvSpPr>
          <p:cNvPr id="766" name="テキスト ボックス 765">
            <a:extLst>
              <a:ext uri="{FF2B5EF4-FFF2-40B4-BE49-F238E27FC236}">
                <a16:creationId xmlns:a16="http://schemas.microsoft.com/office/drawing/2014/main" id="{1D4E2C9F-F05D-41BB-AC01-7EBE8A82E348}"/>
              </a:ext>
            </a:extLst>
          </p:cNvPr>
          <p:cNvSpPr txBox="1"/>
          <p:nvPr/>
        </p:nvSpPr>
        <p:spPr>
          <a:xfrm>
            <a:off x="229766" y="4606279"/>
            <a:ext cx="8679601" cy="307777"/>
          </a:xfrm>
          <a:prstGeom prst="rect">
            <a:avLst/>
          </a:prstGeom>
          <a:noFill/>
        </p:spPr>
        <p:txBody>
          <a:bodyPr wrap="square">
            <a:spAutoFit/>
          </a:bodyPr>
          <a:lstStyle/>
          <a:p>
            <a:pPr marL="0" indent="0" algn="ctr">
              <a:buNone/>
            </a:pPr>
            <a:r>
              <a:rPr lang="en-US" altLang="ja-JP" sz="1400" b="1" dirty="0">
                <a:solidFill>
                  <a:srgbClr val="FF0000"/>
                </a:solidFill>
              </a:rPr>
              <a:t>This topic will be discussed on low priority basis</a:t>
            </a:r>
          </a:p>
        </p:txBody>
      </p:sp>
      <p:sp>
        <p:nvSpPr>
          <p:cNvPr id="25" name="スライド番号プレースホルダー 24">
            <a:extLst>
              <a:ext uri="{FF2B5EF4-FFF2-40B4-BE49-F238E27FC236}">
                <a16:creationId xmlns:a16="http://schemas.microsoft.com/office/drawing/2014/main" id="{EB59E646-8E5F-2C2E-8C68-5B020745584A}"/>
              </a:ext>
            </a:extLst>
          </p:cNvPr>
          <p:cNvSpPr>
            <a:spLocks noGrp="1"/>
          </p:cNvSpPr>
          <p:nvPr>
            <p:ph type="sldNum" sz="quarter" idx="12"/>
          </p:nvPr>
        </p:nvSpPr>
        <p:spPr/>
        <p:txBody>
          <a:bodyPr/>
          <a:lstStyle/>
          <a:p>
            <a:fld id="{4D029D89-7B63-4C94-AD4D-2E4D6BB83637}" type="slidenum">
              <a:rPr kumimoji="1" lang="ja-JP" altLang="en-US" smtClean="0"/>
              <a:t>10</a:t>
            </a:fld>
            <a:endParaRPr kumimoji="1" lang="ja-JP" altLang="en-US"/>
          </a:p>
        </p:txBody>
      </p:sp>
    </p:spTree>
    <p:extLst>
      <p:ext uri="{BB962C8B-B14F-4D97-AF65-F5344CB8AC3E}">
        <p14:creationId xmlns:p14="http://schemas.microsoft.com/office/powerpoint/2010/main" val="2478480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9C4F105-3DDC-4C6A-B8F0-FB0A907DFD12}"/>
              </a:ext>
            </a:extLst>
          </p:cNvPr>
          <p:cNvSpPr>
            <a:spLocks noGrp="1"/>
          </p:cNvSpPr>
          <p:nvPr>
            <p:ph type="title"/>
          </p:nvPr>
        </p:nvSpPr>
        <p:spPr/>
        <p:txBody>
          <a:bodyPr/>
          <a:lstStyle/>
          <a:p>
            <a:r>
              <a:rPr kumimoji="1" lang="en-US" altLang="ja-JP" dirty="0"/>
              <a:t>L1 measurement: Measurement quantity</a:t>
            </a:r>
            <a:endParaRPr kumimoji="1" lang="ja-JP" altLang="en-US" dirty="0"/>
          </a:p>
        </p:txBody>
      </p:sp>
      <p:sp>
        <p:nvSpPr>
          <p:cNvPr id="4" name="フッター プレースホルダー 3">
            <a:extLst>
              <a:ext uri="{FF2B5EF4-FFF2-40B4-BE49-F238E27FC236}">
                <a16:creationId xmlns:a16="http://schemas.microsoft.com/office/drawing/2014/main" id="{2B0E6C85-3A77-46A5-B34C-DB056CF2B502}"/>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19" name="テキスト プレースホルダー 518">
            <a:extLst>
              <a:ext uri="{FF2B5EF4-FFF2-40B4-BE49-F238E27FC236}">
                <a16:creationId xmlns:a16="http://schemas.microsoft.com/office/drawing/2014/main" id="{A73FB473-CC5D-4C63-8B97-0525FDD5C82A}"/>
              </a:ext>
            </a:extLst>
          </p:cNvPr>
          <p:cNvSpPr>
            <a:spLocks noGrp="1"/>
          </p:cNvSpPr>
          <p:nvPr>
            <p:ph type="body" sz="quarter" idx="14"/>
          </p:nvPr>
        </p:nvSpPr>
        <p:spPr>
          <a:xfrm>
            <a:off x="230400" y="3712235"/>
            <a:ext cx="8679600" cy="584175"/>
          </a:xfrm>
        </p:spPr>
        <p:txBody>
          <a:bodyPr>
            <a:normAutofit fontScale="47500" lnSpcReduction="20000"/>
          </a:bodyPr>
          <a:lstStyle/>
          <a:p>
            <a:r>
              <a:rPr lang="en-US" altLang="ja-JP" dirty="0"/>
              <a:t>It is pointed out that the benefit of L1-SINR cannot be achieved by SSB, but CSI-RS</a:t>
            </a:r>
          </a:p>
          <a:p>
            <a:r>
              <a:rPr lang="en-US" altLang="ja-JP" dirty="0"/>
              <a:t>However, the introduction of CSI-RS has not been agreed yet </a:t>
            </a:r>
          </a:p>
          <a:p>
            <a:r>
              <a:rPr lang="en-US" altLang="ja-JP" dirty="0"/>
              <a:t>Also, companies have a different understanding on the benefit of L1-SINR</a:t>
            </a:r>
            <a:endParaRPr lang="ja-JP" altLang="en-US" dirty="0"/>
          </a:p>
        </p:txBody>
      </p:sp>
      <p:sp>
        <p:nvSpPr>
          <p:cNvPr id="520" name="テキスト プレースホルダー 1">
            <a:extLst>
              <a:ext uri="{FF2B5EF4-FFF2-40B4-BE49-F238E27FC236}">
                <a16:creationId xmlns:a16="http://schemas.microsoft.com/office/drawing/2014/main" id="{71312361-6A2C-4B27-96B8-0747DE2DF5E7}"/>
              </a:ext>
            </a:extLst>
          </p:cNvPr>
          <p:cNvSpPr txBox="1">
            <a:spLocks/>
          </p:cNvSpPr>
          <p:nvPr/>
        </p:nvSpPr>
        <p:spPr bwMode="gray">
          <a:xfrm>
            <a:off x="230400" y="825275"/>
            <a:ext cx="8679600" cy="2755829"/>
          </a:xfrm>
          <a:prstGeom prst="rect">
            <a:avLst/>
          </a:prstGeom>
        </p:spPr>
        <p:style>
          <a:lnRef idx="2">
            <a:schemeClr val="accent1"/>
          </a:lnRef>
          <a:fillRef idx="1">
            <a:schemeClr val="lt1"/>
          </a:fillRef>
          <a:effectRef idx="0">
            <a:schemeClr val="accent1"/>
          </a:effectRef>
          <a:fontRef idx="minor">
            <a:schemeClr val="dk1"/>
          </a:fontRef>
        </p:style>
        <p:txBody>
          <a:bodyPr vert="horz" lIns="0" tIns="0" rIns="0" bIns="0" numCol="2" rtlCol="0">
            <a:noAutofit/>
          </a:bodyPr>
          <a:lstStyle>
            <a:lvl1pPr marL="216000" indent="-216000" algn="l" defTabSz="685800" rtl="0" eaLnBrk="1" latinLnBrk="0" hangingPunct="1">
              <a:lnSpc>
                <a:spcPct val="100000"/>
              </a:lnSpc>
              <a:spcBef>
                <a:spcPts val="0"/>
              </a:spcBef>
              <a:spcAft>
                <a:spcPts val="600"/>
              </a:spcAft>
              <a:buClr>
                <a:schemeClr val="accent3"/>
              </a:buClr>
              <a:buSzPct val="90000"/>
              <a:buFont typeface="Wingdings" panose="05000000000000000000" pitchFamily="2" charset="2"/>
              <a:buChar char="l"/>
              <a:defRPr kumimoji="1" sz="2400" kern="1200">
                <a:solidFill>
                  <a:schemeClr val="dk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dk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dk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9pPr>
          </a:lstStyle>
          <a:p>
            <a:pPr marL="0" indent="0" algn="just">
              <a:lnSpc>
                <a:spcPct val="107000"/>
              </a:lnSpc>
              <a:spcAft>
                <a:spcPts val="800"/>
              </a:spcAft>
              <a:buFont typeface="Wingdings" panose="05000000000000000000" pitchFamily="2" charset="2"/>
              <a:buNone/>
            </a:pPr>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latin typeface="Arial" panose="020B0604020202020204" pitchFamily="34" charset="0"/>
              <a:ea typeface="ＭＳ ゴシック" panose="020B0609070205080204" pitchFamily="49" charset="-128"/>
              <a:cs typeface="Arial" panose="020B0604020202020204" pitchFamily="34" charset="0"/>
            </a:endParaRPr>
          </a:p>
          <a:p>
            <a:pPr marL="342900" indent="-342900" algn="just">
              <a:buFont typeface="Times New Roman" panose="02020603050405020304" pitchFamily="18" charset="0"/>
              <a:buChar char="-"/>
            </a:pPr>
            <a:r>
              <a:rPr lang="en-GB" altLang="ja-JP" sz="800" dirty="0">
                <a:latin typeface="Arial" panose="020B0604020202020204" pitchFamily="34" charset="0"/>
                <a:ea typeface="ＭＳ ゴシック" panose="020B0609070205080204" pitchFamily="49" charset="-128"/>
                <a:cs typeface="Arial" panose="020B0604020202020204" pitchFamily="34" charset="0"/>
              </a:rPr>
              <a:t>For candidate cell measurement for Rel-18 L1/L2 mobility, </a:t>
            </a:r>
            <a:endParaRPr lang="ja-JP" altLang="ja-JP" sz="800" dirty="0">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L1-RSRP is supported for intra-frequency candidate cell measurement.</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Further study the following measurement quantities for candidate cell measurement</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L1-RSRP for inter-frequency (if supported)</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L1-SINR for intra-frequency and inter-frequency (if supported)</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342900" indent="-342900" algn="just">
              <a:buFont typeface="Times New Roman" panose="02020603050405020304" pitchFamily="18" charset="0"/>
              <a:buChar char="-"/>
            </a:pPr>
            <a:r>
              <a:rPr lang="en-GB" altLang="ja-JP" sz="800" dirty="0">
                <a:solidFill>
                  <a:srgbClr val="000000"/>
                </a:solidFill>
                <a:latin typeface="Arial" panose="020B0604020202020204" pitchFamily="34" charset="0"/>
                <a:ea typeface="ＭＳ ゴシック" panose="020B0609070205080204" pitchFamily="49" charset="-128"/>
                <a:cs typeface="Arial" panose="020B0604020202020204" pitchFamily="34" charset="0"/>
              </a:rPr>
              <a:t>FFS: to assess the use case and the benefit of UL measurement instead of/in addition to DL L1 measurement, which includes:</a:t>
            </a:r>
            <a:endParaRPr lang="ja-JP" altLang="ja-JP" sz="800" dirty="0">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solidFill>
                  <a:srgbClr val="000000"/>
                </a:solidFill>
                <a:latin typeface="Arial" panose="020B0604020202020204" pitchFamily="34" charset="0"/>
                <a:ea typeface="Batang" panose="02030600000101010101" pitchFamily="18" charset="-127"/>
                <a:cs typeface="Arial" panose="020B0604020202020204" pitchFamily="34" charset="0"/>
              </a:rPr>
              <a:t>How the UL measurement result is used, e.g. handover decision</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solidFill>
                  <a:srgbClr val="000000"/>
                </a:solidFill>
                <a:latin typeface="Arial" panose="020B0604020202020204" pitchFamily="34" charset="0"/>
                <a:ea typeface="Batang" panose="02030600000101010101" pitchFamily="18" charset="-127"/>
                <a:cs typeface="Arial" panose="020B0604020202020204" pitchFamily="34" charset="0"/>
              </a:rPr>
              <a:t>Signals/channels used for UL measurement, e.g. SRS</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solidFill>
                  <a:srgbClr val="000000"/>
                </a:solidFill>
                <a:latin typeface="Arial" panose="020B0604020202020204" pitchFamily="34" charset="0"/>
                <a:ea typeface="Batang" panose="02030600000101010101" pitchFamily="18" charset="-127"/>
                <a:cs typeface="Arial" panose="020B0604020202020204" pitchFamily="34" charset="0"/>
              </a:rPr>
              <a:t>Spec impact including other WGs, e.g. definition of </a:t>
            </a:r>
            <a:r>
              <a:rPr lang="en-GB" altLang="ja-JP" sz="800" dirty="0" err="1">
                <a:solidFill>
                  <a:srgbClr val="000000"/>
                </a:solidFill>
                <a:latin typeface="Arial" panose="020B0604020202020204" pitchFamily="34" charset="0"/>
                <a:ea typeface="Batang" panose="02030600000101010101" pitchFamily="18" charset="-127"/>
                <a:cs typeface="Arial" panose="020B0604020202020204" pitchFamily="34" charset="0"/>
              </a:rPr>
              <a:t>gNB</a:t>
            </a:r>
            <a:r>
              <a:rPr lang="en-GB" altLang="ja-JP" sz="800" dirty="0">
                <a:solidFill>
                  <a:srgbClr val="000000"/>
                </a:solidFill>
                <a:latin typeface="Arial" panose="020B0604020202020204" pitchFamily="34" charset="0"/>
                <a:ea typeface="Batang" panose="02030600000101010101" pitchFamily="18" charset="-127"/>
                <a:cs typeface="Arial" panose="020B0604020202020204" pitchFamily="34" charset="0"/>
              </a:rPr>
              <a:t> measurement, interface to transfer RS configuration or measurement results</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solidFill>
                  <a:srgbClr val="000000"/>
                </a:solidFill>
                <a:latin typeface="Arial" panose="020B0604020202020204" pitchFamily="34" charset="0"/>
                <a:ea typeface="Batang" panose="02030600000101010101" pitchFamily="18" charset="-127"/>
                <a:cs typeface="Arial" panose="020B0604020202020204" pitchFamily="34" charset="0"/>
              </a:rPr>
              <a:t>Note: The next discussion will take place based on companies’ contribution in future meeting.</a:t>
            </a:r>
          </a:p>
          <a:p>
            <a:pPr marL="742950" lvl="1" indent="-285750" algn="just">
              <a:buFont typeface="Times" panose="02020603050405020304" pitchFamily="18" charset="0"/>
              <a:buChar char="-"/>
            </a:pP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0" indent="0" algn="just">
              <a:buFont typeface="Wingdings" panose="05000000000000000000" pitchFamily="2" charset="2"/>
              <a:buNone/>
            </a:pPr>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en-GB" altLang="ja-JP" sz="800" dirty="0">
              <a:highlight>
                <a:srgbClr val="00FF00"/>
              </a:highligh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latin typeface="Arial" panose="020B0604020202020204" pitchFamily="34" charset="0"/>
              <a:ea typeface="ＭＳ ゴシック" panose="020B0609070205080204" pitchFamily="49" charset="-128"/>
              <a:cs typeface="Arial" panose="020B0604020202020204" pitchFamily="34" charset="0"/>
            </a:endParaRPr>
          </a:p>
          <a:p>
            <a:pPr marL="342900" indent="-342900" algn="just">
              <a:buFont typeface="Times New Roman" panose="02020603050405020304" pitchFamily="18" charset="0"/>
              <a:buChar char="-"/>
            </a:pPr>
            <a:r>
              <a:rPr lang="en-GB" altLang="ja-JP" sz="800" dirty="0">
                <a:latin typeface="Arial" panose="020B0604020202020204" pitchFamily="34" charset="0"/>
                <a:ea typeface="ＭＳ ゴシック" panose="020B0609070205080204" pitchFamily="49" charset="-128"/>
                <a:cs typeface="Arial" panose="020B0604020202020204" pitchFamily="34" charset="0"/>
              </a:rPr>
              <a:t>For candidate cell measurement for Rel-18 LTM, </a:t>
            </a:r>
            <a:endParaRPr lang="ja-JP" altLang="ja-JP" sz="800" dirty="0">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SSB based L1-RSRP is supported for intra-frequency measurement</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SSB based L1-RSRP is supported for inter-frequency measurement</a:t>
            </a:r>
            <a:r>
              <a:rPr lang="en-US" altLang="ja-JP" sz="800" dirty="0">
                <a:latin typeface="Arial" panose="020B0604020202020204" pitchFamily="34" charset="0"/>
                <a:ea typeface="SimSun" panose="02010600030101010101" pitchFamily="2" charset="-122"/>
                <a:cs typeface="Arial" panose="020B0604020202020204" pitchFamily="34" charset="0"/>
              </a:rPr>
              <a:t> from RAN1 point of view</a:t>
            </a:r>
            <a:endParaRPr lang="ja-JP" altLang="ja-JP" sz="800" dirty="0">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latin typeface="Arial" panose="020B0604020202020204" pitchFamily="34" charset="0"/>
                <a:ea typeface="Batang" panose="02030600000101010101" pitchFamily="18" charset="-127"/>
                <a:cs typeface="Arial" panose="020B0604020202020204" pitchFamily="34" charset="0"/>
              </a:rPr>
              <a:t>FFS: L1-SINR, CSI-RS based L1-RSRP</a:t>
            </a:r>
          </a:p>
          <a:p>
            <a:pPr marL="0" indent="0" algn="just">
              <a:buNone/>
            </a:pPr>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marL="0" lvl="0" indent="0" algn="just">
              <a:buNone/>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No consensus on the following proposal</a:t>
            </a:r>
          </a:p>
          <a:p>
            <a:pPr marL="342900" lvl="0" indent="-342900" algn="just">
              <a:buFont typeface="Wingdings" panose="05000000000000000000" pitchFamily="2" charset="2"/>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[CSI-RS based L1-SINR (with channel measurement and interference measurement using CSI-RS) is introduced from RAN1 point of view</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Wingdings" panose="05000000000000000000" pitchFamily="2" charset="2"/>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If supported, both intra- and inter-frequency L1-SINR is supported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Wingdings" panose="05000000000000000000" pitchFamily="2" charset="2"/>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Send an LS to RAN4 to explicitly ask their availability in Rel-18]</a:t>
            </a:r>
            <a:endParaRPr lang="en-US"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0" indent="0" algn="just">
              <a:buNone/>
            </a:pPr>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marL="0" lvl="0" indent="0" algn="just">
              <a:buNone/>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No discussion due to the lack of time and consensus on CSI-IR</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Wingdings" panose="05000000000000000000" pitchFamily="2" charset="2"/>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24" name="スライド番号プレースホルダー 23">
            <a:extLst>
              <a:ext uri="{FF2B5EF4-FFF2-40B4-BE49-F238E27FC236}">
                <a16:creationId xmlns:a16="http://schemas.microsoft.com/office/drawing/2014/main" id="{40562F1B-2A60-D104-67EB-6652C86C4EF4}"/>
              </a:ext>
            </a:extLst>
          </p:cNvPr>
          <p:cNvSpPr>
            <a:spLocks noGrp="1"/>
          </p:cNvSpPr>
          <p:nvPr>
            <p:ph type="sldNum" sz="quarter" idx="12"/>
          </p:nvPr>
        </p:nvSpPr>
        <p:spPr/>
        <p:txBody>
          <a:bodyPr/>
          <a:lstStyle/>
          <a:p>
            <a:fld id="{4D029D89-7B63-4C94-AD4D-2E4D6BB83637}" type="slidenum">
              <a:rPr kumimoji="1" lang="ja-JP" altLang="en-US" smtClean="0"/>
              <a:t>11</a:t>
            </a:fld>
            <a:endParaRPr kumimoji="1" lang="ja-JP" altLang="en-US"/>
          </a:p>
        </p:txBody>
      </p:sp>
      <p:sp>
        <p:nvSpPr>
          <p:cNvPr id="2" name="テキスト ボックス 1">
            <a:extLst>
              <a:ext uri="{FF2B5EF4-FFF2-40B4-BE49-F238E27FC236}">
                <a16:creationId xmlns:a16="http://schemas.microsoft.com/office/drawing/2014/main" id="{6BFDDFC7-87C3-5AD7-2E7D-4F68C63CAC92}"/>
              </a:ext>
            </a:extLst>
          </p:cNvPr>
          <p:cNvSpPr txBox="1"/>
          <p:nvPr/>
        </p:nvSpPr>
        <p:spPr>
          <a:xfrm>
            <a:off x="438912" y="4318226"/>
            <a:ext cx="8266176" cy="307777"/>
          </a:xfrm>
          <a:prstGeom prst="rect">
            <a:avLst/>
          </a:prstGeom>
          <a:noFill/>
        </p:spPr>
        <p:txBody>
          <a:bodyPr wrap="square">
            <a:spAutoFit/>
          </a:bodyPr>
          <a:lstStyle/>
          <a:p>
            <a:pPr marL="0" indent="0" algn="ctr">
              <a:buNone/>
            </a:pPr>
            <a:r>
              <a:rPr lang="en-US" altLang="ja-JP" sz="1400" b="1" dirty="0">
                <a:solidFill>
                  <a:srgbClr val="FF0000"/>
                </a:solidFill>
              </a:rPr>
              <a:t>L1-SINR discussion will be deprioritized in RAN1#113</a:t>
            </a:r>
          </a:p>
        </p:txBody>
      </p:sp>
    </p:spTree>
    <p:extLst>
      <p:ext uri="{BB962C8B-B14F-4D97-AF65-F5344CB8AC3E}">
        <p14:creationId xmlns:p14="http://schemas.microsoft.com/office/powerpoint/2010/main" val="1131473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L1 measurement: </a:t>
            </a:r>
            <a:r>
              <a:rPr lang="en-GB" altLang="ja-JP" sz="2000" dirty="0"/>
              <a:t>Filtering for L1 measurement results</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0" name="TextBox 19">
            <a:extLst>
              <a:ext uri="{FF2B5EF4-FFF2-40B4-BE49-F238E27FC236}">
                <a16:creationId xmlns:a16="http://schemas.microsoft.com/office/drawing/2014/main" id="{E8CD2E00-499B-4E2F-8E8A-8416B4B0CEEB}"/>
              </a:ext>
            </a:extLst>
          </p:cNvPr>
          <p:cNvSpPr txBox="1"/>
          <p:nvPr/>
        </p:nvSpPr>
        <p:spPr>
          <a:xfrm>
            <a:off x="258343" y="817759"/>
            <a:ext cx="8679600" cy="24314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Postponed (FL proposal 1-6)</a:t>
            </a:r>
            <a:endParaRPr lang="ja-JP" altLang="ja-JP" sz="8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Rel-18 L1/L2 mobility, </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[study the importance of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mitigating the </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ping-pong issue for L1/L2 mobility, which is expected to align with RAN2. If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important</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 </a:t>
            </a:r>
            <a:r>
              <a:rPr lang="en-GB" altLang="ja-JP" sz="800" strike="sngStrike"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yes</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further study at least the following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mitigation</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aspects: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UE-based filtering to the L1 measurement results, where the definition of filtering includes: </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Time domain filtering: e.g. exact definition of time domain filtering, and/or</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Cell-level (spatial domain) filtering: e.g. how many beams are averaged, and/or how the beams are chosen. </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Applicability to L1-RSRP and L1-SINR (if supported)</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Applicability to intra-frequency and inter-frequency (if supported)</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Necessity to be specified in standard considering </a:t>
            </a:r>
            <a:r>
              <a:rPr lang="en-GB"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rPr>
              <a:t>the presence of alternative implementation-based solutions, e.g. </a:t>
            </a:r>
            <a:r>
              <a:rPr lang="en-GB" altLang="ja-JP" sz="800" dirty="0" err="1">
                <a:solidFill>
                  <a:srgbClr val="FF0000"/>
                </a:solidFill>
                <a:effectLst/>
                <a:latin typeface="Arial" panose="020B0604020202020204" pitchFamily="34" charset="0"/>
                <a:ea typeface="Batang" panose="02030600000101010101" pitchFamily="18" charset="-127"/>
                <a:cs typeface="Arial" panose="020B0604020202020204" pitchFamily="34" charset="0"/>
              </a:rPr>
              <a:t>gNB</a:t>
            </a:r>
            <a:r>
              <a:rPr lang="en-GB"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rPr>
              <a:t>-based filtering and/or L3 measurement (when involved) </a:t>
            </a:r>
          </a:p>
          <a:p>
            <a:pPr marL="742950" lvl="1" indent="-285750" algn="just">
              <a:buFont typeface="Times" panose="02020603050405020304" pitchFamily="18" charset="0"/>
              <a:buChar char="-"/>
            </a:pPr>
            <a:endParaRPr lang="en-US"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Given the comments from companies, FL believes no positive result can be obtained on this topic even when we discuss the discussion in this meeting. Therefore, FL would like to take approach 1 this meeting and to encourages to have offline discussions for the next meeting.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With this analysis, the discussion on this section is closed. If companies have any comments, the following table can be used or further input. </a:t>
            </a:r>
          </a:p>
          <a:p>
            <a:pPr algn="just"/>
            <a:endParaRPr lang="en-GB" altLang="ja-JP" sz="800"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 112bis-e]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No discussion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26" name="スライド番号プレースホルダー 25">
            <a:extLst>
              <a:ext uri="{FF2B5EF4-FFF2-40B4-BE49-F238E27FC236}">
                <a16:creationId xmlns:a16="http://schemas.microsoft.com/office/drawing/2014/main" id="{37F505C9-93CB-49B0-8C60-833E5AF7D257}"/>
              </a:ext>
            </a:extLst>
          </p:cNvPr>
          <p:cNvSpPr>
            <a:spLocks noGrp="1"/>
          </p:cNvSpPr>
          <p:nvPr>
            <p:ph type="sldNum" sz="quarter" idx="12"/>
          </p:nvPr>
        </p:nvSpPr>
        <p:spPr/>
        <p:txBody>
          <a:bodyPr/>
          <a:lstStyle/>
          <a:p>
            <a:fld id="{4D029D89-7B63-4C94-AD4D-2E4D6BB83637}" type="slidenum">
              <a:rPr kumimoji="1" lang="ja-JP" altLang="en-US" smtClean="0"/>
              <a:t>12</a:t>
            </a:fld>
            <a:endParaRPr kumimoji="1" lang="ja-JP" altLang="en-US"/>
          </a:p>
        </p:txBody>
      </p:sp>
      <p:sp>
        <p:nvSpPr>
          <p:cNvPr id="2" name="テキスト ボックス 1">
            <a:extLst>
              <a:ext uri="{FF2B5EF4-FFF2-40B4-BE49-F238E27FC236}">
                <a16:creationId xmlns:a16="http://schemas.microsoft.com/office/drawing/2014/main" id="{477A8D29-D563-21F5-1961-9CCEFDD51F7E}"/>
              </a:ext>
            </a:extLst>
          </p:cNvPr>
          <p:cNvSpPr txBox="1"/>
          <p:nvPr/>
        </p:nvSpPr>
        <p:spPr>
          <a:xfrm>
            <a:off x="438912" y="3534682"/>
            <a:ext cx="8266176" cy="523220"/>
          </a:xfrm>
          <a:prstGeom prst="rect">
            <a:avLst/>
          </a:prstGeom>
          <a:noFill/>
        </p:spPr>
        <p:txBody>
          <a:bodyPr wrap="square">
            <a:spAutoFit/>
          </a:bodyPr>
          <a:lstStyle/>
          <a:p>
            <a:pPr marL="0" indent="0" algn="ctr">
              <a:buNone/>
            </a:pPr>
            <a:r>
              <a:rPr lang="en-US" altLang="ja-JP" sz="1400" b="1" dirty="0">
                <a:solidFill>
                  <a:srgbClr val="FF0000"/>
                </a:solidFill>
              </a:rPr>
              <a:t>FL plan is to deprioritize this discussion in RAN1#113, </a:t>
            </a:r>
          </a:p>
          <a:p>
            <a:pPr marL="0" indent="0" algn="ctr">
              <a:buNone/>
            </a:pPr>
            <a:r>
              <a:rPr lang="en-US" altLang="ja-JP" sz="1400" b="1" dirty="0">
                <a:solidFill>
                  <a:srgbClr val="FF0000"/>
                </a:solidFill>
              </a:rPr>
              <a:t>and FL summary will not be prepared for this topic</a:t>
            </a:r>
          </a:p>
        </p:txBody>
      </p:sp>
    </p:spTree>
    <p:extLst>
      <p:ext uri="{BB962C8B-B14F-4D97-AF65-F5344CB8AC3E}">
        <p14:creationId xmlns:p14="http://schemas.microsoft.com/office/powerpoint/2010/main" val="1844120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L1 measurement: </a:t>
            </a:r>
            <a:r>
              <a:rPr lang="en-GB" altLang="ja-JP" sz="2000" dirty="0"/>
              <a:t>Configurations for L1 measurement - 1</a:t>
            </a:r>
            <a:endParaRPr lang="ja-JP" altLang="en-US" sz="2000" dirty="0"/>
          </a:p>
        </p:txBody>
      </p:sp>
      <p:sp>
        <p:nvSpPr>
          <p:cNvPr id="20" name="TextBox 19">
            <a:extLst>
              <a:ext uri="{FF2B5EF4-FFF2-40B4-BE49-F238E27FC236}">
                <a16:creationId xmlns:a16="http://schemas.microsoft.com/office/drawing/2014/main" id="{E8CD2E00-499B-4E2F-8E8A-8416B4B0CEEB}"/>
              </a:ext>
            </a:extLst>
          </p:cNvPr>
          <p:cNvSpPr txBox="1"/>
          <p:nvPr/>
        </p:nvSpPr>
        <p:spPr>
          <a:xfrm>
            <a:off x="113354" y="736839"/>
            <a:ext cx="8941633" cy="31085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RAN1#112]</a:t>
            </a:r>
            <a:endParaRPr lang="en-GB" altLang="ja-JP" sz="700" dirty="0">
              <a:solidFill>
                <a:srgbClr val="FF0000"/>
              </a:solidFill>
              <a:latin typeface="Times New Roman" panose="02020603050405020304" pitchFamily="18" charset="0"/>
              <a:ea typeface="ＭＳ ゴシック" panose="020B0609070205080204" pitchFamily="49" charset="-128"/>
              <a:cs typeface="Arial" panose="020B0604020202020204" pitchFamily="34" charset="0"/>
            </a:endParaRPr>
          </a:p>
          <a:p>
            <a:pPr algn="just"/>
            <a:r>
              <a:rPr lang="en-GB" altLang="ja-JP" sz="700" dirty="0">
                <a:effectLst/>
                <a:highlight>
                  <a:srgbClr val="00FF00"/>
                </a:highlight>
                <a:latin typeface="Times New Roman" panose="02020603050405020304" pitchFamily="18" charset="0"/>
                <a:ea typeface="ＭＳ ゴシック" panose="020B0609070205080204" pitchFamily="49" charset="-128"/>
              </a:rPr>
              <a:t>Agreement</a:t>
            </a:r>
            <a:endParaRPr lang="ja-JP" altLang="ja-JP" sz="700" dirty="0">
              <a:effectLst/>
              <a:latin typeface="Times New Roman" panose="02020603050405020304" pitchFamily="18" charset="0"/>
              <a:ea typeface="ＭＳ ゴシック" panose="020B0609070205080204" pitchFamily="49" charset="-128"/>
            </a:endParaRPr>
          </a:p>
          <a:p>
            <a:pPr marL="342900" lvl="0" indent="-3429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For L1-RSRP measurement RS configuration</a:t>
            </a:r>
            <a:endParaRPr lang="ja-JP" altLang="ja-JP" sz="700" dirty="0">
              <a:effectLst/>
              <a:latin typeface="Times New Roman" panose="02020603050405020304" pitchFamily="18" charset="0"/>
              <a:ea typeface="ＭＳ ゴシック" panose="020B0609070205080204" pitchFamily="49" charset="-128"/>
            </a:endParaRPr>
          </a:p>
          <a:p>
            <a:pPr marL="742950" lvl="1" indent="-28575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For SSB based L1-RSRP measurement: </a:t>
            </a:r>
            <a:endParaRPr lang="ja-JP" altLang="ja-JP" sz="700" dirty="0">
              <a:effectLst/>
              <a:latin typeface="Times New Roman" panose="02020603050405020304" pitchFamily="18" charset="0"/>
              <a:ea typeface="ＭＳ ゴシック" panose="020B0609070205080204" pitchFamily="49" charset="-128"/>
            </a:endParaRPr>
          </a:p>
          <a:p>
            <a:pPr marL="1143000" lvl="2"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As a starting point, at least the following information needs to be provided to a UE, e.g.</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For intra- and inter- frequency: PCI or logical ID (e.g., as being defined in R17 ICBM), time domain </a:t>
            </a:r>
            <a:r>
              <a:rPr lang="en-GB" altLang="ja-JP" sz="700" dirty="0">
                <a:effectLst/>
                <a:highlight>
                  <a:srgbClr val="FFFF00"/>
                </a:highlight>
                <a:latin typeface="Times New Roman" panose="02020603050405020304" pitchFamily="18" charset="0"/>
                <a:ea typeface="ＭＳ ゴシック" panose="020B0609070205080204" pitchFamily="49" charset="-128"/>
              </a:rPr>
              <a:t>(e.g. SMTC or periodicity and SSB position in burst</a:t>
            </a:r>
            <a:r>
              <a:rPr lang="en-GB" altLang="ja-JP" sz="700" dirty="0">
                <a:effectLst/>
                <a:latin typeface="Times New Roman" panose="02020603050405020304" pitchFamily="18" charset="0"/>
                <a:ea typeface="ＭＳ ゴシック" panose="020B0609070205080204" pitchFamily="49" charset="-128"/>
              </a:rPr>
              <a:t>) </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For inter-frequency: frequency domain location (e.g. </a:t>
            </a:r>
            <a:r>
              <a:rPr lang="en-GB" altLang="ja-JP" sz="700" dirty="0" err="1">
                <a:effectLst/>
                <a:latin typeface="Times New Roman" panose="02020603050405020304" pitchFamily="18" charset="0"/>
                <a:ea typeface="ＭＳ ゴシック" panose="020B0609070205080204" pitchFamily="49" charset="-128"/>
              </a:rPr>
              <a:t>center</a:t>
            </a:r>
            <a:r>
              <a:rPr lang="en-GB" altLang="ja-JP" sz="700" dirty="0">
                <a:effectLst/>
                <a:latin typeface="Times New Roman" panose="02020603050405020304" pitchFamily="18" charset="0"/>
                <a:ea typeface="ＭＳ ゴシック" panose="020B0609070205080204" pitchFamily="49" charset="-128"/>
              </a:rPr>
              <a:t> frequency), SCS</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FFS: transmission power (for pathloss calculation)</a:t>
            </a:r>
            <a:endParaRPr lang="ja-JP" altLang="ja-JP" sz="700" dirty="0">
              <a:effectLst/>
              <a:latin typeface="Times New Roman" panose="02020603050405020304" pitchFamily="18" charset="0"/>
              <a:ea typeface="ＭＳ ゴシック" panose="020B0609070205080204" pitchFamily="49" charset="-128"/>
            </a:endParaRPr>
          </a:p>
          <a:p>
            <a:pPr marL="1143000" lvl="2"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Note: other parameters included in the configuration can be further discussed</a:t>
            </a:r>
            <a:endParaRPr lang="ja-JP" altLang="ja-JP" sz="700" dirty="0">
              <a:effectLst/>
              <a:latin typeface="Times New Roman" panose="02020603050405020304" pitchFamily="18" charset="0"/>
              <a:ea typeface="ＭＳ ゴシック" panose="020B0609070205080204" pitchFamily="49" charset="-128"/>
            </a:endParaRPr>
          </a:p>
          <a:p>
            <a:pPr marL="1143000" lvl="2" indent="-228600" algn="just">
              <a:buFont typeface="Wingdings" panose="05000000000000000000" pitchFamily="2" charset="2"/>
              <a:buChar char=""/>
            </a:pPr>
            <a:r>
              <a:rPr lang="en-GB" altLang="ja-JP" sz="700" dirty="0">
                <a:effectLst/>
                <a:latin typeface="Times New Roman" panose="02020603050405020304" pitchFamily="18" charset="0"/>
                <a:ea typeface="DengXian" panose="02010600030101010101" pitchFamily="2" charset="-122"/>
              </a:rPr>
              <a:t>Including above agreement into the LS</a:t>
            </a:r>
            <a:endParaRPr lang="ja-JP" altLang="ja-JP" sz="700" dirty="0">
              <a:effectLst/>
              <a:latin typeface="Times New Roman" panose="02020603050405020304" pitchFamily="18" charset="0"/>
              <a:ea typeface="ＭＳ ゴシック" panose="020B0609070205080204" pitchFamily="49" charset="-128"/>
            </a:endParaRPr>
          </a:p>
          <a:p>
            <a:pPr marL="742950" lvl="1" indent="-28575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The detailed design of RRC structure is up to RAN2, and send an LS to RAN2 to request to work on the RRC structure design on the measurement configuration. </a:t>
            </a:r>
            <a:endParaRPr lang="ja-JP" altLang="ja-JP" sz="700" dirty="0">
              <a:effectLst/>
              <a:latin typeface="Times New Roman" panose="02020603050405020304" pitchFamily="18" charset="0"/>
              <a:ea typeface="ＭＳ ゴシック" panose="020B0609070205080204" pitchFamily="49" charset="-128"/>
            </a:endParaRPr>
          </a:p>
          <a:p>
            <a:pPr marL="1143000" lvl="2"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Following RAN1 understanding will be provided in the LS</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RAN1 has discussed the following configuration options for L1 measurement configurations for SSB till RAN1#112: </a:t>
            </a:r>
            <a:endParaRPr lang="ja-JP" altLang="ja-JP" sz="700" dirty="0">
              <a:effectLst/>
              <a:latin typeface="Times New Roman" panose="02020603050405020304" pitchFamily="18" charset="0"/>
              <a:ea typeface="ＭＳ ゴシック" panose="020B0609070205080204" pitchFamily="49" charset="-128"/>
            </a:endParaRPr>
          </a:p>
          <a:p>
            <a:pPr marL="2057400" lvl="4"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Option 1) Configurations for L1 measurement RS is provided under </a:t>
            </a:r>
            <a:r>
              <a:rPr lang="en-GB" altLang="ja-JP" sz="700" dirty="0" err="1">
                <a:effectLst/>
                <a:latin typeface="Times New Roman" panose="02020603050405020304" pitchFamily="18" charset="0"/>
                <a:ea typeface="ＭＳ ゴシック" panose="020B0609070205080204" pitchFamily="49" charset="-128"/>
              </a:rPr>
              <a:t>ServingCellConfig</a:t>
            </a:r>
            <a:r>
              <a:rPr lang="en-GB" altLang="ja-JP" sz="700" dirty="0">
                <a:effectLst/>
                <a:latin typeface="Times New Roman" panose="02020603050405020304" pitchFamily="18" charset="0"/>
                <a:ea typeface="ＭＳ ゴシック" panose="020B0609070205080204" pitchFamily="49" charset="-128"/>
              </a:rPr>
              <a:t> for the serving cells</a:t>
            </a:r>
            <a:endParaRPr lang="ja-JP" altLang="ja-JP" sz="700" dirty="0">
              <a:effectLst/>
              <a:latin typeface="Times New Roman" panose="02020603050405020304" pitchFamily="18" charset="0"/>
              <a:ea typeface="ＭＳ ゴシック" panose="020B0609070205080204" pitchFamily="49" charset="-128"/>
            </a:endParaRPr>
          </a:p>
          <a:p>
            <a:pPr marL="2514600" lvl="5"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is useful to reuses the mechanism for Rel-17 ICBM and necessary information to support inter-frequency measurement will be added there.</a:t>
            </a:r>
            <a:endParaRPr lang="ja-JP" altLang="ja-JP" sz="700" dirty="0">
              <a:effectLst/>
              <a:latin typeface="Times New Roman" panose="02020603050405020304" pitchFamily="18" charset="0"/>
              <a:ea typeface="ＭＳ ゴシック" panose="020B0609070205080204" pitchFamily="49" charset="-128"/>
            </a:endParaRPr>
          </a:p>
          <a:p>
            <a:pPr marL="2057400" lvl="4"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Option 2) Configurations for L1 measurement RS is provided separately from </a:t>
            </a:r>
            <a:r>
              <a:rPr lang="en-GB" altLang="ja-JP" sz="700" dirty="0" err="1">
                <a:effectLst/>
                <a:latin typeface="Times New Roman" panose="02020603050405020304" pitchFamily="18" charset="0"/>
                <a:ea typeface="ＭＳ ゴシック" panose="020B0609070205080204" pitchFamily="49" charset="-128"/>
              </a:rPr>
              <a:t>ServingCellConfig</a:t>
            </a:r>
            <a:r>
              <a:rPr lang="en-GB" altLang="ja-JP" sz="700" dirty="0">
                <a:effectLst/>
                <a:latin typeface="Times New Roman" panose="02020603050405020304" pitchFamily="18" charset="0"/>
                <a:ea typeface="ＭＳ ゴシック" panose="020B0609070205080204" pitchFamily="49" charset="-128"/>
              </a:rPr>
              <a:t> for the serving cells and </a:t>
            </a:r>
            <a:r>
              <a:rPr lang="en-GB" altLang="ja-JP" sz="700" dirty="0" err="1">
                <a:effectLst/>
                <a:latin typeface="Times New Roman" panose="02020603050405020304" pitchFamily="18" charset="0"/>
                <a:ea typeface="ＭＳ ゴシック" panose="020B0609070205080204" pitchFamily="49" charset="-128"/>
              </a:rPr>
              <a:t>CellGroupConfig</a:t>
            </a:r>
            <a:r>
              <a:rPr lang="en-GB" altLang="ja-JP" sz="700" dirty="0">
                <a:effectLst/>
                <a:latin typeface="Times New Roman" panose="02020603050405020304" pitchFamily="18" charset="0"/>
                <a:ea typeface="ＭＳ ゴシック" panose="020B0609070205080204" pitchFamily="49" charset="-128"/>
              </a:rPr>
              <a:t> for the candidate cells</a:t>
            </a:r>
            <a:endParaRPr lang="ja-JP" altLang="ja-JP" sz="700" dirty="0">
              <a:effectLst/>
              <a:latin typeface="Times New Roman" panose="02020603050405020304" pitchFamily="18" charset="0"/>
              <a:ea typeface="ＭＳ ゴシック" panose="020B0609070205080204" pitchFamily="49" charset="-128"/>
            </a:endParaRPr>
          </a:p>
          <a:p>
            <a:pPr marL="2514600" lvl="5"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is useful to avoid the duplicated configurations for L1 measurement RSs, [and avoid UE to process configurations </a:t>
            </a:r>
            <a:r>
              <a:rPr lang="en-GB" altLang="ja-JP" sz="700" strike="sngStrike" dirty="0">
                <a:effectLst/>
                <a:latin typeface="Times New Roman" panose="02020603050405020304" pitchFamily="18" charset="0"/>
                <a:ea typeface="ＭＳ ゴシック" panose="020B0609070205080204" pitchFamily="49" charset="-128"/>
              </a:rPr>
              <a:t>for L1 measurement RS</a:t>
            </a:r>
            <a:r>
              <a:rPr lang="en-GB" altLang="ja-JP" sz="700" dirty="0">
                <a:effectLst/>
                <a:latin typeface="Times New Roman" panose="02020603050405020304" pitchFamily="18" charset="0"/>
                <a:ea typeface="ＭＳ ゴシック" panose="020B0609070205080204" pitchFamily="49" charset="-128"/>
              </a:rPr>
              <a:t> provided under </a:t>
            </a:r>
            <a:r>
              <a:rPr lang="en-GB" altLang="ja-JP" sz="700" dirty="0" err="1">
                <a:effectLst/>
                <a:latin typeface="Times New Roman" panose="02020603050405020304" pitchFamily="18" charset="0"/>
                <a:ea typeface="ＭＳ ゴシック" panose="020B0609070205080204" pitchFamily="49" charset="-128"/>
              </a:rPr>
              <a:t>CellGroupConfig</a:t>
            </a:r>
            <a:r>
              <a:rPr lang="en-GB" altLang="ja-JP" sz="700" dirty="0">
                <a:effectLst/>
                <a:latin typeface="Times New Roman" panose="02020603050405020304" pitchFamily="18" charset="0"/>
                <a:ea typeface="ＭＳ ゴシック" panose="020B0609070205080204" pitchFamily="49" charset="-128"/>
              </a:rPr>
              <a:t> for the candidate cells]</a:t>
            </a:r>
            <a:endParaRPr lang="ja-JP" altLang="ja-JP" sz="700" dirty="0">
              <a:effectLst/>
              <a:latin typeface="Times New Roman" panose="02020603050405020304" pitchFamily="18" charset="0"/>
              <a:ea typeface="ＭＳ ゴシック" panose="020B0609070205080204" pitchFamily="49" charset="-128"/>
            </a:endParaRPr>
          </a:p>
          <a:p>
            <a:pPr marL="2057400" lvl="4"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Option 3) Configurations for L1 measurement RS is provided under </a:t>
            </a:r>
            <a:r>
              <a:rPr lang="en-GB" altLang="ja-JP" sz="700" dirty="0" err="1">
                <a:effectLst/>
                <a:latin typeface="Times New Roman" panose="02020603050405020304" pitchFamily="18" charset="0"/>
                <a:ea typeface="ＭＳ ゴシック" panose="020B0609070205080204" pitchFamily="49" charset="-128"/>
              </a:rPr>
              <a:t>CellGroupConfig</a:t>
            </a:r>
            <a:r>
              <a:rPr lang="en-GB" altLang="ja-JP" sz="700" dirty="0">
                <a:effectLst/>
                <a:latin typeface="Times New Roman" panose="02020603050405020304" pitchFamily="18" charset="0"/>
                <a:ea typeface="ＭＳ ゴシック" panose="020B0609070205080204" pitchFamily="49" charset="-128"/>
              </a:rPr>
              <a:t> for the candidate cells</a:t>
            </a:r>
            <a:endParaRPr lang="ja-JP" altLang="ja-JP" sz="700" dirty="0">
              <a:effectLst/>
              <a:latin typeface="Times New Roman" panose="02020603050405020304" pitchFamily="18" charset="0"/>
              <a:ea typeface="ＭＳ ゴシック" panose="020B0609070205080204" pitchFamily="49" charset="-128"/>
            </a:endParaRPr>
          </a:p>
          <a:p>
            <a:pPr marL="2514600" lvl="5"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can achieve the similar benefit as Option 2) by directly referring to the candidate cell configurations. </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Note RAN2 has a full flexibility to design the whole RRC structure design.</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RAN1 believes this is RAN2 expert region, and respectfully asks RAN2 to finalize the RRC structure design after RAN1 finalizes the discussion on RRC parameters. </a:t>
            </a:r>
            <a:endParaRPr lang="ja-JP" altLang="ja-JP" sz="700" dirty="0">
              <a:effectLst/>
              <a:latin typeface="Times New Roman" panose="02020603050405020304" pitchFamily="18" charset="0"/>
              <a:ea typeface="ＭＳ ゴシック" panose="020B0609070205080204" pitchFamily="49" charset="-128"/>
            </a:endParaRPr>
          </a:p>
          <a:p>
            <a:pPr marL="1600200" lvl="3" indent="-228600" algn="just">
              <a:buFont typeface="Wingdings" panose="05000000000000000000" pitchFamily="2" charset="2"/>
              <a:buChar char=""/>
            </a:pPr>
            <a:r>
              <a:rPr lang="en-GB" altLang="ja-JP" sz="700" dirty="0">
                <a:effectLst/>
                <a:latin typeface="Times New Roman" panose="02020603050405020304" pitchFamily="18" charset="0"/>
                <a:ea typeface="ＭＳ ゴシック" panose="020B0609070205080204" pitchFamily="49" charset="-128"/>
              </a:rPr>
              <a:t>It is noted that RAN1 foresees the necessity of similar discussions on TCI state pool for candidate cells and L1 measurement report configurations. </a:t>
            </a:r>
          </a:p>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en-GB" altLang="ja-JP" sz="700" dirty="0">
              <a:solidFill>
                <a:srgbClr val="FF0000"/>
              </a:solidFill>
              <a:latin typeface="Times New Roman" panose="02020603050405020304" pitchFamily="18" charset="0"/>
              <a:ea typeface="ＭＳ ゴシック" panose="020B0609070205080204" pitchFamily="49" charset="-128"/>
              <a:cs typeface="Arial" panose="020B0604020202020204" pitchFamily="34" charset="0"/>
            </a:endParaRPr>
          </a:p>
          <a:p>
            <a:pPr algn="just"/>
            <a:r>
              <a:rPr lang="en-GB" sz="700" dirty="0">
                <a:effectLst/>
                <a:highlight>
                  <a:srgbClr val="00FF00"/>
                </a:highlight>
                <a:latin typeface="Times New Roman" panose="02020603050405020304" pitchFamily="18" charset="0"/>
                <a:ea typeface="ＭＳ ゴシック" panose="020B0609070205080204" pitchFamily="49" charset="-128"/>
              </a:rPr>
              <a:t>Agreement</a:t>
            </a:r>
            <a:endParaRPr lang="en-US" sz="7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sz="700" dirty="0">
                <a:effectLst/>
                <a:latin typeface="Times New Roman" panose="02020603050405020304" pitchFamily="18" charset="0"/>
                <a:ea typeface="ＭＳ ゴシック" panose="020B0609070205080204" pitchFamily="49" charset="-128"/>
              </a:rPr>
              <a:t>RRC parameter ss-PBCH-</a:t>
            </a:r>
            <a:r>
              <a:rPr lang="en-GB" sz="700" dirty="0" err="1">
                <a:effectLst/>
                <a:latin typeface="Times New Roman" panose="02020603050405020304" pitchFamily="18" charset="0"/>
                <a:ea typeface="ＭＳ ゴシック" panose="020B0609070205080204" pitchFamily="49" charset="-128"/>
              </a:rPr>
              <a:t>BlockPower</a:t>
            </a:r>
            <a:r>
              <a:rPr lang="en-GB" sz="700" dirty="0">
                <a:effectLst/>
                <a:latin typeface="Times New Roman" panose="02020603050405020304" pitchFamily="18" charset="0"/>
                <a:ea typeface="ＭＳ ゴシック" panose="020B0609070205080204" pitchFamily="49" charset="-128"/>
              </a:rPr>
              <a:t> for candidate cells is included in the LTM configuration.</a:t>
            </a:r>
            <a:endParaRPr lang="en-US" sz="700" dirty="0">
              <a:effectLst/>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sz="700" dirty="0">
                <a:effectLst/>
                <a:latin typeface="Times New Roman" panose="02020603050405020304" pitchFamily="18" charset="0"/>
                <a:ea typeface="Batang" panose="02030600000101010101" pitchFamily="18" charset="-127"/>
              </a:rPr>
              <a:t>UE needs the parameter to (at least) perform RACH towards candidate cells</a:t>
            </a:r>
            <a:endParaRPr lang="en-US" sz="700" dirty="0">
              <a:effectLst/>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sz="700" dirty="0">
                <a:effectLst/>
                <a:latin typeface="Times New Roman" panose="02020603050405020304" pitchFamily="18" charset="0"/>
                <a:ea typeface="Batang" panose="02030600000101010101" pitchFamily="18" charset="-127"/>
              </a:rPr>
              <a:t>Note: how to capture this parameter and RRC structure are up to RAN2</a:t>
            </a:r>
            <a:endParaRPr lang="en-US" sz="700" dirty="0">
              <a:effectLst/>
              <a:latin typeface="Times New Roman" panose="02020603050405020304" pitchFamily="18" charset="0"/>
              <a:ea typeface="Batang" panose="02030600000101010101" pitchFamily="18" charset="-127"/>
            </a:endParaRPr>
          </a:p>
        </p:txBody>
      </p:sp>
      <p:sp>
        <p:nvSpPr>
          <p:cNvPr id="2" name="テキスト ボックス 1">
            <a:extLst>
              <a:ext uri="{FF2B5EF4-FFF2-40B4-BE49-F238E27FC236}">
                <a16:creationId xmlns:a16="http://schemas.microsoft.com/office/drawing/2014/main" id="{CFF38EE3-EB58-BDCF-1EB5-0F1A36C97147}"/>
              </a:ext>
            </a:extLst>
          </p:cNvPr>
          <p:cNvSpPr txBox="1"/>
          <p:nvPr/>
        </p:nvSpPr>
        <p:spPr>
          <a:xfrm>
            <a:off x="451082" y="4641600"/>
            <a:ext cx="8266176" cy="523220"/>
          </a:xfrm>
          <a:prstGeom prst="rect">
            <a:avLst/>
          </a:prstGeom>
          <a:noFill/>
        </p:spPr>
        <p:txBody>
          <a:bodyPr wrap="square">
            <a:spAutoFit/>
          </a:bodyPr>
          <a:lstStyle/>
          <a:p>
            <a:pPr marL="0" indent="0" algn="ctr">
              <a:buNone/>
            </a:pPr>
            <a:r>
              <a:rPr lang="en-US" altLang="ja-JP" sz="1400" b="1" dirty="0">
                <a:solidFill>
                  <a:srgbClr val="FF0000"/>
                </a:solidFill>
              </a:rPr>
              <a:t>Decision on {SMTC}/{periodicity and SSB position in burst} is needed for RRC parameter discussion.</a:t>
            </a:r>
          </a:p>
          <a:p>
            <a:pPr marL="0" indent="0" algn="ctr">
              <a:buNone/>
            </a:pPr>
            <a:r>
              <a:rPr lang="en-US" altLang="ja-JP" sz="1400" b="1" dirty="0">
                <a:solidFill>
                  <a:srgbClr val="FF0000"/>
                </a:solidFill>
              </a:rPr>
              <a:t>One potential approach is to discuss this issue directly in RRC parameter session. </a:t>
            </a:r>
          </a:p>
        </p:txBody>
      </p:sp>
      <p:sp>
        <p:nvSpPr>
          <p:cNvPr id="4" name="テキスト プレースホルダー 518">
            <a:extLst>
              <a:ext uri="{FF2B5EF4-FFF2-40B4-BE49-F238E27FC236}">
                <a16:creationId xmlns:a16="http://schemas.microsoft.com/office/drawing/2014/main" id="{C9612771-589A-718B-7A4A-A2730ECE6796}"/>
              </a:ext>
            </a:extLst>
          </p:cNvPr>
          <p:cNvSpPr>
            <a:spLocks noGrp="1"/>
          </p:cNvSpPr>
          <p:nvPr>
            <p:ph type="body" sz="quarter" idx="14"/>
          </p:nvPr>
        </p:nvSpPr>
        <p:spPr>
          <a:xfrm>
            <a:off x="230400" y="3992347"/>
            <a:ext cx="8679600" cy="720192"/>
          </a:xfrm>
        </p:spPr>
        <p:txBody>
          <a:bodyPr>
            <a:normAutofit fontScale="62500" lnSpcReduction="20000"/>
          </a:bodyPr>
          <a:lstStyle/>
          <a:p>
            <a:r>
              <a:rPr lang="en-US" altLang="ja-JP" dirty="0"/>
              <a:t>At the final round of email discussion in RAN1#112bis-e, many companies showed their views that choice of </a:t>
            </a:r>
            <a:r>
              <a:rPr lang="en-GB" altLang="ja-JP" dirty="0"/>
              <a:t>SMTC or periodicity and SSB position in burst can be left to RAN2</a:t>
            </a:r>
          </a:p>
          <a:p>
            <a:pPr lvl="1"/>
            <a:r>
              <a:rPr lang="en-US" altLang="ja-JP" dirty="0"/>
              <a:t>This approach may be risky because RAN1 hasn’t sent any clear message to RAN2 to ask so</a:t>
            </a:r>
            <a:endParaRPr lang="ja-JP" altLang="ja-JP" dirty="0"/>
          </a:p>
          <a:p>
            <a:endParaRPr lang="ja-JP" altLang="en-US" dirty="0"/>
          </a:p>
        </p:txBody>
      </p:sp>
    </p:spTree>
    <p:extLst>
      <p:ext uri="{BB962C8B-B14F-4D97-AF65-F5344CB8AC3E}">
        <p14:creationId xmlns:p14="http://schemas.microsoft.com/office/powerpoint/2010/main" val="340219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L1 measurement: </a:t>
            </a:r>
            <a:r>
              <a:rPr lang="en-GB" altLang="ja-JP" sz="2000" dirty="0"/>
              <a:t>Configurations for L1 measurement - 2</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0" name="TextBox 19">
            <a:extLst>
              <a:ext uri="{FF2B5EF4-FFF2-40B4-BE49-F238E27FC236}">
                <a16:creationId xmlns:a16="http://schemas.microsoft.com/office/drawing/2014/main" id="{E8CD2E00-499B-4E2F-8E8A-8416B4B0CEEB}"/>
              </a:ext>
            </a:extLst>
          </p:cNvPr>
          <p:cNvSpPr txBox="1"/>
          <p:nvPr/>
        </p:nvSpPr>
        <p:spPr>
          <a:xfrm>
            <a:off x="258343" y="736839"/>
            <a:ext cx="8679600" cy="163121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10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10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1000" dirty="0">
                <a:effectLst/>
                <a:latin typeface="Arial" panose="020B0604020202020204" pitchFamily="34" charset="0"/>
                <a:ea typeface="ＭＳ ゴシック" panose="020B0609070205080204" pitchFamily="49" charset="-128"/>
                <a:cs typeface="Arial" panose="020B0604020202020204" pitchFamily="34" charset="0"/>
              </a:rPr>
              <a:t>Send an LS to RAN2/RAN3 asking the clarification on intra-/inter-DU scenario:</a:t>
            </a:r>
            <a:endParaRPr lang="ja-JP" altLang="ja-JP" sz="10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1000" dirty="0">
                <a:effectLst/>
                <a:latin typeface="Arial" panose="020B0604020202020204" pitchFamily="34" charset="0"/>
                <a:ea typeface="Batang" panose="02030600000101010101" pitchFamily="18" charset="-127"/>
                <a:cs typeface="Arial" panose="020B0604020202020204" pitchFamily="34" charset="0"/>
              </a:rPr>
              <a:t>RAN1 has started the discussion on the configuration for L1 measurement and </a:t>
            </a:r>
            <a:r>
              <a:rPr lang="en-GB" altLang="ja-JP" sz="1000" dirty="0">
                <a:solidFill>
                  <a:srgbClr val="70AD47"/>
                </a:solidFill>
                <a:effectLst/>
                <a:latin typeface="Arial" panose="020B0604020202020204" pitchFamily="34" charset="0"/>
                <a:ea typeface="Batang" panose="02030600000101010101" pitchFamily="18" charset="-127"/>
                <a:cs typeface="Arial" panose="020B0604020202020204" pitchFamily="34" charset="0"/>
              </a:rPr>
              <a:t>TCI states</a:t>
            </a:r>
            <a:r>
              <a:rPr lang="en-GB" altLang="ja-JP" sz="1000" dirty="0">
                <a:effectLst/>
                <a:latin typeface="Arial" panose="020B0604020202020204" pitchFamily="34" charset="0"/>
                <a:ea typeface="Batang" panose="02030600000101010101" pitchFamily="18" charset="-127"/>
                <a:cs typeface="Arial" panose="020B0604020202020204" pitchFamily="34" charset="0"/>
              </a:rPr>
              <a:t> for candidate cells. Regarding the following RAN2 agreements captured in RAN2 LS (R1-2208331/R2-2209257), it is not clear for RAN1 which kind of information/configuration for candidate cell(s) are available at a serving cell for inter-DU case for Rel-18 L1/L2 mobility. Thus, companies have different understanding on the implication of the sentence “as much commonality as reasonable” in the LS.</a:t>
            </a:r>
            <a:endParaRPr lang="ja-JP" altLang="ja-JP" sz="10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1000" i="1" dirty="0">
                <a:effectLst/>
                <a:latin typeface="Arial" panose="020B0604020202020204" pitchFamily="34" charset="0"/>
                <a:ea typeface="Batang" panose="02030600000101010101" pitchFamily="18" charset="-127"/>
                <a:cs typeface="Arial" panose="020B0604020202020204" pitchFamily="34" charset="0"/>
              </a:rPr>
              <a:t>The design for intra-DU and inter-DU L1/L2-based mobility should share as much commonality as reasonable. FFS which aspects need to be different.</a:t>
            </a:r>
            <a:endParaRPr lang="ja-JP" altLang="ja-JP" sz="10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1000" dirty="0">
                <a:effectLst/>
                <a:latin typeface="Arial" panose="020B0604020202020204" pitchFamily="34" charset="0"/>
                <a:ea typeface="Batang" panose="02030600000101010101" pitchFamily="18" charset="-127"/>
                <a:cs typeface="Arial" panose="020B0604020202020204" pitchFamily="34" charset="0"/>
              </a:rPr>
              <a:t>RAN1 respectfully asks RAN2 and RAN3 if the serving DU knows</a:t>
            </a:r>
            <a:r>
              <a:rPr lang="en-GB" altLang="ja-JP" sz="1000" dirty="0">
                <a:solidFill>
                  <a:srgbClr val="FF0000"/>
                </a:solidFill>
                <a:effectLst/>
                <a:latin typeface="Arial" panose="020B0604020202020204" pitchFamily="34" charset="0"/>
                <a:ea typeface="Batang" panose="02030600000101010101" pitchFamily="18" charset="-127"/>
                <a:cs typeface="Arial" panose="020B0604020202020204" pitchFamily="34" charset="0"/>
              </a:rPr>
              <a:t> </a:t>
            </a:r>
            <a:r>
              <a:rPr lang="en-GB" altLang="ja-JP" sz="1000" dirty="0">
                <a:solidFill>
                  <a:srgbClr val="70AD47"/>
                </a:solidFill>
                <a:effectLst/>
                <a:latin typeface="Arial" panose="020B0604020202020204" pitchFamily="34" charset="0"/>
                <a:ea typeface="Batang" panose="02030600000101010101" pitchFamily="18" charset="-127"/>
                <a:cs typeface="Arial" panose="020B0604020202020204" pitchFamily="34" charset="0"/>
              </a:rPr>
              <a:t>the measurement RS configuration and TCI state configuration </a:t>
            </a:r>
            <a:r>
              <a:rPr lang="en-GB" altLang="ja-JP" sz="1000" dirty="0">
                <a:effectLst/>
                <a:latin typeface="Arial" panose="020B0604020202020204" pitchFamily="34" charset="0"/>
                <a:ea typeface="Batang" panose="02030600000101010101" pitchFamily="18" charset="-127"/>
                <a:cs typeface="Arial" panose="020B0604020202020204" pitchFamily="34" charset="0"/>
              </a:rPr>
              <a:t>of cells served by another DU</a:t>
            </a:r>
            <a:endParaRPr lang="ja-JP" altLang="ja-JP" sz="1000" dirty="0">
              <a:effectLst/>
              <a:latin typeface="Arial" panose="020B0604020202020204" pitchFamily="34" charset="0"/>
              <a:ea typeface="Batang" panose="02030600000101010101" pitchFamily="18" charset="-127"/>
              <a:cs typeface="Arial" panose="020B0604020202020204" pitchFamily="34" charset="0"/>
            </a:endParaRPr>
          </a:p>
        </p:txBody>
      </p:sp>
      <p:sp>
        <p:nvSpPr>
          <p:cNvPr id="8" name="テキスト プレースホルダー 7">
            <a:extLst>
              <a:ext uri="{FF2B5EF4-FFF2-40B4-BE49-F238E27FC236}">
                <a16:creationId xmlns:a16="http://schemas.microsoft.com/office/drawing/2014/main" id="{AC1E8C67-7282-488D-B151-50A39F3C7748}"/>
              </a:ext>
            </a:extLst>
          </p:cNvPr>
          <p:cNvSpPr>
            <a:spLocks noGrp="1"/>
          </p:cNvSpPr>
          <p:nvPr>
            <p:ph type="body" sz="quarter" idx="14"/>
          </p:nvPr>
        </p:nvSpPr>
        <p:spPr>
          <a:xfrm>
            <a:off x="230400" y="2494482"/>
            <a:ext cx="8679600" cy="1711757"/>
          </a:xfrm>
        </p:spPr>
        <p:txBody>
          <a:bodyPr numCol="1">
            <a:normAutofit fontScale="47500" lnSpcReduction="20000"/>
          </a:bodyPr>
          <a:lstStyle/>
          <a:p>
            <a:r>
              <a:rPr lang="en-US" altLang="ja-JP" dirty="0"/>
              <a:t>Reply from RAN2 (R2-2212988) available</a:t>
            </a:r>
          </a:p>
          <a:p>
            <a:pPr lvl="1"/>
            <a:r>
              <a:rPr lang="en-GB" altLang="ja-JP" i="1" dirty="0"/>
              <a:t>RAN2 assumes that LTM (intra DU and inter DU) is network-controlled mobility where the control is from the source, i.e., measurements (L1 measurements) are configured in the UE from the source Cell, and the decision to switch cell is by the source cell, and enhancements considered for LTM before cell switch, e.g. pre-synchronization, TA handling, target beam management (to the extent it is supported) may be made by the source cell. RAN2 understands that this may require cooperation among source DU, CU, target DU, and/or OAM. RAN2 don’t see any blocking issue to share information between DUs but the support of this is in RAN3 domain. RAN2 see no necessity for a direct inter-DU-interface to support this. </a:t>
            </a:r>
            <a:endParaRPr lang="en-US" altLang="ja-JP" i="1" dirty="0"/>
          </a:p>
          <a:p>
            <a:r>
              <a:rPr lang="en-US" altLang="ja-JP" dirty="0"/>
              <a:t>Reply from RAN3 (R3-226829) available</a:t>
            </a:r>
          </a:p>
          <a:p>
            <a:pPr lvl="1"/>
            <a:r>
              <a:rPr lang="en-US" altLang="ja-JP" i="1" dirty="0"/>
              <a:t>Regarding Q3 about L1 measurement and TCI state configurations in the LS, RAN3 agreed that based on the current specification, the serving DU cannot know the measurement RS configuration and TCI state configuration of cells served by another DU. </a:t>
            </a:r>
            <a:endParaRPr lang="ja-JP" altLang="ja-JP" i="1" dirty="0"/>
          </a:p>
          <a:p>
            <a:pPr lvl="1"/>
            <a:r>
              <a:rPr lang="en-US" altLang="ja-JP" i="1" dirty="0"/>
              <a:t>Any possible consideration for Rel-18 on the coordination over F1 among serving DU, target DU, and CU would need clearly identified requirements from other groups.</a:t>
            </a:r>
            <a:endParaRPr lang="ja-JP" altLang="ja-JP" i="1" dirty="0"/>
          </a:p>
        </p:txBody>
      </p:sp>
      <p:sp>
        <p:nvSpPr>
          <p:cNvPr id="1631" name="テキスト ボックス 1630">
            <a:extLst>
              <a:ext uri="{FF2B5EF4-FFF2-40B4-BE49-F238E27FC236}">
                <a16:creationId xmlns:a16="http://schemas.microsoft.com/office/drawing/2014/main" id="{349DF8F3-A0E0-475B-9A0B-E719391307EE}"/>
              </a:ext>
            </a:extLst>
          </p:cNvPr>
          <p:cNvSpPr txBox="1"/>
          <p:nvPr/>
        </p:nvSpPr>
        <p:spPr>
          <a:xfrm>
            <a:off x="178561" y="4242741"/>
            <a:ext cx="8731439" cy="523220"/>
          </a:xfrm>
          <a:prstGeom prst="rect">
            <a:avLst/>
          </a:prstGeom>
          <a:noFill/>
        </p:spPr>
        <p:txBody>
          <a:bodyPr wrap="square">
            <a:spAutoFit/>
          </a:bodyPr>
          <a:lstStyle/>
          <a:p>
            <a:pPr algn="ctr"/>
            <a:r>
              <a:rPr lang="en-US" altLang="ja-JP" sz="1400" b="1" dirty="0">
                <a:solidFill>
                  <a:srgbClr val="FF0000"/>
                </a:solidFill>
              </a:rPr>
              <a:t>RAN1 needs to define a clear requirement to RAN3 to move forward.</a:t>
            </a:r>
          </a:p>
          <a:p>
            <a:pPr algn="ctr"/>
            <a:r>
              <a:rPr lang="en-US" altLang="ja-JP" sz="1400" b="1" dirty="0">
                <a:solidFill>
                  <a:srgbClr val="FF0000"/>
                </a:solidFill>
              </a:rPr>
              <a:t>The necessity of further LS on this matter depends on the agreement in RAN1#113.</a:t>
            </a:r>
          </a:p>
        </p:txBody>
      </p:sp>
      <p:sp>
        <p:nvSpPr>
          <p:cNvPr id="26" name="スライド番号プレースホルダー 25">
            <a:extLst>
              <a:ext uri="{FF2B5EF4-FFF2-40B4-BE49-F238E27FC236}">
                <a16:creationId xmlns:a16="http://schemas.microsoft.com/office/drawing/2014/main" id="{7943E2B8-2317-F479-1A58-867C7B768062}"/>
              </a:ext>
            </a:extLst>
          </p:cNvPr>
          <p:cNvSpPr>
            <a:spLocks noGrp="1"/>
          </p:cNvSpPr>
          <p:nvPr>
            <p:ph type="sldNum" sz="quarter" idx="12"/>
          </p:nvPr>
        </p:nvSpPr>
        <p:spPr/>
        <p:txBody>
          <a:bodyPr/>
          <a:lstStyle/>
          <a:p>
            <a:fld id="{4D029D89-7B63-4C94-AD4D-2E4D6BB83637}" type="slidenum">
              <a:rPr kumimoji="1" lang="ja-JP" altLang="en-US" smtClean="0"/>
              <a:t>14</a:t>
            </a:fld>
            <a:endParaRPr kumimoji="1" lang="ja-JP" altLang="en-US"/>
          </a:p>
        </p:txBody>
      </p:sp>
    </p:spTree>
    <p:extLst>
      <p:ext uri="{BB962C8B-B14F-4D97-AF65-F5344CB8AC3E}">
        <p14:creationId xmlns:p14="http://schemas.microsoft.com/office/powerpoint/2010/main" val="2877553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CD9A4221-C843-4C16-9667-6ACAFEE6D08A}"/>
              </a:ext>
            </a:extLst>
          </p:cNvPr>
          <p:cNvSpPr>
            <a:spLocks noGrp="1"/>
          </p:cNvSpPr>
          <p:nvPr>
            <p:ph type="ctrTitle"/>
          </p:nvPr>
        </p:nvSpPr>
        <p:spPr/>
        <p:txBody>
          <a:bodyPr/>
          <a:lstStyle/>
          <a:p>
            <a:r>
              <a:rPr lang="en-US" altLang="ja-JP" dirty="0"/>
              <a:t>RAN1 agreements and FL plans for RAN1#112b-e</a:t>
            </a:r>
            <a:endParaRPr lang="ja-JP" altLang="en-US" dirty="0"/>
          </a:p>
        </p:txBody>
      </p:sp>
      <p:sp>
        <p:nvSpPr>
          <p:cNvPr id="8" name="字幕 7">
            <a:extLst>
              <a:ext uri="{FF2B5EF4-FFF2-40B4-BE49-F238E27FC236}">
                <a16:creationId xmlns:a16="http://schemas.microsoft.com/office/drawing/2014/main" id="{120B55AF-8805-4849-BCAE-0E039F48246C}"/>
              </a:ext>
            </a:extLst>
          </p:cNvPr>
          <p:cNvSpPr>
            <a:spLocks noGrp="1"/>
          </p:cNvSpPr>
          <p:nvPr>
            <p:ph type="subTitle" idx="1"/>
          </p:nvPr>
        </p:nvSpPr>
        <p:spPr/>
        <p:txBody>
          <a:bodyPr/>
          <a:lstStyle/>
          <a:p>
            <a:r>
              <a:rPr lang="en-US" dirty="0"/>
              <a:t>L1 measurement reporting</a:t>
            </a:r>
            <a:endParaRPr lang="ja-JP" altLang="en-US" dirty="0"/>
          </a:p>
        </p:txBody>
      </p:sp>
      <p:sp>
        <p:nvSpPr>
          <p:cNvPr id="4" name="フッター プレースホルダー 3">
            <a:extLst>
              <a:ext uri="{FF2B5EF4-FFF2-40B4-BE49-F238E27FC236}">
                <a16:creationId xmlns:a16="http://schemas.microsoft.com/office/drawing/2014/main" id="{7D303EA2-9B38-4246-B1E6-1EB0D7597BAF}"/>
              </a:ext>
            </a:extLst>
          </p:cNvPr>
          <p:cNvSpPr>
            <a:spLocks noGrp="1"/>
          </p:cNvSpPr>
          <p:nvPr>
            <p:ph type="ftr" sz="quarter" idx="11"/>
          </p:nvPr>
        </p:nvSpPr>
        <p:spPr/>
        <p:txBody>
          <a:bodyPr/>
          <a:lstStyle/>
          <a:p>
            <a:r>
              <a:rPr lang="en-US" altLang="ja-JP"/>
              <a:t>© Fujitsu 2023</a:t>
            </a:r>
            <a:endParaRPr lang="ja-JP" altLang="en-US" dirty="0"/>
          </a:p>
        </p:txBody>
      </p:sp>
      <p:sp>
        <p:nvSpPr>
          <p:cNvPr id="15" name="スライド番号プレースホルダー 14">
            <a:extLst>
              <a:ext uri="{FF2B5EF4-FFF2-40B4-BE49-F238E27FC236}">
                <a16:creationId xmlns:a16="http://schemas.microsoft.com/office/drawing/2014/main" id="{B0BCD5C5-4FC9-F937-2F9C-BAC4BF44224E}"/>
              </a:ext>
            </a:extLst>
          </p:cNvPr>
          <p:cNvSpPr>
            <a:spLocks noGrp="1"/>
          </p:cNvSpPr>
          <p:nvPr>
            <p:ph type="sldNum" sz="quarter" idx="4"/>
          </p:nvPr>
        </p:nvSpPr>
        <p:spPr/>
        <p:txBody>
          <a:bodyPr/>
          <a:lstStyle/>
          <a:p>
            <a:fld id="{4D029D89-7B63-4C94-AD4D-2E4D6BB83637}" type="slidenum">
              <a:rPr kumimoji="1" lang="ja-JP" altLang="en-US" smtClean="0"/>
              <a:pPr/>
              <a:t>15</a:t>
            </a:fld>
            <a:endParaRPr kumimoji="1" lang="ja-JP" altLang="en-US"/>
          </a:p>
        </p:txBody>
      </p:sp>
    </p:spTree>
    <p:extLst>
      <p:ext uri="{BB962C8B-B14F-4D97-AF65-F5344CB8AC3E}">
        <p14:creationId xmlns:p14="http://schemas.microsoft.com/office/powerpoint/2010/main" val="3770560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49B9B3-1CED-4E69-9501-2BB23FD9F738}"/>
              </a:ext>
            </a:extLst>
          </p:cNvPr>
          <p:cNvSpPr>
            <a:spLocks noGrp="1"/>
          </p:cNvSpPr>
          <p:nvPr>
            <p:ph type="body" sz="quarter" idx="14"/>
          </p:nvPr>
        </p:nvSpPr>
        <p:spPr>
          <a:xfrm>
            <a:off x="129474" y="3570313"/>
            <a:ext cx="8808469" cy="1178388"/>
          </a:xfrm>
        </p:spPr>
        <p:txBody>
          <a:bodyPr numCol="1">
            <a:noAutofit/>
          </a:bodyPr>
          <a:lstStyle/>
          <a:p>
            <a:r>
              <a:rPr lang="en-US" altLang="ja-JP" sz="500" dirty="0"/>
              <a:t>Resolution on FFSs are necessary in RAN1#113</a:t>
            </a:r>
          </a:p>
          <a:p>
            <a:pPr lvl="1"/>
            <a:r>
              <a:rPr lang="en-GB" sz="500" dirty="0">
                <a:solidFill>
                  <a:srgbClr val="FF0000"/>
                </a:solidFill>
              </a:rPr>
              <a:t>FFS: How to select the L cells and M beams per cells is up to UE</a:t>
            </a:r>
            <a:r>
              <a:rPr lang="en-US" sz="500" dirty="0">
                <a:solidFill>
                  <a:srgbClr val="FF0000"/>
                </a:solidFill>
              </a:rPr>
              <a:t> </a:t>
            </a:r>
            <a:r>
              <a:rPr lang="en-US" sz="500" dirty="0">
                <a:solidFill>
                  <a:srgbClr val="FF0000"/>
                </a:solidFill>
                <a:sym typeface="Wingdings" panose="05000000000000000000" pitchFamily="2" charset="2"/>
              </a:rPr>
              <a:t> Essential</a:t>
            </a:r>
          </a:p>
          <a:p>
            <a:pPr lvl="1"/>
            <a:r>
              <a:rPr lang="en-US" sz="500" dirty="0">
                <a:sym typeface="Wingdings" panose="05000000000000000000" pitchFamily="2" charset="2"/>
              </a:rPr>
              <a:t>other UE capabilities are FFS  The maximum value of M x L needs to be decided. Other values can be left to UE capability discussion</a:t>
            </a:r>
          </a:p>
          <a:p>
            <a:pPr lvl="1"/>
            <a:r>
              <a:rPr lang="en-GB" sz="500" dirty="0"/>
              <a:t>FFS if UE is allowed to report less than M x L beams </a:t>
            </a:r>
            <a:r>
              <a:rPr lang="en-GB" sz="500" dirty="0">
                <a:sym typeface="Wingdings" panose="05000000000000000000" pitchFamily="2" charset="2"/>
              </a:rPr>
              <a:t> Optimization ? needs justification</a:t>
            </a:r>
          </a:p>
          <a:p>
            <a:pPr lvl="1"/>
            <a:r>
              <a:rPr lang="en-GB" sz="500" dirty="0"/>
              <a:t>FFS: The following configurability is introduced in the report configuration </a:t>
            </a:r>
            <a:r>
              <a:rPr lang="en-GB" sz="500" dirty="0">
                <a:sym typeface="Wingdings" panose="05000000000000000000" pitchFamily="2" charset="2"/>
              </a:rPr>
              <a:t> still some companies are not convinced with the necessity/essentiality.  </a:t>
            </a:r>
          </a:p>
          <a:p>
            <a:r>
              <a:rPr lang="en-GB" sz="500" dirty="0">
                <a:sym typeface="Wingdings" panose="05000000000000000000" pitchFamily="2" charset="2"/>
              </a:rPr>
              <a:t>Some other open issues exist</a:t>
            </a:r>
          </a:p>
          <a:p>
            <a:pPr lvl="1"/>
            <a:r>
              <a:rPr lang="en-GB" sz="500" dirty="0">
                <a:solidFill>
                  <a:srgbClr val="FF0000"/>
                </a:solidFill>
                <a:sym typeface="Wingdings" panose="05000000000000000000" pitchFamily="2" charset="2"/>
              </a:rPr>
              <a:t>Quantization (7bit absolute value and 4bit differential value: Can this mechanism reused? )  Essential</a:t>
            </a:r>
          </a:p>
          <a:p>
            <a:pPr lvl="1"/>
            <a:r>
              <a:rPr lang="en-GB" sz="500" dirty="0">
                <a:sym typeface="Wingdings" panose="05000000000000000000" pitchFamily="2" charset="2"/>
              </a:rPr>
              <a:t>Necessity of activation procedure, i.e. reporting is performed within the set of activated RSs in configures RSs</a:t>
            </a:r>
            <a:endParaRPr lang="en-US" sz="500" dirty="0"/>
          </a:p>
          <a:p>
            <a:pPr lvl="1"/>
            <a:endParaRPr lang="en-US" sz="500" dirty="0">
              <a:sym typeface="Wingdings" panose="05000000000000000000" pitchFamily="2" charset="2"/>
            </a:endParaRPr>
          </a:p>
          <a:p>
            <a:pPr lvl="1"/>
            <a:endParaRPr lang="en-US" sz="500" dirty="0">
              <a:sym typeface="Wingdings" panose="05000000000000000000" pitchFamily="2" charset="2"/>
            </a:endParaRPr>
          </a:p>
          <a:p>
            <a:pPr lvl="1"/>
            <a:endParaRPr lang="en-US" sz="500" dirty="0">
              <a:sym typeface="Wingdings" panose="05000000000000000000" pitchFamily="2" charset="2"/>
            </a:endParaRPr>
          </a:p>
          <a:p>
            <a:pPr lvl="1"/>
            <a:endParaRPr lang="en-US" sz="500" dirty="0">
              <a:sym typeface="Wingdings" panose="05000000000000000000" pitchFamily="2" charset="2"/>
            </a:endParaRPr>
          </a:p>
          <a:p>
            <a:pPr lvl="1"/>
            <a:endParaRPr lang="en-US" altLang="ja-JP" sz="500" dirty="0"/>
          </a:p>
          <a:p>
            <a:pPr lvl="1"/>
            <a:endParaRPr lang="en-US" altLang="ja-JP" sz="500" dirty="0"/>
          </a:p>
        </p:txBody>
      </p:sp>
      <p:sp>
        <p:nvSpPr>
          <p:cNvPr id="3" name="Title 2">
            <a:extLst>
              <a:ext uri="{FF2B5EF4-FFF2-40B4-BE49-F238E27FC236}">
                <a16:creationId xmlns:a16="http://schemas.microsoft.com/office/drawing/2014/main" id="{1C48E79A-59CA-43F4-BBC8-E1E832E3D711}"/>
              </a:ext>
            </a:extLst>
          </p:cNvPr>
          <p:cNvSpPr>
            <a:spLocks noGrp="1"/>
          </p:cNvSpPr>
          <p:nvPr>
            <p:ph type="title"/>
          </p:nvPr>
        </p:nvSpPr>
        <p:spPr>
          <a:xfrm>
            <a:off x="229767" y="75799"/>
            <a:ext cx="7740000" cy="627864"/>
          </a:xfrm>
        </p:spPr>
        <p:txBody>
          <a:bodyPr/>
          <a:lstStyle/>
          <a:p>
            <a:r>
              <a:rPr lang="zh-CN" altLang="ja-JP" sz="2400" dirty="0"/>
              <a:t>L1 measurement reporting</a:t>
            </a:r>
            <a:r>
              <a:rPr lang="en-US" altLang="zh-CN" sz="2400" dirty="0"/>
              <a:t> – Contents of </a:t>
            </a:r>
            <a:r>
              <a:rPr lang="en-US" altLang="zh-CN" sz="2400" dirty="0" err="1"/>
              <a:t>gNB</a:t>
            </a:r>
            <a:r>
              <a:rPr lang="en-US" altLang="zh-CN" sz="2400" dirty="0"/>
              <a:t> scheduled L1 measurement reporting</a:t>
            </a:r>
            <a:endParaRPr lang="ja-JP" altLang="en-US" sz="2400" dirty="0"/>
          </a:p>
        </p:txBody>
      </p:sp>
      <p:sp>
        <p:nvSpPr>
          <p:cNvPr id="4" name="Footer Placeholder 3">
            <a:extLst>
              <a:ext uri="{FF2B5EF4-FFF2-40B4-BE49-F238E27FC236}">
                <a16:creationId xmlns:a16="http://schemas.microsoft.com/office/drawing/2014/main" id="{F087DE35-55CF-46CB-95D8-9F3F5A91A716}"/>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 name="TextBox 9">
            <a:extLst>
              <a:ext uri="{FF2B5EF4-FFF2-40B4-BE49-F238E27FC236}">
                <a16:creationId xmlns:a16="http://schemas.microsoft.com/office/drawing/2014/main" id="{E2C2FE2B-6724-4254-BE3D-2D2912191D85}"/>
              </a:ext>
            </a:extLst>
          </p:cNvPr>
          <p:cNvSpPr txBox="1"/>
          <p:nvPr/>
        </p:nvSpPr>
        <p:spPr>
          <a:xfrm>
            <a:off x="258343" y="736839"/>
            <a:ext cx="8679600" cy="278537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 (FL proposal 2-1-1)</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For L1 measurement report for Rel-18 L1/L2 mobility, further study the following mechanisms:</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 Report as UCI on PUCCH or PUSCH</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Periodic report on PUCCH, semi-persistent report on PUCCH/PUSCH, and aperiodic report on PUSCH</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Further study potential enhancements to Rel-17 ICBM report format to accommodate Rel-18 scenarios, e.g.</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Inter-frequency measurement, if supported</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Increasing the maximum number of reported beams, which is 4 for Rel-17 ICBM</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Flexible size beam report, e.g. two-part UCI (e.g., the 1st part contains the best beam/cell and the number (e.g., N) of reported beams/cells, the 2nd part contains the rest (N-1) beams/cells</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Reducing the reporting overhead by e.g. choosing beams/cells per frequency or across frequencies to report (FFS how)</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Report on MAC CE </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Both </a:t>
            </a:r>
            <a:r>
              <a:rPr lang="en-GB" altLang="ja-JP" sz="700" dirty="0" err="1">
                <a:effectLst/>
                <a:latin typeface="Arial" panose="020B0604020202020204" pitchFamily="34" charset="0"/>
                <a:ea typeface="ＭＳ ゴシック" panose="020B0609070205080204" pitchFamily="49" charset="-128"/>
                <a:cs typeface="Arial" panose="020B0604020202020204" pitchFamily="34" charset="0"/>
              </a:rPr>
              <a:t>gNB</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 scheduled and/or UE initiated (if supported) report are studied</a:t>
            </a:r>
            <a:endParaRPr lang="en-US" altLang="ja-JP" sz="700"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RAN1#112bis-e]</a:t>
            </a:r>
          </a:p>
          <a:p>
            <a:pPr algn="just"/>
            <a:r>
              <a:rPr lang="en-GB" altLang="ja-JP" sz="700" dirty="0">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p>
          <a:p>
            <a:pPr algn="just"/>
            <a:r>
              <a:rPr lang="en-GB" sz="700" dirty="0">
                <a:effectLst/>
                <a:latin typeface="Arial" panose="020B0604020202020204" pitchFamily="34" charset="0"/>
                <a:ea typeface="ＭＳ ゴシック" panose="020B0609070205080204" pitchFamily="49" charset="-128"/>
                <a:cs typeface="Arial" panose="020B0604020202020204" pitchFamily="34" charset="0"/>
              </a:rPr>
              <a:t>For the beam selection for SSB based L1-RSRP measurement report,</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tabLst>
                <a:tab pos="457200" algn="l"/>
              </a:tabLst>
            </a:pPr>
            <a:r>
              <a:rPr lang="en-GB" sz="700" dirty="0">
                <a:effectLst/>
                <a:latin typeface="Arial" panose="020B0604020202020204" pitchFamily="34" charset="0"/>
                <a:ea typeface="ＭＳ ゴシック" panose="020B0609070205080204" pitchFamily="49" charset="-128"/>
                <a:cs typeface="Arial" panose="020B0604020202020204" pitchFamily="34" charset="0"/>
              </a:rPr>
              <a:t>Beam selection is performed across the L cells from configured (or activated, if introduced) cells, i.e. M beams for each of the L cells </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tabLst>
                <a:tab pos="914400" algn="l"/>
              </a:tabLst>
            </a:pPr>
            <a:r>
              <a:rPr lang="en-GB" sz="7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FFS: How to select the L cells and M beams per cells is up to UE</a:t>
            </a:r>
            <a:endParaRPr lang="en-US" sz="7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buFont typeface="Times New Roman" panose="02020603050405020304" pitchFamily="18" charset="0"/>
              <a:buChar char="-"/>
              <a:tabLst>
                <a:tab pos="457200" algn="l"/>
              </a:tabLst>
            </a:pPr>
            <a:r>
              <a:rPr lang="en-GB" sz="700" dirty="0">
                <a:effectLst/>
                <a:latin typeface="Arial" panose="020B0604020202020204" pitchFamily="34" charset="0"/>
                <a:ea typeface="ＭＳ ゴシック" panose="020B0609070205080204" pitchFamily="49" charset="-128"/>
                <a:cs typeface="Arial" panose="020B0604020202020204" pitchFamily="34" charset="0"/>
              </a:rPr>
              <a:t>M x L beams are reported in a single report instance</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tabLst>
                <a:tab pos="914400"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Max values of M and L are based on UE capability, and at least M x L=4 is supported as a UE capability, </a:t>
            </a:r>
            <a:r>
              <a:rPr lang="en-GB" sz="7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other UE capabilities are FFS </a:t>
            </a:r>
            <a:endParaRPr lang="en-US" sz="7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p>
            <a:pPr marL="1143000" lvl="2" indent="-228600" algn="just">
              <a:buFont typeface="游ゴシック" panose="020B0400000000000000" pitchFamily="50" charset="-128"/>
              <a:buChar char="-"/>
              <a:tabLst>
                <a:tab pos="1371600" algn="l"/>
              </a:tabLst>
            </a:pPr>
            <a:r>
              <a:rPr lang="en-GB" sz="7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FFS if UE is allowed to report less than M x L beams </a:t>
            </a:r>
            <a:endParaRPr lang="en-US" sz="700" dirty="0">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p>
            <a:pPr marL="742950" lvl="1" indent="-285750" algn="just">
              <a:buFont typeface="游ゴシック" panose="020B0400000000000000" pitchFamily="50" charset="-128"/>
              <a:buChar char="-"/>
              <a:tabLst>
                <a:tab pos="914400"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The values of M and L are configured to the UE in the reporting configuration </a:t>
            </a:r>
            <a:endParaRPr lang="en-US" sz="7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buFont typeface="Times New Roman" panose="02020603050405020304" pitchFamily="18" charset="0"/>
              <a:buChar char="-"/>
              <a:tabLst>
                <a:tab pos="457200" algn="l"/>
              </a:tabLst>
            </a:pPr>
            <a:r>
              <a:rPr lang="en-GB"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FFS: The following configurability is introduced in the report configuration</a:t>
            </a:r>
            <a:endPar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tabLst>
                <a:tab pos="914400"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1) Whether serving cell is always selected in the L cell selection performed by the UE, and applicable when a UE is configured with L&gt;=2</a:t>
            </a:r>
            <a:endParaRPr lang="en-US" sz="7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gn="just">
              <a:buFont typeface="游ゴシック" panose="020B0400000000000000" pitchFamily="50" charset="-128"/>
              <a:buChar char="-"/>
              <a:tabLst>
                <a:tab pos="914400"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2) at least one of the inter-frequency cells is always selected in the L cell selection performed by the UE, and applicable when a UE is configured with L&gt;=2 and at least one cell in inter-frequency </a:t>
            </a:r>
            <a:endParaRPr lang="en-US" sz="7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26" name="スライド番号プレースホルダー 25">
            <a:extLst>
              <a:ext uri="{FF2B5EF4-FFF2-40B4-BE49-F238E27FC236}">
                <a16:creationId xmlns:a16="http://schemas.microsoft.com/office/drawing/2014/main" id="{7E324462-DD6E-0685-5BCF-F21EC12F5045}"/>
              </a:ext>
            </a:extLst>
          </p:cNvPr>
          <p:cNvSpPr>
            <a:spLocks noGrp="1"/>
          </p:cNvSpPr>
          <p:nvPr>
            <p:ph type="sldNum" sz="quarter" idx="12"/>
          </p:nvPr>
        </p:nvSpPr>
        <p:spPr/>
        <p:txBody>
          <a:bodyPr/>
          <a:lstStyle/>
          <a:p>
            <a:fld id="{4D029D89-7B63-4C94-AD4D-2E4D6BB83637}" type="slidenum">
              <a:rPr kumimoji="1" lang="ja-JP" altLang="en-US" smtClean="0"/>
              <a:t>16</a:t>
            </a:fld>
            <a:endParaRPr kumimoji="1" lang="ja-JP" altLang="en-US"/>
          </a:p>
        </p:txBody>
      </p:sp>
      <p:sp>
        <p:nvSpPr>
          <p:cNvPr id="5" name="テキスト ボックス 4">
            <a:extLst>
              <a:ext uri="{FF2B5EF4-FFF2-40B4-BE49-F238E27FC236}">
                <a16:creationId xmlns:a16="http://schemas.microsoft.com/office/drawing/2014/main" id="{F3267ED2-21E1-449D-2D00-A478D62DBD86}"/>
              </a:ext>
            </a:extLst>
          </p:cNvPr>
          <p:cNvSpPr txBox="1"/>
          <p:nvPr/>
        </p:nvSpPr>
        <p:spPr>
          <a:xfrm>
            <a:off x="-129474" y="4653725"/>
            <a:ext cx="9144000" cy="307777"/>
          </a:xfrm>
          <a:prstGeom prst="rect">
            <a:avLst/>
          </a:prstGeom>
          <a:noFill/>
        </p:spPr>
        <p:txBody>
          <a:bodyPr wrap="square" rtlCol="0">
            <a:spAutoFit/>
          </a:bodyPr>
          <a:lstStyle/>
          <a:p>
            <a:pPr algn="ctr"/>
            <a:r>
              <a:rPr kumimoji="1" lang="en-US" altLang="ja-JP" sz="1400" b="1" dirty="0">
                <a:solidFill>
                  <a:schemeClr val="accent1"/>
                </a:solidFill>
              </a:rPr>
              <a:t>Focus on Essential parts in RAN1#113, other parts can be discussed best effort basis</a:t>
            </a:r>
          </a:p>
        </p:txBody>
      </p:sp>
      <p:sp>
        <p:nvSpPr>
          <p:cNvPr id="6" name="テキスト ボックス 5">
            <a:extLst>
              <a:ext uri="{FF2B5EF4-FFF2-40B4-BE49-F238E27FC236}">
                <a16:creationId xmlns:a16="http://schemas.microsoft.com/office/drawing/2014/main" id="{9CE7654C-4F1A-ADF0-479B-CC5E360718A9}"/>
              </a:ext>
            </a:extLst>
          </p:cNvPr>
          <p:cNvSpPr txBox="1"/>
          <p:nvPr/>
        </p:nvSpPr>
        <p:spPr>
          <a:xfrm>
            <a:off x="6376524" y="465882"/>
            <a:ext cx="1532792"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pPr algn="l"/>
            <a:r>
              <a:rPr kumimoji="1" lang="en-US" altLang="ja-JP" dirty="0"/>
              <a:t>High Priority</a:t>
            </a:r>
            <a:endParaRPr kumimoji="1" lang="ja-JP" altLang="en-US" dirty="0" err="1"/>
          </a:p>
        </p:txBody>
      </p:sp>
    </p:spTree>
    <p:extLst>
      <p:ext uri="{BB962C8B-B14F-4D97-AF65-F5344CB8AC3E}">
        <p14:creationId xmlns:p14="http://schemas.microsoft.com/office/powerpoint/2010/main" val="1980639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606A14D-DF02-78D4-8622-5424A4272379}"/>
              </a:ext>
            </a:extLst>
          </p:cNvPr>
          <p:cNvSpPr>
            <a:spLocks noGrp="1"/>
          </p:cNvSpPr>
          <p:nvPr>
            <p:ph type="title"/>
          </p:nvPr>
        </p:nvSpPr>
        <p:spPr>
          <a:xfrm>
            <a:off x="229767" y="75798"/>
            <a:ext cx="7740000" cy="627864"/>
          </a:xfrm>
        </p:spPr>
        <p:txBody>
          <a:bodyPr/>
          <a:lstStyle/>
          <a:p>
            <a:r>
              <a:rPr lang="zh-CN" altLang="ja-JP" sz="2400" dirty="0"/>
              <a:t>L1 measurement reporting</a:t>
            </a:r>
            <a:r>
              <a:rPr lang="en-US" altLang="zh-CN" sz="2400" dirty="0"/>
              <a:t> - Container of </a:t>
            </a:r>
            <a:r>
              <a:rPr lang="en-US" altLang="zh-CN" sz="2400" dirty="0" err="1"/>
              <a:t>gNB</a:t>
            </a:r>
            <a:r>
              <a:rPr lang="en-US" altLang="zh-CN" sz="2400" dirty="0"/>
              <a:t> scheduled L1 measurement reporting</a:t>
            </a:r>
            <a:endParaRPr kumimoji="1" lang="ja-JP" altLang="en-US" sz="2400" dirty="0"/>
          </a:p>
        </p:txBody>
      </p:sp>
      <p:sp>
        <p:nvSpPr>
          <p:cNvPr id="4" name="フッター プレースホルダー 3">
            <a:extLst>
              <a:ext uri="{FF2B5EF4-FFF2-40B4-BE49-F238E27FC236}">
                <a16:creationId xmlns:a16="http://schemas.microsoft.com/office/drawing/2014/main" id="{4B231195-D813-0C38-8AB9-560C42944158}"/>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C164FA59-D66E-5D4A-D703-127BA54BA6E6}"/>
              </a:ext>
            </a:extLst>
          </p:cNvPr>
          <p:cNvSpPr>
            <a:spLocks noGrp="1"/>
          </p:cNvSpPr>
          <p:nvPr>
            <p:ph type="sldNum" sz="quarter" idx="12"/>
          </p:nvPr>
        </p:nvSpPr>
        <p:spPr/>
        <p:txBody>
          <a:bodyPr/>
          <a:lstStyle/>
          <a:p>
            <a:fld id="{4D029D89-7B63-4C94-AD4D-2E4D6BB83637}" type="slidenum">
              <a:rPr kumimoji="1" lang="ja-JP" altLang="en-US" smtClean="0"/>
              <a:t>17</a:t>
            </a:fld>
            <a:endParaRPr kumimoji="1" lang="ja-JP" altLang="en-US"/>
          </a:p>
        </p:txBody>
      </p:sp>
      <p:sp>
        <p:nvSpPr>
          <p:cNvPr id="6" name="TextBox 9">
            <a:extLst>
              <a:ext uri="{FF2B5EF4-FFF2-40B4-BE49-F238E27FC236}">
                <a16:creationId xmlns:a16="http://schemas.microsoft.com/office/drawing/2014/main" id="{55CC41D1-C256-3C34-9EDA-6D078CF76346}"/>
              </a:ext>
            </a:extLst>
          </p:cNvPr>
          <p:cNvSpPr txBox="1"/>
          <p:nvPr/>
        </p:nvSpPr>
        <p:spPr>
          <a:xfrm>
            <a:off x="258343" y="736839"/>
            <a:ext cx="8679600" cy="292387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 (FL proposal 2-1-1)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L1 measurement report for Rel-18 L1/L2 mobility, further study the following mechanisms: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Report as UCI on PUCCH or PUSCH</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Periodic report on PUCCH, semi-persistent report on PUCCH/PUSCH, and aperiodic report on PUSCH</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Further study potential enhancements to Rel-17 ICBM report format to accommodate Rel-18 scenarios, e.g.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Inter-frequency measurement, if supported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Increasing the maximum number of reported beams, which is 4 for Rel-17 ICBM</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Flexible size beam report, e.g. two-part UCI (e.g., the 1st part contains the best beam/cell and the number (e.g., N) of reported beams/cells, the 2nd part contains the rest (N-1) beams/cells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Reducing the reporting overhead by e.g. choosing beams/cells per frequency or across frequencies to report (FFS how)</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Report on MAC CE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Both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gNB</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scheduled and/or UE initiated (if supported) report are studied</a:t>
            </a:r>
          </a:p>
          <a:p>
            <a:pPr marL="1143000" lvl="2" indent="-228600" algn="just">
              <a:buFont typeface="游ゴシック" panose="020B0400000000000000" pitchFamily="50" charset="-128"/>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tabLst>
                <a:tab pos="1066800" algn="l"/>
              </a:tabLst>
            </a:pPr>
            <a:r>
              <a:rPr lang="en-GB" altLang="ja-JP" sz="800" dirty="0">
                <a:effectLst/>
                <a:highlight>
                  <a:srgbClr val="00FF00"/>
                </a:highlight>
                <a:latin typeface="Arial" panose="020B0604020202020204" pitchFamily="34"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For </a:t>
            </a:r>
            <a:r>
              <a:rPr lang="en-GB" altLang="ja-JP" sz="800" dirty="0" err="1">
                <a:effectLst/>
                <a:latin typeface="Arial" panose="020B0604020202020204" pitchFamily="34" charset="0"/>
                <a:ea typeface="ＭＳ ゴシック" panose="020B0609070205080204" pitchFamily="49" charset="-128"/>
              </a:rPr>
              <a:t>gNB</a:t>
            </a:r>
            <a:r>
              <a:rPr lang="en-GB" altLang="ja-JP" sz="800" dirty="0">
                <a:effectLst/>
                <a:latin typeface="Arial" panose="020B0604020202020204" pitchFamily="34" charset="0"/>
                <a:ea typeface="ＭＳ ゴシック" panose="020B0609070205080204" pitchFamily="49" charset="-128"/>
              </a:rPr>
              <a:t> scheduled L1 measurement report for Rel-18 LTM, report as UCI is supported</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Semi-persistent report on PUSCH, and aperiodic report on PUSCH are supported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periodic and semi-persistent PUCCH</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In a single report instance, report for serving cell and candidate cell(s) for intra-frequency and/or inter-frequency can be included. </a:t>
            </a:r>
            <a:endParaRPr lang="en-GB"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RAN1#112bis-e]</a:t>
            </a:r>
          </a:p>
          <a:p>
            <a:pPr algn="just"/>
            <a:r>
              <a:rPr lang="en-GB" sz="800" dirty="0">
                <a:effectLst/>
                <a:highlight>
                  <a:srgbClr val="00FF00"/>
                </a:highlight>
                <a:latin typeface="Times New Roman" panose="02020603050405020304" pitchFamily="18" charset="0"/>
                <a:ea typeface="ＭＳ ゴシック" panose="020B0609070205080204" pitchFamily="49" charset="-128"/>
              </a:rPr>
              <a:t>Agreement</a:t>
            </a:r>
            <a:endParaRPr lang="en-US"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US" sz="800" dirty="0">
                <a:effectLst/>
                <a:latin typeface="Times New Roman" panose="02020603050405020304" pitchFamily="18" charset="0"/>
                <a:ea typeface="ＭＳ ゴシック" panose="020B0609070205080204" pitchFamily="49" charset="-128"/>
              </a:rPr>
              <a:t>Periodic and semi-persistent report on PUCCH are also supported for </a:t>
            </a:r>
            <a:r>
              <a:rPr lang="en-US" sz="800" dirty="0" err="1">
                <a:effectLst/>
                <a:latin typeface="Times New Roman" panose="02020603050405020304" pitchFamily="18" charset="0"/>
                <a:ea typeface="ＭＳ ゴシック" panose="020B0609070205080204" pitchFamily="49" charset="-128"/>
              </a:rPr>
              <a:t>gNB</a:t>
            </a:r>
            <a:r>
              <a:rPr lang="en-US" sz="800" dirty="0">
                <a:effectLst/>
                <a:latin typeface="Times New Roman" panose="02020603050405020304" pitchFamily="18" charset="0"/>
                <a:ea typeface="ＭＳ ゴシック" panose="020B0609070205080204" pitchFamily="49" charset="-128"/>
              </a:rPr>
              <a:t> scheduled L1-measurement reporting</a:t>
            </a:r>
          </a:p>
        </p:txBody>
      </p:sp>
      <p:sp>
        <p:nvSpPr>
          <p:cNvPr id="7" name="テキスト ボックス 6">
            <a:extLst>
              <a:ext uri="{FF2B5EF4-FFF2-40B4-BE49-F238E27FC236}">
                <a16:creationId xmlns:a16="http://schemas.microsoft.com/office/drawing/2014/main" id="{58E3572A-BC63-4F56-E6F6-CB553A6F6B18}"/>
              </a:ext>
            </a:extLst>
          </p:cNvPr>
          <p:cNvSpPr txBox="1"/>
          <p:nvPr/>
        </p:nvSpPr>
        <p:spPr>
          <a:xfrm>
            <a:off x="229767" y="3740443"/>
            <a:ext cx="8664049" cy="307777"/>
          </a:xfrm>
          <a:prstGeom prst="rect">
            <a:avLst/>
          </a:prstGeom>
          <a:noFill/>
        </p:spPr>
        <p:txBody>
          <a:bodyPr wrap="square" rtlCol="0">
            <a:spAutoFit/>
          </a:bodyPr>
          <a:lstStyle/>
          <a:p>
            <a:pPr algn="ctr"/>
            <a:r>
              <a:rPr kumimoji="1" lang="en-US" altLang="ja-JP" sz="1400" b="1" dirty="0">
                <a:solidFill>
                  <a:schemeClr val="accent1"/>
                </a:solidFill>
              </a:rPr>
              <a:t>FL thinks the important discussions on the container have been completed.</a:t>
            </a:r>
          </a:p>
        </p:txBody>
      </p:sp>
    </p:spTree>
    <p:extLst>
      <p:ext uri="{BB962C8B-B14F-4D97-AF65-F5344CB8AC3E}">
        <p14:creationId xmlns:p14="http://schemas.microsoft.com/office/powerpoint/2010/main" val="31757149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C6B5725-9700-55D5-F5DE-065D7E88339E}"/>
              </a:ext>
            </a:extLst>
          </p:cNvPr>
          <p:cNvSpPr>
            <a:spLocks noGrp="1"/>
          </p:cNvSpPr>
          <p:nvPr>
            <p:ph type="body" sz="quarter" idx="14"/>
          </p:nvPr>
        </p:nvSpPr>
        <p:spPr>
          <a:xfrm>
            <a:off x="258343" y="2392846"/>
            <a:ext cx="8679600" cy="2274251"/>
          </a:xfrm>
        </p:spPr>
        <p:txBody>
          <a:bodyPr>
            <a:normAutofit/>
          </a:bodyPr>
          <a:lstStyle/>
          <a:p>
            <a:r>
              <a:rPr lang="en-US" sz="1400" dirty="0"/>
              <a:t>FL has no plan to discuss the existing parameters for legacy L1 measurement reporting under this AI</a:t>
            </a:r>
          </a:p>
          <a:p>
            <a:pPr lvl="1"/>
            <a:r>
              <a:rPr lang="en-US" sz="1200" dirty="0"/>
              <a:t>This is what companies expected in RAN1#112bis-e</a:t>
            </a:r>
          </a:p>
          <a:p>
            <a:pPr lvl="1"/>
            <a:r>
              <a:rPr lang="en-US" sz="1200" dirty="0"/>
              <a:t>All the necessary discussion can be done under RRC parameter session</a:t>
            </a:r>
          </a:p>
          <a:p>
            <a:r>
              <a:rPr lang="en-US" sz="1400" dirty="0"/>
              <a:t>Other necessary discussions on new parameters can be discussed based on companies’ contributions</a:t>
            </a:r>
          </a:p>
        </p:txBody>
      </p:sp>
      <p:sp>
        <p:nvSpPr>
          <p:cNvPr id="3" name="タイトル 2">
            <a:extLst>
              <a:ext uri="{FF2B5EF4-FFF2-40B4-BE49-F238E27FC236}">
                <a16:creationId xmlns:a16="http://schemas.microsoft.com/office/drawing/2014/main" id="{6F587DC6-3BEB-BAB3-4D1A-38E0247EDB8A}"/>
              </a:ext>
            </a:extLst>
          </p:cNvPr>
          <p:cNvSpPr>
            <a:spLocks noGrp="1"/>
          </p:cNvSpPr>
          <p:nvPr>
            <p:ph type="title"/>
          </p:nvPr>
        </p:nvSpPr>
        <p:spPr>
          <a:xfrm>
            <a:off x="229767" y="23477"/>
            <a:ext cx="7740000" cy="732508"/>
          </a:xfrm>
        </p:spPr>
        <p:txBody>
          <a:bodyPr/>
          <a:lstStyle/>
          <a:p>
            <a:r>
              <a:rPr lang="zh-CN" altLang="ja-JP" dirty="0"/>
              <a:t>L1 measurement reporting</a:t>
            </a:r>
            <a:r>
              <a:rPr lang="en-US" altLang="zh-CN" dirty="0"/>
              <a:t> - </a:t>
            </a:r>
            <a:r>
              <a:rPr lang="en-US" b="1" dirty="0">
                <a:effectLst/>
                <a:latin typeface="Arial" panose="020B0604020202020204" pitchFamily="34" charset="0"/>
                <a:ea typeface="ＭＳ ゴシック" panose="020B0609070205080204" pitchFamily="49" charset="-128"/>
                <a:cs typeface="Times New Roman" panose="02020603050405020304" pitchFamily="18" charset="0"/>
              </a:rPr>
              <a:t>Configuration for </a:t>
            </a:r>
            <a:r>
              <a:rPr lang="en-US" b="1" dirty="0" err="1">
                <a:effectLst/>
                <a:latin typeface="Arial" panose="020B0604020202020204" pitchFamily="34" charset="0"/>
                <a:ea typeface="ＭＳ ゴシック" panose="020B0609070205080204" pitchFamily="49" charset="-128"/>
                <a:cs typeface="Times New Roman" panose="02020603050405020304" pitchFamily="18" charset="0"/>
              </a:rPr>
              <a:t>gNB</a:t>
            </a:r>
            <a:r>
              <a:rPr lang="en-US" b="1" dirty="0">
                <a:effectLst/>
                <a:latin typeface="Arial" panose="020B0604020202020204" pitchFamily="34" charset="0"/>
                <a:ea typeface="ＭＳ ゴシック" panose="020B0609070205080204" pitchFamily="49" charset="-128"/>
                <a:cs typeface="Times New Roman" panose="02020603050405020304" pitchFamily="18" charset="0"/>
              </a:rPr>
              <a:t> scheduled L1 measurement report</a:t>
            </a:r>
            <a:endParaRPr lang="en-US" dirty="0"/>
          </a:p>
        </p:txBody>
      </p:sp>
      <p:sp>
        <p:nvSpPr>
          <p:cNvPr id="4" name="フッター プレースホルダー 3">
            <a:extLst>
              <a:ext uri="{FF2B5EF4-FFF2-40B4-BE49-F238E27FC236}">
                <a16:creationId xmlns:a16="http://schemas.microsoft.com/office/drawing/2014/main" id="{43BC3B2C-397B-219A-D92D-B784F3EB6A9D}"/>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63792D99-F15E-AA97-E458-2F2F8633DF97}"/>
              </a:ext>
            </a:extLst>
          </p:cNvPr>
          <p:cNvSpPr>
            <a:spLocks noGrp="1"/>
          </p:cNvSpPr>
          <p:nvPr>
            <p:ph type="sldNum" sz="quarter" idx="12"/>
          </p:nvPr>
        </p:nvSpPr>
        <p:spPr/>
        <p:txBody>
          <a:bodyPr/>
          <a:lstStyle/>
          <a:p>
            <a:fld id="{4D029D89-7B63-4C94-AD4D-2E4D6BB83637}" type="slidenum">
              <a:rPr kumimoji="1" lang="ja-JP" altLang="en-US" smtClean="0"/>
              <a:t>18</a:t>
            </a:fld>
            <a:endParaRPr kumimoji="1" lang="ja-JP" altLang="en-US"/>
          </a:p>
        </p:txBody>
      </p:sp>
      <p:sp>
        <p:nvSpPr>
          <p:cNvPr id="6" name="TextBox 9">
            <a:extLst>
              <a:ext uri="{FF2B5EF4-FFF2-40B4-BE49-F238E27FC236}">
                <a16:creationId xmlns:a16="http://schemas.microsoft.com/office/drawing/2014/main" id="{E5175A3B-7287-4B3B-7BE3-0668719CB2C4}"/>
              </a:ext>
            </a:extLst>
          </p:cNvPr>
          <p:cNvSpPr txBox="1"/>
          <p:nvPr/>
        </p:nvSpPr>
        <p:spPr>
          <a:xfrm>
            <a:off x="258343" y="851141"/>
            <a:ext cx="8679600" cy="144655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en-US"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US" sz="800" dirty="0">
                <a:latin typeface="Arial" panose="020B0604020202020204" pitchFamily="34" charset="0"/>
                <a:ea typeface="ＭＳ ゴシック" panose="020B0609070205080204" pitchFamily="49" charset="-128"/>
                <a:cs typeface="Arial" panose="020B0604020202020204" pitchFamily="34" charset="0"/>
              </a:rPr>
              <a:t>No consensus on the following FL proposal</a:t>
            </a:r>
          </a:p>
          <a:p>
            <a:pPr marL="171450" indent="-171450" algn="just">
              <a:buFont typeface="Arial" panose="020B0604020202020204" pitchFamily="34"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For L1 measurement report configuration for </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gNB</a:t>
            </a:r>
            <a:r>
              <a:rPr lang="en-GB" sz="800" dirty="0">
                <a:effectLst/>
                <a:latin typeface="Arial" panose="020B0604020202020204" pitchFamily="34" charset="0"/>
                <a:ea typeface="ＭＳ ゴシック" panose="020B0609070205080204" pitchFamily="49" charset="-128"/>
                <a:cs typeface="Arial" panose="020B0604020202020204" pitchFamily="34" charset="0"/>
              </a:rPr>
              <a:t> scheduled reporting, companies are encouraged to study the following proposals until RAN1#113</a:t>
            </a:r>
          </a:p>
          <a:p>
            <a:pPr marL="628650" lvl="1" indent="-171450" algn="just">
              <a:buFont typeface="Arial" panose="020B0604020202020204" pitchFamily="34"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At least the following RRC parameters needs to be provided to a UE, </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e.g</a:t>
            </a:r>
            <a:endParaRPr lang="en-GB" sz="800" dirty="0">
              <a:effectLst/>
              <a:latin typeface="Arial" panose="020B0604020202020204" pitchFamily="34" charset="0"/>
              <a:ea typeface="ＭＳ ゴシック" panose="020B0609070205080204" pitchFamily="49" charset="-128"/>
              <a:cs typeface="Arial" panose="020B0604020202020204" pitchFamily="34" charset="0"/>
            </a:endParaRPr>
          </a:p>
          <a:p>
            <a:pPr marL="1085850" lvl="2" indent="-171450" algn="just">
              <a:buFont typeface="Arial" panose="020B0604020202020204" pitchFamily="34" charset="0"/>
              <a:buChar char="•"/>
            </a:pPr>
            <a:r>
              <a:rPr lang="en-US" sz="800" dirty="0">
                <a:effectLst/>
                <a:latin typeface="Arial" panose="020B0604020202020204" pitchFamily="34" charset="0"/>
                <a:ea typeface="ＭＳ ゴシック" panose="020B0609070205080204" pitchFamily="49" charset="-128"/>
                <a:cs typeface="Arial" panose="020B0604020202020204" pitchFamily="34" charset="0"/>
              </a:rPr>
              <a:t>Resource for channel measurement (i.e. SSB and CSI-RS if agreed) with the indication of associated cell, and </a:t>
            </a:r>
            <a:r>
              <a:rPr lang="en-US" sz="800" dirty="0">
                <a:solidFill>
                  <a:srgbClr val="FF0000"/>
                </a:solidFill>
                <a:effectLst/>
                <a:latin typeface="Arial" panose="020B0604020202020204" pitchFamily="34" charset="0"/>
                <a:ea typeface="ＭＳ ゴシック" panose="020B0609070205080204" pitchFamily="49" charset="-128"/>
                <a:cs typeface="Arial" panose="020B0604020202020204" pitchFamily="34" charset="0"/>
              </a:rPr>
              <a:t>exact indication signaling is up to RAN2, e.g.</a:t>
            </a:r>
            <a:r>
              <a:rPr lang="en-US" sz="800" dirty="0">
                <a:solidFill>
                  <a:srgbClr val="0070C0"/>
                </a:solidFill>
                <a:effectLst/>
                <a:latin typeface="Arial" panose="020B0604020202020204" pitchFamily="34" charset="0"/>
                <a:ea typeface="ＭＳ ゴシック" panose="020B0609070205080204" pitchFamily="49" charset="-128"/>
                <a:cs typeface="Arial" panose="020B0604020202020204" pitchFamily="34" charset="0"/>
              </a:rPr>
              <a:t> </a:t>
            </a:r>
            <a:r>
              <a:rPr lang="en-US" sz="800" dirty="0">
                <a:effectLst/>
                <a:latin typeface="Arial" panose="020B0604020202020204" pitchFamily="34" charset="0"/>
                <a:ea typeface="ＭＳ ゴシック" panose="020B0609070205080204" pitchFamily="49" charset="-128"/>
                <a:cs typeface="Arial" panose="020B0604020202020204" pitchFamily="34" charset="0"/>
              </a:rPr>
              <a:t>the indication can be explicit or implicit. </a:t>
            </a:r>
          </a:p>
          <a:p>
            <a:pPr marL="1543050" lvl="3" indent="-171450" algn="just">
              <a:buFont typeface="Arial" panose="020B0604020202020204" pitchFamily="34" charset="0"/>
              <a:buChar char="•"/>
            </a:pPr>
            <a:r>
              <a:rPr lang="en-US" sz="800" dirty="0">
                <a:effectLst/>
                <a:latin typeface="Arial" panose="020B0604020202020204" pitchFamily="34" charset="0"/>
                <a:ea typeface="ＭＳ ゴシック" panose="020B0609070205080204" pitchFamily="49" charset="-128"/>
                <a:cs typeface="Arial" panose="020B0604020202020204" pitchFamily="34" charset="0"/>
              </a:rPr>
              <a:t>a set of initial activated RSs/cells, if activation of RSs/cells are introduced</a:t>
            </a:r>
          </a:p>
          <a:p>
            <a:pPr marL="1085850" lvl="2" indent="-171450" algn="just">
              <a:buFont typeface="Arial" panose="020B0604020202020204" pitchFamily="34" charset="0"/>
              <a:buChar char="•"/>
            </a:pPr>
            <a:r>
              <a:rPr lang="en-US" sz="800" dirty="0">
                <a:effectLst/>
                <a:latin typeface="Arial" panose="020B0604020202020204" pitchFamily="34" charset="0"/>
                <a:ea typeface="ＭＳ ゴシック" panose="020B0609070205080204" pitchFamily="49" charset="-128"/>
                <a:cs typeface="Arial" panose="020B0604020202020204" pitchFamily="34" charset="0"/>
              </a:rPr>
              <a:t>Type of report configuration, i.e. periodic/semi-persistent/aperiodic</a:t>
            </a:r>
          </a:p>
          <a:p>
            <a:pPr marL="1085850" lvl="2" indent="-171450" algn="just">
              <a:buFont typeface="Arial" panose="020B0604020202020204" pitchFamily="34" charset="0"/>
              <a:buChar char="•"/>
            </a:pPr>
            <a:r>
              <a:rPr lang="en-US" sz="800" dirty="0">
                <a:effectLst/>
                <a:latin typeface="Arial" panose="020B0604020202020204" pitchFamily="34" charset="0"/>
                <a:ea typeface="ＭＳ ゴシック" panose="020B0609070205080204" pitchFamily="49" charset="-128"/>
                <a:cs typeface="Arial" panose="020B0604020202020204" pitchFamily="34" charset="0"/>
              </a:rPr>
              <a:t>Uplink resource configuration in order to report serving cell and candidate cell L1 measurement result to serving cell</a:t>
            </a:r>
          </a:p>
          <a:p>
            <a:pPr marL="1085850" lvl="2" indent="-171450" algn="just">
              <a:buFont typeface="Arial" panose="020B0604020202020204" pitchFamily="34" charset="0"/>
              <a:buChar char="•"/>
            </a:pPr>
            <a:r>
              <a:rPr lang="en-US" sz="800" dirty="0">
                <a:effectLst/>
                <a:latin typeface="Arial" panose="020B0604020202020204" pitchFamily="34" charset="0"/>
                <a:ea typeface="ＭＳ ゴシック" panose="020B0609070205080204" pitchFamily="49" charset="-128"/>
                <a:cs typeface="Arial" panose="020B0604020202020204" pitchFamily="34" charset="0"/>
              </a:rPr>
              <a:t>Quantity, if agreed</a:t>
            </a:r>
          </a:p>
          <a:p>
            <a:pPr marL="628650" lvl="1" indent="-171450" algn="just">
              <a:buFont typeface="Arial" panose="020B0604020202020204" pitchFamily="34"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The detailed design of RRC structure is up to RAN2, and the similar options for L1 measurement RS are further considered in RAN2 </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p:txBody>
      </p:sp>
    </p:spTree>
    <p:extLst>
      <p:ext uri="{BB962C8B-B14F-4D97-AF65-F5344CB8AC3E}">
        <p14:creationId xmlns:p14="http://schemas.microsoft.com/office/powerpoint/2010/main" val="1372814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48E79A-59CA-43F4-BBC8-E1E832E3D711}"/>
              </a:ext>
            </a:extLst>
          </p:cNvPr>
          <p:cNvSpPr>
            <a:spLocks noGrp="1"/>
          </p:cNvSpPr>
          <p:nvPr>
            <p:ph type="title"/>
          </p:nvPr>
        </p:nvSpPr>
        <p:spPr>
          <a:xfrm>
            <a:off x="229767" y="75799"/>
            <a:ext cx="7740000" cy="627864"/>
          </a:xfrm>
        </p:spPr>
        <p:txBody>
          <a:bodyPr/>
          <a:lstStyle/>
          <a:p>
            <a:r>
              <a:rPr lang="zh-CN" altLang="ja-JP" sz="2400" dirty="0"/>
              <a:t>L1 measurement reporting</a:t>
            </a:r>
            <a:r>
              <a:rPr lang="en-US" altLang="zh-CN" sz="2400" dirty="0"/>
              <a:t> – UE/event triggered reporting </a:t>
            </a:r>
            <a:endParaRPr lang="ja-JP" altLang="en-US" sz="2400" dirty="0"/>
          </a:p>
        </p:txBody>
      </p:sp>
      <p:sp>
        <p:nvSpPr>
          <p:cNvPr id="4" name="Footer Placeholder 3">
            <a:extLst>
              <a:ext uri="{FF2B5EF4-FFF2-40B4-BE49-F238E27FC236}">
                <a16:creationId xmlns:a16="http://schemas.microsoft.com/office/drawing/2014/main" id="{F087DE35-55CF-46CB-95D8-9F3F5A91A716}"/>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 name="TextBox 9">
            <a:extLst>
              <a:ext uri="{FF2B5EF4-FFF2-40B4-BE49-F238E27FC236}">
                <a16:creationId xmlns:a16="http://schemas.microsoft.com/office/drawing/2014/main" id="{E2C2FE2B-6724-4254-BE3D-2D2912191D85}"/>
              </a:ext>
            </a:extLst>
          </p:cNvPr>
          <p:cNvSpPr txBox="1"/>
          <p:nvPr/>
        </p:nvSpPr>
        <p:spPr>
          <a:xfrm>
            <a:off x="258343" y="773384"/>
            <a:ext cx="8679600" cy="2700740"/>
          </a:xfrm>
          <a:prstGeom prst="rect">
            <a:avLst/>
          </a:prstGeom>
        </p:spPr>
        <p:style>
          <a:lnRef idx="2">
            <a:schemeClr val="accent1"/>
          </a:lnRef>
          <a:fillRef idx="1">
            <a:schemeClr val="lt1"/>
          </a:fillRef>
          <a:effectRef idx="0">
            <a:schemeClr val="accent1"/>
          </a:effectRef>
          <a:fontRef idx="minor">
            <a:schemeClr val="dk1"/>
          </a:fontRef>
        </p:style>
        <p:txBody>
          <a:bodyPr wrap="square" numCol="2">
            <a:spAutoFit/>
          </a:bodyPr>
          <a:lstStyle/>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dirty="0">
                <a:solidFill>
                  <a:srgbClr val="000000"/>
                </a:solidFill>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 </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Symbol" panose="05050102010706020507" pitchFamily="18" charset="2"/>
              <a:buChar char=""/>
            </a:pPr>
            <a:r>
              <a:rPr lang="en-GB" altLang="ja-JP" sz="700" dirty="0">
                <a:solidFill>
                  <a:srgbClr val="000000"/>
                </a:solidFill>
                <a:effectLst/>
                <a:latin typeface="Arial" panose="020B0604020202020204" pitchFamily="34" charset="0"/>
                <a:ea typeface="SimSun" panose="02010600030101010101" pitchFamily="2" charset="-122"/>
                <a:cs typeface="Arial" panose="020B0604020202020204" pitchFamily="34" charset="0"/>
              </a:rPr>
              <a:t>For L1 measurement report for Rel-18 L1/L2 mobility, if UE event triggered report for L1 measurement is supported based on further study</a:t>
            </a:r>
            <a:endParaRPr lang="ja-JP" altLang="ja-JP" sz="700" dirty="0">
              <a:effectLst/>
              <a:latin typeface="Arial" panose="020B0604020202020204" pitchFamily="34" charset="0"/>
              <a:ea typeface="SimSun" panose="02010600030101010101" pitchFamily="2" charset="-122"/>
              <a:cs typeface="Arial" panose="020B0604020202020204" pitchFamily="34" charset="0"/>
            </a:endParaRPr>
          </a:p>
          <a:p>
            <a:pPr marL="685800" lvl="1"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At least the following aspects may be considered </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How to define UE event and exact definition of events,</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Report container</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Resource allocation/assignment for UE event triggered report </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Necessity of indication to </a:t>
            </a:r>
            <a:r>
              <a:rPr lang="en-GB" altLang="ja-JP" sz="700" dirty="0" err="1">
                <a:solidFill>
                  <a:srgbClr val="000000"/>
                </a:solidFill>
                <a:effectLst/>
                <a:latin typeface="Arial" panose="020B0604020202020204" pitchFamily="34" charset="0"/>
                <a:ea typeface="Batang" panose="02030600000101010101" pitchFamily="18" charset="-127"/>
                <a:cs typeface="Arial" panose="020B0604020202020204" pitchFamily="34" charset="0"/>
              </a:rPr>
              <a:t>gNB</a:t>
            </a: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 when the condition UE event is met, and how</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Necessity to define the condition to start/stop the reporting, </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Contents of the report/reporting format, PCI, RS ID, measurement result etc.</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The interaction with filtered L1 measurement results (if supported) </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Support of simultaneous configuration of both UE event triggered and any of periodic/semi-persistence/aperiodic reporting, and solutions when both of them are configured.</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Report destination, whether the report is sent to serving cell only or can be sent to one or more candidate cell(s).</a:t>
            </a:r>
            <a:endParaRPr lang="ja-JP" altLang="ja-JP" sz="7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700" dirty="0">
                <a:solidFill>
                  <a:srgbClr val="000000"/>
                </a:solidFill>
                <a:effectLst/>
                <a:latin typeface="Arial" panose="020B0604020202020204" pitchFamily="34" charset="0"/>
                <a:ea typeface="Batang" panose="02030600000101010101" pitchFamily="18" charset="-127"/>
                <a:cs typeface="Arial" panose="020B0604020202020204" pitchFamily="34" charset="0"/>
              </a:rPr>
              <a:t>Benefit when L3 measurement is involved</a:t>
            </a:r>
          </a:p>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dirty="0">
                <a:solidFill>
                  <a:srgbClr val="000000"/>
                </a:solidFill>
                <a:latin typeface="Arial" panose="020B0604020202020204" pitchFamily="34" charset="0"/>
                <a:ea typeface="Batang" panose="02030600000101010101" pitchFamily="18" charset="-127"/>
                <a:cs typeface="Arial" panose="020B0604020202020204" pitchFamily="34" charset="0"/>
              </a:rPr>
              <a:t>FL proposed Alt 2, but no consensus achieved</a:t>
            </a:r>
          </a:p>
          <a:p>
            <a:pPr algn="just"/>
            <a:r>
              <a:rPr lang="en-GB" sz="700" b="1" u="sng" dirty="0">
                <a:effectLst/>
                <a:latin typeface="Arial" panose="020B0604020202020204" pitchFamily="34" charset="0"/>
                <a:ea typeface="ＭＳ ゴシック" panose="020B0609070205080204" pitchFamily="49" charset="-128"/>
                <a:cs typeface="Arial" panose="020B0604020202020204" pitchFamily="34" charset="0"/>
              </a:rPr>
              <a:t>Alt 1 (Open issues are highlighted with </a:t>
            </a:r>
            <a:r>
              <a:rPr lang="en-GB" sz="700" b="1" u="sng"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yellow shadow</a:t>
            </a:r>
            <a:r>
              <a:rPr lang="en-GB" sz="700" b="1" u="sng" dirty="0">
                <a:effectLst/>
                <a:latin typeface="Arial" panose="020B0604020202020204" pitchFamily="34" charset="0"/>
                <a:ea typeface="ＭＳ ゴシック" panose="020B0609070205080204" pitchFamily="49" charset="-128"/>
                <a:cs typeface="Arial" panose="020B0604020202020204" pitchFamily="34" charset="0"/>
              </a:rPr>
              <a:t>)</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Arial" panose="020B0604020202020204" pitchFamily="34" charset="0"/>
              <a:buChar char="•"/>
              <a:tabLst>
                <a:tab pos="228600" algn="l"/>
              </a:tabLst>
            </a:pPr>
            <a:r>
              <a:rPr lang="en-GB" sz="700" dirty="0">
                <a:effectLst/>
                <a:latin typeface="Arial" panose="020B0604020202020204" pitchFamily="34" charset="0"/>
                <a:ea typeface="ＭＳ ゴシック" panose="020B0609070205080204" pitchFamily="49" charset="-128"/>
                <a:cs typeface="Arial" panose="020B0604020202020204" pitchFamily="34" charset="0"/>
              </a:rPr>
              <a:t>UE event triggered report for L1 measurement is supported with the following design principle:</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Arial" panose="020B0604020202020204" pitchFamily="34" charset="0"/>
              <a:buChar char="•"/>
              <a:tabLst>
                <a:tab pos="6858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Supported the following trigger events </a:t>
            </a:r>
            <a:r>
              <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(FFS on the necessity of modification)</a:t>
            </a:r>
            <a:r>
              <a:rPr lang="en-US" sz="700" dirty="0">
                <a:effectLst/>
                <a:latin typeface="Arial" panose="020B0604020202020204" pitchFamily="34" charset="0"/>
                <a:ea typeface="ＭＳ ゴシック" panose="020B0609070205080204" pitchFamily="49" charset="-128"/>
                <a:cs typeface="Arial" panose="020B0604020202020204" pitchFamily="34" charset="0"/>
              </a:rPr>
              <a:t> where the </a:t>
            </a:r>
            <a:r>
              <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threshold and</a:t>
            </a:r>
            <a:r>
              <a:rPr lang="en-US" sz="700" dirty="0">
                <a:effectLst/>
                <a:latin typeface="Arial" panose="020B0604020202020204" pitchFamily="34" charset="0"/>
                <a:ea typeface="ＭＳ ゴシック" panose="020B0609070205080204" pitchFamily="49" charset="-128"/>
                <a:cs typeface="Arial" panose="020B0604020202020204" pitchFamily="34" charset="0"/>
              </a:rPr>
              <a:t> </a:t>
            </a:r>
            <a:r>
              <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offset value (if needed)</a:t>
            </a:r>
            <a:r>
              <a:rPr lang="en-US" sz="700" dirty="0">
                <a:effectLst/>
                <a:latin typeface="Arial" panose="020B0604020202020204" pitchFamily="34" charset="0"/>
                <a:ea typeface="ＭＳ ゴシック" panose="020B0609070205080204" pitchFamily="49" charset="-128"/>
                <a:cs typeface="Arial" panose="020B0604020202020204" pitchFamily="34" charset="0"/>
              </a:rPr>
              <a:t> is configured by RRC</a:t>
            </a:r>
          </a:p>
          <a:p>
            <a:pPr marL="1143000" lvl="2" indent="-228600" algn="just">
              <a:buFont typeface="Arial" panose="020B0604020202020204" pitchFamily="34" charset="0"/>
              <a:buChar char="•"/>
              <a:tabLst>
                <a:tab pos="11430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A3 based/</a:t>
            </a:r>
            <a:r>
              <a:rPr lang="en-GB" sz="700" dirty="0" err="1">
                <a:effectLst/>
                <a:latin typeface="Arial" panose="020B0604020202020204" pitchFamily="34" charset="0"/>
                <a:ea typeface="ＭＳ ゴシック" panose="020B0609070205080204" pitchFamily="49" charset="-128"/>
                <a:cs typeface="Arial" panose="020B0604020202020204" pitchFamily="34" charset="0"/>
              </a:rPr>
              <a:t>Neighbor</a:t>
            </a:r>
            <a:r>
              <a:rPr lang="en-GB" sz="700" dirty="0">
                <a:effectLst/>
                <a:latin typeface="Arial" panose="020B0604020202020204" pitchFamily="34" charset="0"/>
                <a:ea typeface="ＭＳ ゴシック" panose="020B0609070205080204" pitchFamily="49" charset="-128"/>
                <a:cs typeface="Arial" panose="020B0604020202020204" pitchFamily="34" charset="0"/>
              </a:rPr>
              <a:t> becomes amount of offset better than </a:t>
            </a:r>
            <a:r>
              <a:rPr lang="en-GB" sz="700" dirty="0" err="1">
                <a:effectLst/>
                <a:latin typeface="Arial" panose="020B0604020202020204" pitchFamily="34" charset="0"/>
                <a:ea typeface="ＭＳ ゴシック" panose="020B0609070205080204" pitchFamily="49" charset="-128"/>
                <a:cs typeface="Arial" panose="020B0604020202020204" pitchFamily="34" charset="0"/>
              </a:rPr>
              <a:t>Pcell</a:t>
            </a:r>
            <a:r>
              <a:rPr lang="en-GB" sz="700" dirty="0">
                <a:effectLst/>
                <a:latin typeface="Arial" panose="020B0604020202020204" pitchFamily="34" charset="0"/>
                <a:ea typeface="ＭＳ ゴシック" panose="020B0609070205080204" pitchFamily="49" charset="-128"/>
                <a:cs typeface="Arial" panose="020B0604020202020204" pitchFamily="34" charset="0"/>
              </a:rPr>
              <a:t>/</a:t>
            </a:r>
            <a:r>
              <a:rPr lang="en-GB" sz="700" dirty="0" err="1">
                <a:effectLst/>
                <a:latin typeface="Arial" panose="020B0604020202020204" pitchFamily="34" charset="0"/>
                <a:ea typeface="ＭＳ ゴシック" panose="020B0609070205080204" pitchFamily="49" charset="-128"/>
                <a:cs typeface="Arial" panose="020B0604020202020204" pitchFamily="34" charset="0"/>
              </a:rPr>
              <a:t>PSCell</a:t>
            </a:r>
            <a:r>
              <a:rPr lang="en-GB" sz="700" dirty="0">
                <a:effectLst/>
                <a:latin typeface="Arial" panose="020B0604020202020204" pitchFamily="34" charset="0"/>
                <a:ea typeface="ＭＳ ゴシック" panose="020B0609070205080204" pitchFamily="49" charset="-128"/>
                <a:cs typeface="Arial" panose="020B0604020202020204" pitchFamily="34" charset="0"/>
              </a:rPr>
              <a:t>;</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Arial" panose="020B0604020202020204" pitchFamily="34" charset="0"/>
              <a:buChar char="•"/>
              <a:tabLst>
                <a:tab pos="11430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A5 based/</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Pcell</a:t>
            </a:r>
            <a:r>
              <a:rPr lang="en-US" sz="700" dirty="0">
                <a:effectLst/>
                <a:latin typeface="Arial" panose="020B0604020202020204" pitchFamily="34" charset="0"/>
                <a:ea typeface="ＭＳ ゴシック" panose="020B0609070205080204" pitchFamily="49" charset="-128"/>
                <a:cs typeface="Arial" panose="020B0604020202020204" pitchFamily="34" charset="0"/>
              </a:rPr>
              <a:t>/</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PSCell</a:t>
            </a:r>
            <a:r>
              <a:rPr lang="en-US" sz="700" dirty="0">
                <a:effectLst/>
                <a:latin typeface="Arial" panose="020B0604020202020204" pitchFamily="34" charset="0"/>
                <a:ea typeface="ＭＳ ゴシック" panose="020B0609070205080204" pitchFamily="49" charset="-128"/>
                <a:cs typeface="Arial" panose="020B0604020202020204" pitchFamily="34" charset="0"/>
              </a:rPr>
              <a:t> becomes worse than absolute threshold1 and neighbor/</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Scell</a:t>
            </a:r>
            <a:r>
              <a:rPr lang="en-US" sz="700" dirty="0">
                <a:effectLst/>
                <a:latin typeface="Arial" panose="020B0604020202020204" pitchFamily="34" charset="0"/>
                <a:ea typeface="ＭＳ ゴシック" panose="020B0609070205080204" pitchFamily="49" charset="-128"/>
                <a:cs typeface="Arial" panose="020B0604020202020204" pitchFamily="34" charset="0"/>
              </a:rPr>
              <a:t> becomes better than another absolute threshold2;</a:t>
            </a:r>
          </a:p>
          <a:p>
            <a:pPr marL="742950" lvl="1" indent="-285750" algn="just">
              <a:buFont typeface="Arial" panose="020B0604020202020204" pitchFamily="34" charset="0"/>
              <a:buChar char="•"/>
              <a:tabLst>
                <a:tab pos="6858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As for Start/Stop condition:</a:t>
            </a:r>
          </a:p>
          <a:p>
            <a:pPr marL="1143000" lvl="2" indent="-228600" algn="just">
              <a:buFont typeface="Arial" panose="020B0604020202020204" pitchFamily="34" charset="0"/>
              <a:buChar char="•"/>
              <a:tabLst>
                <a:tab pos="11430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Time To Trigger (TTT) is introduced and time duration </a:t>
            </a:r>
            <a:r>
              <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(FFS exact values)</a:t>
            </a:r>
            <a:r>
              <a:rPr lang="en-US" sz="700" dirty="0">
                <a:effectLst/>
                <a:latin typeface="Arial" panose="020B0604020202020204" pitchFamily="34" charset="0"/>
                <a:ea typeface="ＭＳ ゴシック" panose="020B0609070205080204" pitchFamily="49" charset="-128"/>
                <a:cs typeface="Arial" panose="020B0604020202020204" pitchFamily="34" charset="0"/>
              </a:rPr>
              <a:t> is configured by RRC, where UE event triggered report is performed when the configured event is continuously fulfilled within the configured time duration. </a:t>
            </a:r>
          </a:p>
          <a:p>
            <a:pPr marL="1143000" lvl="2" indent="-228600" algn="just">
              <a:buFont typeface="Arial" panose="020B0604020202020204" pitchFamily="34" charset="0"/>
              <a:buChar char="•"/>
              <a:tabLst>
                <a:tab pos="11430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The report is performed only once after the fulfillment of the event, i.e. no stop condition is defined</a:t>
            </a:r>
          </a:p>
          <a:p>
            <a:pPr marL="742950" lvl="1" indent="-285750" algn="just">
              <a:buFont typeface="Arial" panose="020B0604020202020204" pitchFamily="34" charset="0"/>
              <a:buChar char="•"/>
              <a:tabLst>
                <a:tab pos="6858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No indication to notify the fulfillment of the event condition to </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gNB</a:t>
            </a:r>
            <a:r>
              <a:rPr lang="en-US" sz="700" dirty="0">
                <a:effectLst/>
                <a:latin typeface="Arial" panose="020B0604020202020204" pitchFamily="34" charset="0"/>
                <a:ea typeface="ＭＳ ゴシック" panose="020B0609070205080204" pitchFamily="49" charset="-128"/>
                <a:cs typeface="Arial" panose="020B0604020202020204" pitchFamily="34" charset="0"/>
              </a:rPr>
              <a:t> is introduced</a:t>
            </a:r>
          </a:p>
          <a:p>
            <a:pPr marL="742950" lvl="1" indent="-285750" algn="just">
              <a:buFont typeface="Arial" panose="020B0604020202020204" pitchFamily="34" charset="0"/>
              <a:buChar char="•"/>
              <a:tabLst>
                <a:tab pos="6858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MAC CE is used to convey the UE event triggered report</a:t>
            </a:r>
          </a:p>
          <a:p>
            <a:pPr marL="1143000" lvl="2" indent="-228600" algn="just">
              <a:buFont typeface="Arial" panose="020B0604020202020204" pitchFamily="34" charset="0"/>
              <a:buChar char="•"/>
              <a:tabLst>
                <a:tab pos="11430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The scheduling of PUSCH is up to </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gNB</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Arial" panose="020B0604020202020204" pitchFamily="34" charset="0"/>
              <a:buChar char="•"/>
              <a:tabLst>
                <a:tab pos="6858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Contents/format defined for </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gNB</a:t>
            </a:r>
            <a:r>
              <a:rPr lang="en-US" sz="700" dirty="0">
                <a:effectLst/>
                <a:latin typeface="Arial" panose="020B0604020202020204" pitchFamily="34" charset="0"/>
                <a:ea typeface="ＭＳ ゴシック" panose="020B0609070205080204" pitchFamily="49" charset="-128"/>
                <a:cs typeface="Arial" panose="020B0604020202020204" pitchFamily="34" charset="0"/>
              </a:rPr>
              <a:t> scheduled reporting is reused as much as possible </a:t>
            </a:r>
            <a:r>
              <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(FFS the modifications)</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Arial" panose="020B0604020202020204" pitchFamily="34" charset="0"/>
              <a:buChar char="•"/>
              <a:tabLst>
                <a:tab pos="685800" algn="l"/>
              </a:tabLst>
            </a:pPr>
            <a:r>
              <a:rPr lang="en-US" sz="7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FFS: No filtering mechanism in time domain and cell level is introduced for L1 measurement results, i.e. use L1 measurement result or L3 measurement result (i.e. time domain filtering and/or cell level filtering)</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Arial" panose="020B0604020202020204" pitchFamily="34" charset="0"/>
              <a:buChar char="•"/>
              <a:tabLst>
                <a:tab pos="685800" algn="l"/>
              </a:tabLst>
            </a:pPr>
            <a:r>
              <a:rPr lang="en-US" sz="700" dirty="0">
                <a:effectLst/>
                <a:latin typeface="Arial" panose="020B0604020202020204" pitchFamily="34" charset="0"/>
                <a:ea typeface="ＭＳ ゴシック" panose="020B0609070205080204" pitchFamily="49" charset="-128"/>
                <a:cs typeface="Arial" panose="020B0604020202020204" pitchFamily="34" charset="0"/>
              </a:rPr>
              <a:t>No specific enhancement on report destination is necessary, i.e. UE follow the </a:t>
            </a:r>
            <a:r>
              <a:rPr lang="en-US" sz="700" dirty="0" err="1">
                <a:effectLst/>
                <a:latin typeface="Arial" panose="020B0604020202020204" pitchFamily="34" charset="0"/>
                <a:ea typeface="ＭＳ ゴシック" panose="020B0609070205080204" pitchFamily="49" charset="-128"/>
                <a:cs typeface="Arial" panose="020B0604020202020204" pitchFamily="34" charset="0"/>
              </a:rPr>
              <a:t>gNB</a:t>
            </a:r>
            <a:r>
              <a:rPr lang="en-US" sz="700" dirty="0">
                <a:effectLst/>
                <a:latin typeface="Arial" panose="020B0604020202020204" pitchFamily="34" charset="0"/>
                <a:ea typeface="ＭＳ ゴシック" panose="020B0609070205080204" pitchFamily="49" charset="-128"/>
                <a:cs typeface="Arial" panose="020B0604020202020204" pitchFamily="34" charset="0"/>
              </a:rPr>
              <a:t> indication of Tx spatial filter and pathloss reference RS using the existing mechanism</a:t>
            </a:r>
          </a:p>
          <a:p>
            <a:pPr marL="742950" lvl="1" indent="-285750" algn="just">
              <a:buFont typeface="Arial" panose="020B0604020202020204" pitchFamily="34" charset="0"/>
              <a:buChar char="•"/>
              <a:tabLst>
                <a:tab pos="685800" algn="l"/>
              </a:tabLst>
            </a:pPr>
            <a:r>
              <a:rPr lang="en-US" sz="700" dirty="0" err="1">
                <a:effectLst/>
                <a:latin typeface="Arial" panose="020B0604020202020204" pitchFamily="34" charset="0"/>
                <a:ea typeface="ＭＳ ゴシック" panose="020B0609070205080204" pitchFamily="49" charset="-128"/>
                <a:cs typeface="Arial" panose="020B0604020202020204" pitchFamily="34" charset="0"/>
              </a:rPr>
              <a:t>gNB</a:t>
            </a:r>
            <a:r>
              <a:rPr lang="en-US" sz="700" dirty="0">
                <a:effectLst/>
                <a:latin typeface="Arial" panose="020B0604020202020204" pitchFamily="34" charset="0"/>
                <a:ea typeface="ＭＳ ゴシック" panose="020B0609070205080204" pitchFamily="49" charset="-128"/>
                <a:cs typeface="Arial" panose="020B0604020202020204" pitchFamily="34" charset="0"/>
              </a:rPr>
              <a:t> scheduled reporting and UE event triggered reporting can be simultaneously configured</a:t>
            </a:r>
          </a:p>
          <a:p>
            <a:pPr marL="228600" indent="-228600" algn="just"/>
            <a:r>
              <a:rPr lang="en-US" sz="700" b="1" u="sng" dirty="0">
                <a:effectLst/>
                <a:latin typeface="Arial" panose="020B0604020202020204" pitchFamily="34" charset="0"/>
                <a:ea typeface="ＭＳ ゴシック" panose="020B0609070205080204" pitchFamily="49" charset="-128"/>
                <a:cs typeface="Arial" panose="020B0604020202020204" pitchFamily="34" charset="0"/>
              </a:rPr>
              <a:t>Alt 2. (if Alt 1 is not agreed in this meeting)</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US" sz="700" dirty="0">
                <a:effectLst/>
                <a:latin typeface="Arial" panose="020B0604020202020204" pitchFamily="34" charset="0"/>
                <a:ea typeface="Batang" panose="02030600000101010101" pitchFamily="18" charset="-127"/>
                <a:cs typeface="Arial" panose="020B0604020202020204" pitchFamily="34" charset="0"/>
              </a:rPr>
              <a:t>No consensus to introduce UE event triggered report for L1 measurement results in Rel-18</a:t>
            </a:r>
          </a:p>
        </p:txBody>
      </p:sp>
      <p:sp>
        <p:nvSpPr>
          <p:cNvPr id="4859" name="テキスト ボックス 4858">
            <a:extLst>
              <a:ext uri="{FF2B5EF4-FFF2-40B4-BE49-F238E27FC236}">
                <a16:creationId xmlns:a16="http://schemas.microsoft.com/office/drawing/2014/main" id="{C2113B30-9163-4BD5-9D11-05ECDE407F5E}"/>
              </a:ext>
            </a:extLst>
          </p:cNvPr>
          <p:cNvSpPr txBox="1"/>
          <p:nvPr/>
        </p:nvSpPr>
        <p:spPr>
          <a:xfrm>
            <a:off x="258343" y="4016081"/>
            <a:ext cx="8505267" cy="307777"/>
          </a:xfrm>
          <a:prstGeom prst="rect">
            <a:avLst/>
          </a:prstGeom>
          <a:noFill/>
        </p:spPr>
        <p:txBody>
          <a:bodyPr wrap="square">
            <a:spAutoFit/>
          </a:bodyPr>
          <a:lstStyle/>
          <a:p>
            <a:pPr algn="ctr"/>
            <a:r>
              <a:rPr lang="en-US" altLang="ja-JP" sz="1400" b="1" dirty="0">
                <a:solidFill>
                  <a:srgbClr val="FF0000"/>
                </a:solidFill>
              </a:rPr>
              <a:t>FL plan is to deprioritize this discussion in RAN#113</a:t>
            </a:r>
          </a:p>
        </p:txBody>
      </p:sp>
      <p:sp>
        <p:nvSpPr>
          <p:cNvPr id="26" name="スライド番号プレースホルダー 25">
            <a:extLst>
              <a:ext uri="{FF2B5EF4-FFF2-40B4-BE49-F238E27FC236}">
                <a16:creationId xmlns:a16="http://schemas.microsoft.com/office/drawing/2014/main" id="{92B3980E-E555-8FF6-B37F-D5F78C8DFDB4}"/>
              </a:ext>
            </a:extLst>
          </p:cNvPr>
          <p:cNvSpPr>
            <a:spLocks noGrp="1"/>
          </p:cNvSpPr>
          <p:nvPr>
            <p:ph type="sldNum" sz="quarter" idx="12"/>
          </p:nvPr>
        </p:nvSpPr>
        <p:spPr/>
        <p:txBody>
          <a:bodyPr/>
          <a:lstStyle/>
          <a:p>
            <a:fld id="{4D029D89-7B63-4C94-AD4D-2E4D6BB83637}" type="slidenum">
              <a:rPr kumimoji="1" lang="ja-JP" altLang="en-US" smtClean="0"/>
              <a:t>19</a:t>
            </a:fld>
            <a:endParaRPr kumimoji="1" lang="ja-JP" altLang="en-US"/>
          </a:p>
        </p:txBody>
      </p:sp>
      <p:sp>
        <p:nvSpPr>
          <p:cNvPr id="2" name="テキスト ボックス 1">
            <a:extLst>
              <a:ext uri="{FF2B5EF4-FFF2-40B4-BE49-F238E27FC236}">
                <a16:creationId xmlns:a16="http://schemas.microsoft.com/office/drawing/2014/main" id="{299DC068-3E3B-6FE5-2B29-EBDA28584727}"/>
              </a:ext>
            </a:extLst>
          </p:cNvPr>
          <p:cNvSpPr txBox="1"/>
          <p:nvPr/>
        </p:nvSpPr>
        <p:spPr>
          <a:xfrm>
            <a:off x="229767" y="3543144"/>
            <a:ext cx="8708176" cy="461665"/>
          </a:xfrm>
          <a:prstGeom prst="rect">
            <a:avLst/>
          </a:prstGeom>
          <a:noFill/>
        </p:spPr>
        <p:txBody>
          <a:bodyPr wrap="square" rtlCol="0">
            <a:spAutoFit/>
          </a:bodyPr>
          <a:lstStyle/>
          <a:p>
            <a:pPr marL="171450" indent="-171450" algn="l">
              <a:buFont typeface="Arial" panose="020B0604020202020204" pitchFamily="34" charset="0"/>
              <a:buChar char="•"/>
            </a:pPr>
            <a:r>
              <a:rPr kumimoji="1" lang="en-US" altLang="ja-JP" sz="1200" dirty="0"/>
              <a:t>FL thinks this is an optimization given the support of </a:t>
            </a:r>
            <a:r>
              <a:rPr kumimoji="1" lang="en-US" altLang="ja-JP" sz="1200" dirty="0" err="1"/>
              <a:t>gNB</a:t>
            </a:r>
            <a:r>
              <a:rPr kumimoji="1" lang="en-US" altLang="ja-JP" sz="1200" dirty="0"/>
              <a:t> scheduled reporting</a:t>
            </a:r>
          </a:p>
          <a:p>
            <a:pPr marL="171450" indent="-171450" algn="l">
              <a:buFont typeface="Arial" panose="020B0604020202020204" pitchFamily="34" charset="0"/>
              <a:buChar char="•"/>
            </a:pPr>
            <a:r>
              <a:rPr kumimoji="1" lang="en-US" altLang="ja-JP" sz="1200" dirty="0"/>
              <a:t>Also, it will take long time to complete this functionality as proponents have different proposals </a:t>
            </a:r>
          </a:p>
        </p:txBody>
      </p:sp>
    </p:spTree>
    <p:extLst>
      <p:ext uri="{BB962C8B-B14F-4D97-AF65-F5344CB8AC3E}">
        <p14:creationId xmlns:p14="http://schemas.microsoft.com/office/powerpoint/2010/main" val="1323997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62A1F-1514-479D-A239-10E3E0001042}"/>
              </a:ext>
            </a:extLst>
          </p:cNvPr>
          <p:cNvSpPr>
            <a:spLocks noGrp="1"/>
          </p:cNvSpPr>
          <p:nvPr>
            <p:ph type="ctrTitle"/>
          </p:nvPr>
        </p:nvSpPr>
        <p:spPr/>
        <p:txBody>
          <a:bodyPr/>
          <a:lstStyle/>
          <a:p>
            <a:r>
              <a:rPr kumimoji="1" lang="en-US" altLang="ja-JP" dirty="0"/>
              <a:t>Discussion plan</a:t>
            </a:r>
            <a:endParaRPr kumimoji="1" lang="ja-JP" altLang="en-US" dirty="0"/>
          </a:p>
        </p:txBody>
      </p:sp>
      <p:sp>
        <p:nvSpPr>
          <p:cNvPr id="3" name="Subtitle 2">
            <a:extLst>
              <a:ext uri="{FF2B5EF4-FFF2-40B4-BE49-F238E27FC236}">
                <a16:creationId xmlns:a16="http://schemas.microsoft.com/office/drawing/2014/main" id="{6A388B5D-2317-41E1-923A-793891FEC33E}"/>
              </a:ext>
            </a:extLst>
          </p:cNvPr>
          <p:cNvSpPr>
            <a:spLocks noGrp="1"/>
          </p:cNvSpPr>
          <p:nvPr>
            <p:ph type="subTitle" idx="1"/>
          </p:nvPr>
        </p:nvSpPr>
        <p:spPr/>
        <p:txBody>
          <a:bodyPr/>
          <a:lstStyle/>
          <a:p>
            <a:endParaRPr kumimoji="1" lang="ja-JP" altLang="en-US"/>
          </a:p>
        </p:txBody>
      </p:sp>
      <p:sp>
        <p:nvSpPr>
          <p:cNvPr id="4" name="Footer Placeholder 3">
            <a:extLst>
              <a:ext uri="{FF2B5EF4-FFF2-40B4-BE49-F238E27FC236}">
                <a16:creationId xmlns:a16="http://schemas.microsoft.com/office/drawing/2014/main" id="{EEFCD1CB-6E55-40EB-83A7-680718F70F0B}"/>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5" name="スライド番号プレースホルダー 14">
            <a:extLst>
              <a:ext uri="{FF2B5EF4-FFF2-40B4-BE49-F238E27FC236}">
                <a16:creationId xmlns:a16="http://schemas.microsoft.com/office/drawing/2014/main" id="{F3944BC6-805F-685D-4F3A-B86BC2943866}"/>
              </a:ext>
            </a:extLst>
          </p:cNvPr>
          <p:cNvSpPr>
            <a:spLocks noGrp="1"/>
          </p:cNvSpPr>
          <p:nvPr>
            <p:ph type="sldNum" sz="quarter" idx="4"/>
          </p:nvPr>
        </p:nvSpPr>
        <p:spPr/>
        <p:txBody>
          <a:bodyPr/>
          <a:lstStyle/>
          <a:p>
            <a:fld id="{4D029D89-7B63-4C94-AD4D-2E4D6BB83637}" type="slidenum">
              <a:rPr kumimoji="1" lang="ja-JP" altLang="en-US" smtClean="0"/>
              <a:pPr/>
              <a:t>2</a:t>
            </a:fld>
            <a:endParaRPr kumimoji="1" lang="ja-JP" altLang="en-US"/>
          </a:p>
        </p:txBody>
      </p:sp>
    </p:spTree>
    <p:extLst>
      <p:ext uri="{BB962C8B-B14F-4D97-AF65-F5344CB8AC3E}">
        <p14:creationId xmlns:p14="http://schemas.microsoft.com/office/powerpoint/2010/main" val="1220339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CD9A4221-C843-4C16-9667-6ACAFEE6D08A}"/>
              </a:ext>
            </a:extLst>
          </p:cNvPr>
          <p:cNvSpPr>
            <a:spLocks noGrp="1"/>
          </p:cNvSpPr>
          <p:nvPr>
            <p:ph type="ctrTitle"/>
          </p:nvPr>
        </p:nvSpPr>
        <p:spPr/>
        <p:txBody>
          <a:bodyPr/>
          <a:lstStyle/>
          <a:p>
            <a:r>
              <a:rPr lang="en-US" altLang="ja-JP" dirty="0"/>
              <a:t>RAN1 agreements and FL plans for RAN1#112b-e</a:t>
            </a:r>
            <a:endParaRPr lang="ja-JP" altLang="en-US" dirty="0"/>
          </a:p>
        </p:txBody>
      </p:sp>
      <p:sp>
        <p:nvSpPr>
          <p:cNvPr id="8" name="字幕 7">
            <a:extLst>
              <a:ext uri="{FF2B5EF4-FFF2-40B4-BE49-F238E27FC236}">
                <a16:creationId xmlns:a16="http://schemas.microsoft.com/office/drawing/2014/main" id="{120B55AF-8805-4849-BCAE-0E039F48246C}"/>
              </a:ext>
            </a:extLst>
          </p:cNvPr>
          <p:cNvSpPr>
            <a:spLocks noGrp="1"/>
          </p:cNvSpPr>
          <p:nvPr>
            <p:ph type="subTitle" idx="1"/>
          </p:nvPr>
        </p:nvSpPr>
        <p:spPr/>
        <p:txBody>
          <a:bodyPr/>
          <a:lstStyle/>
          <a:p>
            <a:r>
              <a:rPr lang="en-US" dirty="0"/>
              <a:t>Beam indication</a:t>
            </a:r>
            <a:endParaRPr lang="ja-JP" altLang="en-US" dirty="0"/>
          </a:p>
        </p:txBody>
      </p:sp>
      <p:sp>
        <p:nvSpPr>
          <p:cNvPr id="4" name="フッター プレースホルダー 3">
            <a:extLst>
              <a:ext uri="{FF2B5EF4-FFF2-40B4-BE49-F238E27FC236}">
                <a16:creationId xmlns:a16="http://schemas.microsoft.com/office/drawing/2014/main" id="{7D303EA2-9B38-4246-B1E6-1EB0D7597BAF}"/>
              </a:ext>
            </a:extLst>
          </p:cNvPr>
          <p:cNvSpPr>
            <a:spLocks noGrp="1"/>
          </p:cNvSpPr>
          <p:nvPr>
            <p:ph type="ftr" sz="quarter" idx="11"/>
          </p:nvPr>
        </p:nvSpPr>
        <p:spPr/>
        <p:txBody>
          <a:bodyPr/>
          <a:lstStyle/>
          <a:p>
            <a:r>
              <a:rPr lang="en-US" altLang="ja-JP"/>
              <a:t>© Fujitsu 2023</a:t>
            </a:r>
            <a:endParaRPr lang="ja-JP" altLang="en-US" dirty="0"/>
          </a:p>
        </p:txBody>
      </p:sp>
      <p:sp>
        <p:nvSpPr>
          <p:cNvPr id="15" name="スライド番号プレースホルダー 14">
            <a:extLst>
              <a:ext uri="{FF2B5EF4-FFF2-40B4-BE49-F238E27FC236}">
                <a16:creationId xmlns:a16="http://schemas.microsoft.com/office/drawing/2014/main" id="{B0BCD5C5-4FC9-F937-2F9C-BAC4BF44224E}"/>
              </a:ext>
            </a:extLst>
          </p:cNvPr>
          <p:cNvSpPr>
            <a:spLocks noGrp="1"/>
          </p:cNvSpPr>
          <p:nvPr>
            <p:ph type="sldNum" sz="quarter" idx="4"/>
          </p:nvPr>
        </p:nvSpPr>
        <p:spPr/>
        <p:txBody>
          <a:bodyPr/>
          <a:lstStyle/>
          <a:p>
            <a:fld id="{4D029D89-7B63-4C94-AD4D-2E4D6BB83637}" type="slidenum">
              <a:rPr kumimoji="1" lang="ja-JP" altLang="en-US" smtClean="0"/>
              <a:pPr/>
              <a:t>20</a:t>
            </a:fld>
            <a:endParaRPr kumimoji="1" lang="ja-JP" altLang="en-US"/>
          </a:p>
        </p:txBody>
      </p:sp>
    </p:spTree>
    <p:extLst>
      <p:ext uri="{BB962C8B-B14F-4D97-AF65-F5344CB8AC3E}">
        <p14:creationId xmlns:p14="http://schemas.microsoft.com/office/powerpoint/2010/main" val="1499477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75798"/>
            <a:ext cx="7740000" cy="627864"/>
          </a:xfrm>
        </p:spPr>
        <p:txBody>
          <a:bodyPr/>
          <a:lstStyle/>
          <a:p>
            <a:r>
              <a:rPr lang="en-US" altLang="ja-JP" sz="2400" dirty="0"/>
              <a:t>Beam indication - Beam indication mechanism based on Rel-17 unified TCI framework - 1</a:t>
            </a:r>
            <a:endParaRPr kumimoji="1" lang="ja-JP" altLang="en-US" sz="2400"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343170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3-1)</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RAN1 to further study if the beam indication of candidate cell(s) L1/L2 mobility should be designed for a specific TCI framework below, and their potential RAN1 spec impact. </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b="1" dirty="0">
                <a:effectLst/>
                <a:latin typeface="Arial" panose="020B0604020202020204" pitchFamily="34" charset="0"/>
                <a:ea typeface="ＭＳ ゴシック" panose="020B0609070205080204" pitchFamily="49" charset="-128"/>
                <a:cs typeface="Arial" panose="020B0604020202020204" pitchFamily="34" charset="0"/>
              </a:rPr>
              <a:t>Option A:</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 Beam indication for Rel-18 L1/L2 mobility is designed based on Rel-17 TCI framework mechanism</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b="1" dirty="0">
                <a:effectLst/>
                <a:latin typeface="Arial" panose="020B0604020202020204" pitchFamily="34" charset="0"/>
                <a:ea typeface="ＭＳ ゴシック" panose="020B0609070205080204" pitchFamily="49" charset="-128"/>
                <a:cs typeface="Arial" panose="020B0604020202020204" pitchFamily="34" charset="0"/>
              </a:rPr>
              <a:t>Option B: </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Beam indication for Rel-18 L1/L2 mobility is designed based on Rel-15 TCI framework mechanism </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b="1" dirty="0">
                <a:effectLst/>
                <a:latin typeface="Arial" panose="020B0604020202020204" pitchFamily="34" charset="0"/>
                <a:ea typeface="ＭＳ ゴシック" panose="020B0609070205080204" pitchFamily="49" charset="-128"/>
                <a:cs typeface="Arial" panose="020B0604020202020204" pitchFamily="34" charset="0"/>
              </a:rPr>
              <a:t>Option C: </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Beam indication for Rel-18 L1/L2 mobility is designed based on both Rel-15 and Rel-17 TCI framework mechanisms </a:t>
            </a:r>
          </a:p>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The beam indication of candidate cell(s) for Rel-18 LTM should be designed based on the following:</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Beam indication for Rel-18 LTM is designed based on Rel-17 unified TCI framework, if both serving cell and candidate cell support Rel-17 unified TCI framework </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FFS: whether/how to design mechanism for Beam indication for Rel-18 LTM when at least one from serving cell and candidate cell supports only Rel-15 TCI framework.</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Note: How and whether to indicate the new serving cell(s) and timing for beam indication are separately discussed </a:t>
            </a:r>
            <a:endParaRPr lang="en-GB" altLang="ja-JP" sz="700" dirty="0">
              <a:effectLst/>
              <a:highlight>
                <a:srgbClr val="00FF00"/>
              </a:highlight>
              <a:latin typeface="Arial" panose="020B0604020202020204" pitchFamily="34" charset="0"/>
              <a:ea typeface="DengXian" panose="02010600030101010101" pitchFamily="2" charset="-122"/>
              <a:cs typeface="Arial" panose="020B0604020202020204" pitchFamily="34" charset="0"/>
            </a:endParaRPr>
          </a:p>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RAN1#112]</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700" dirty="0">
                <a:effectLst/>
                <a:highlight>
                  <a:srgbClr val="00FF00"/>
                </a:highlight>
                <a:latin typeface="Arial" panose="020B0604020202020204" pitchFamily="34" charset="0"/>
                <a:ea typeface="DengXian" panose="02010600030101010101" pitchFamily="2" charset="-122"/>
                <a:cs typeface="Arial" panose="020B0604020202020204" pitchFamily="34" charset="0"/>
              </a:rPr>
              <a:t>Agreement</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At least for Rel-17 unified TCI framework based beam indication included in cell switch command (i.e. scenario 2), </a:t>
            </a:r>
            <a:r>
              <a:rPr lang="en-GB" altLang="ja-JP" sz="7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beam indication applies to signals/channels that follow or are configured to follow Rel-17 unified TCI at the target cell</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(s) </a:t>
            </a:r>
            <a:endParaRPr lang="ja-JP" altLang="ja-JP" sz="7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FFS: beam indication for </a:t>
            </a:r>
            <a:r>
              <a:rPr lang="en-GB" altLang="ja-JP" sz="700" dirty="0" err="1">
                <a:effectLst/>
                <a:latin typeface="Arial" panose="020B0604020202020204" pitchFamily="34" charset="0"/>
                <a:ea typeface="ＭＳ ゴシック" panose="020B0609070205080204" pitchFamily="49" charset="-128"/>
                <a:cs typeface="Arial" panose="020B0604020202020204" pitchFamily="34" charset="0"/>
              </a:rPr>
              <a:t>mTRP</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 case</a:t>
            </a:r>
          </a:p>
          <a:p>
            <a:pPr lvl="0" algn="just"/>
            <a:r>
              <a:rPr lang="en-GB" altLang="ja-JP" sz="700" dirty="0">
                <a:latin typeface="Arial" panose="020B0604020202020204" pitchFamily="34" charset="0"/>
                <a:ea typeface="ＭＳ ゴシック" panose="020B0609070205080204" pitchFamily="49" charset="-128"/>
                <a:cs typeface="Arial" panose="020B0604020202020204" pitchFamily="34" charset="0"/>
              </a:rPr>
              <a:t>The following proposals are postponed</a:t>
            </a:r>
          </a:p>
          <a:p>
            <a:pPr marL="342900" lvl="0" indent="-342900" algn="just">
              <a:buFont typeface="Times New Roman" panose="02020603050405020304" pitchFamily="18" charset="0"/>
              <a:buChar char="-"/>
            </a:pP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The existing mechanism, i.e. simultaneousTCI-UpdateList1 and simultaneousTCI-UpdateList2, is reused to </a:t>
            </a:r>
            <a:r>
              <a:rPr lang="en-GB" altLang="ja-JP" sz="7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indicate TCI states for multiple target cells</a:t>
            </a:r>
            <a:endParaRPr lang="ja-JP" altLang="ja-JP" sz="7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7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Beam application time </a:t>
            </a:r>
            <a:r>
              <a:rPr lang="en-GB" altLang="ja-JP" sz="700" dirty="0">
                <a:effectLst/>
                <a:latin typeface="Arial" panose="020B0604020202020204" pitchFamily="34" charset="0"/>
                <a:ea typeface="ＭＳ ゴシック" panose="020B0609070205080204" pitchFamily="49" charset="-128"/>
                <a:cs typeface="Arial" panose="020B0604020202020204" pitchFamily="34" charset="0"/>
              </a:rPr>
              <a:t>may be different from that for Rel-17 ICBM, FFS the exact value(s)</a:t>
            </a:r>
          </a:p>
          <a:p>
            <a:pPr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ja-JP" altLang="ja-JP" sz="700" b="1" dirty="0">
              <a:latin typeface="Arial" panose="020B0604020202020204" pitchFamily="34" charset="0"/>
              <a:ea typeface="ＭＳ ゴシック" panose="020B0609070205080204" pitchFamily="49" charset="-128"/>
              <a:cs typeface="Arial" panose="020B0604020202020204" pitchFamily="34" charset="0"/>
            </a:endParaRPr>
          </a:p>
          <a:p>
            <a:pPr lvl="0" algn="just"/>
            <a:r>
              <a:rPr lang="en-US" altLang="ja-JP" sz="700" dirty="0">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p>
          <a:p>
            <a:pPr marL="171450" indent="-171450" algn="just">
              <a:buFont typeface="Arial" panose="020B0604020202020204" pitchFamily="34" charset="0"/>
              <a:buChar char="•"/>
            </a:pPr>
            <a:r>
              <a:rPr lang="en-US" altLang="ja-JP" sz="700" dirty="0">
                <a:latin typeface="Arial" panose="020B0604020202020204" pitchFamily="34" charset="0"/>
                <a:ea typeface="ＭＳ ゴシック" panose="020B0609070205080204" pitchFamily="49" charset="-128"/>
                <a:cs typeface="Arial" panose="020B0604020202020204" pitchFamily="34" charset="0"/>
              </a:rPr>
              <a:t>Adopt Alt.2 for beam indication of target cell(s) and TCI state activation for candidate cell(s) (if supported) , </a:t>
            </a:r>
          </a:p>
          <a:p>
            <a:pPr marL="628650" lvl="1" indent="-171450" algn="just">
              <a:buFont typeface="Arial" panose="020B0604020202020204" pitchFamily="34" charset="0"/>
              <a:buChar char="•"/>
            </a:pPr>
            <a:r>
              <a:rPr lang="en-US" altLang="ja-JP" sz="700" dirty="0">
                <a:latin typeface="Arial" panose="020B0604020202020204" pitchFamily="34" charset="0"/>
                <a:ea typeface="ＭＳ ゴシック" panose="020B0609070205080204" pitchFamily="49" charset="-128"/>
                <a:cs typeface="Arial" panose="020B0604020202020204" pitchFamily="34" charset="0"/>
              </a:rPr>
              <a:t>Alt. 1: By indicating RS identifier, i.e. mapping between RS identifier and Rel-17 unified TCI state is done by a UE</a:t>
            </a:r>
          </a:p>
          <a:p>
            <a:pPr marL="628650" lvl="1" indent="-171450" algn="just">
              <a:buFont typeface="Arial" panose="020B0604020202020204" pitchFamily="34" charset="0"/>
              <a:buChar char="•"/>
            </a:pPr>
            <a:r>
              <a:rPr lang="en-US" altLang="ja-JP" sz="700" dirty="0">
                <a:latin typeface="Arial" panose="020B0604020202020204" pitchFamily="34" charset="0"/>
                <a:ea typeface="ＭＳ ゴシック" panose="020B0609070205080204" pitchFamily="49" charset="-128"/>
                <a:cs typeface="Arial" panose="020B0604020202020204" pitchFamily="34" charset="0"/>
              </a:rPr>
              <a:t>Alt. 2: By indicating Rel-17 TCI state index</a:t>
            </a:r>
          </a:p>
          <a:p>
            <a:pPr lvl="0" algn="just"/>
            <a:r>
              <a:rPr lang="en-GB" altLang="ja-JP" sz="700" b="1" dirty="0">
                <a:latin typeface="Arial" panose="020B0604020202020204" pitchFamily="34" charset="0"/>
                <a:ea typeface="ＭＳ ゴシック" panose="020B0609070205080204" pitchFamily="49" charset="-128"/>
                <a:cs typeface="Arial" panose="020B0604020202020204" pitchFamily="34" charset="0"/>
              </a:rPr>
              <a:t>The following proposal was Postponed</a:t>
            </a:r>
          </a:p>
          <a:p>
            <a:pPr marL="342900" lvl="0" indent="-342900" algn="just">
              <a:buFont typeface="Times New Roman" panose="02020603050405020304" pitchFamily="18" charset="0"/>
              <a:buChar char="-"/>
            </a:pPr>
            <a:r>
              <a:rPr lang="en-GB" sz="7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For beam indication of target cell based on Rel-17 unified TCI framework applied to </a:t>
            </a:r>
            <a:r>
              <a:rPr lang="en-US" sz="7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CORESET#0 and </a:t>
            </a:r>
            <a:r>
              <a:rPr lang="en-GB" sz="700" dirty="0">
                <a:solidFill>
                  <a:srgbClr val="000000"/>
                </a:solidFill>
                <a:effectLst/>
                <a:latin typeface="Arial" panose="020B0604020202020204" pitchFamily="34" charset="0"/>
                <a:ea typeface="SimSun" panose="02010600030101010101" pitchFamily="2" charset="-122"/>
                <a:cs typeface="Arial" panose="020B0604020202020204" pitchFamily="34" charset="0"/>
              </a:rPr>
              <a:t>CORESETs (other than CORESET#0) associated with </a:t>
            </a:r>
            <a:r>
              <a:rPr lang="en-GB" sz="7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Type 0A/1/2-PDCCH CSS sets where no TCI state activation is provided, </a:t>
            </a:r>
            <a:r>
              <a:rPr lang="en-US" sz="700" dirty="0" err="1">
                <a:solidFill>
                  <a:srgbClr val="000000"/>
                </a:solidFill>
                <a:effectLst/>
                <a:latin typeface="Arial" panose="020B0604020202020204" pitchFamily="34" charset="0"/>
                <a:ea typeface="SimSun" panose="02010600030101010101" pitchFamily="2" charset="-122"/>
                <a:cs typeface="Arial" panose="020B0604020202020204" pitchFamily="34" charset="0"/>
              </a:rPr>
              <a:t>followUnifiedTCI</a:t>
            </a:r>
            <a:r>
              <a:rPr lang="en-US" sz="700" dirty="0">
                <a:solidFill>
                  <a:srgbClr val="000000"/>
                </a:solidFill>
                <a:effectLst/>
                <a:latin typeface="Arial" panose="020B0604020202020204" pitchFamily="34" charset="0"/>
                <a:ea typeface="SimSun" panose="02010600030101010101" pitchFamily="2" charset="-122"/>
                <a:cs typeface="Arial" panose="020B0604020202020204" pitchFamily="34" charset="0"/>
              </a:rPr>
              <a:t>-state is not enabled or not provided</a:t>
            </a:r>
            <a:r>
              <a:rPr lang="en-GB" sz="7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 the following alternatives are further studied, and one alternative will be down-selected at RAN1#113.</a:t>
            </a:r>
            <a:r>
              <a:rPr lang="en-GB" sz="700" i="1"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 </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7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Alt.1: Follow the indicated TCI state until a new TCI state is configured or activated by the target cell</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7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Alt.4: No new behaviour is introduced on top of Rel-17 unified TCI </a:t>
            </a:r>
            <a:endParaRPr lang="en-US" sz="7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25" name="スライド番号プレースホルダー 24">
            <a:extLst>
              <a:ext uri="{FF2B5EF4-FFF2-40B4-BE49-F238E27FC236}">
                <a16:creationId xmlns:a16="http://schemas.microsoft.com/office/drawing/2014/main" id="{B0226BF9-ADD7-E0E7-6A34-180914CD47AD}"/>
              </a:ext>
            </a:extLst>
          </p:cNvPr>
          <p:cNvSpPr>
            <a:spLocks noGrp="1"/>
          </p:cNvSpPr>
          <p:nvPr>
            <p:ph type="sldNum" sz="quarter" idx="12"/>
          </p:nvPr>
        </p:nvSpPr>
        <p:spPr/>
        <p:txBody>
          <a:bodyPr/>
          <a:lstStyle/>
          <a:p>
            <a:fld id="{4D029D89-7B63-4C94-AD4D-2E4D6BB83637}" type="slidenum">
              <a:rPr kumimoji="1" lang="ja-JP" altLang="en-US" smtClean="0"/>
              <a:t>21</a:t>
            </a:fld>
            <a:endParaRPr kumimoji="1" lang="ja-JP" altLang="en-US"/>
          </a:p>
        </p:txBody>
      </p:sp>
      <p:sp>
        <p:nvSpPr>
          <p:cNvPr id="5" name="テキスト ボックス 4">
            <a:extLst>
              <a:ext uri="{FF2B5EF4-FFF2-40B4-BE49-F238E27FC236}">
                <a16:creationId xmlns:a16="http://schemas.microsoft.com/office/drawing/2014/main" id="{EFE3E4F6-8881-C8F4-0CAA-18380BF361F3}"/>
              </a:ext>
            </a:extLst>
          </p:cNvPr>
          <p:cNvSpPr txBox="1"/>
          <p:nvPr/>
        </p:nvSpPr>
        <p:spPr>
          <a:xfrm>
            <a:off x="6383668" y="444451"/>
            <a:ext cx="1532792"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pPr algn="l"/>
            <a:r>
              <a:rPr kumimoji="1" lang="en-US" altLang="ja-JP" dirty="0"/>
              <a:t>High Priority</a:t>
            </a:r>
            <a:endParaRPr kumimoji="1" lang="ja-JP" altLang="en-US" dirty="0" err="1"/>
          </a:p>
        </p:txBody>
      </p:sp>
      <p:sp>
        <p:nvSpPr>
          <p:cNvPr id="2" name="テキスト プレースホルダー 1">
            <a:extLst>
              <a:ext uri="{FF2B5EF4-FFF2-40B4-BE49-F238E27FC236}">
                <a16:creationId xmlns:a16="http://schemas.microsoft.com/office/drawing/2014/main" id="{1533C657-E1DB-55A7-60B5-3A3F16E84E53}"/>
              </a:ext>
            </a:extLst>
          </p:cNvPr>
          <p:cNvSpPr>
            <a:spLocks noGrp="1"/>
          </p:cNvSpPr>
          <p:nvPr>
            <p:ph type="body" sz="quarter" idx="14"/>
          </p:nvPr>
        </p:nvSpPr>
        <p:spPr>
          <a:xfrm>
            <a:off x="230400" y="4205122"/>
            <a:ext cx="8679600" cy="708933"/>
          </a:xfrm>
        </p:spPr>
        <p:txBody>
          <a:bodyPr>
            <a:normAutofit fontScale="55000" lnSpcReduction="20000"/>
          </a:bodyPr>
          <a:lstStyle/>
          <a:p>
            <a:r>
              <a:rPr lang="en-US" dirty="0"/>
              <a:t>RAN1 needs to continue the discussion on the beam indication applies to signals/channels that “does not” follow Rel-17 unified TCI at the target cell(s) </a:t>
            </a:r>
          </a:p>
          <a:p>
            <a:pPr lvl="1"/>
            <a:r>
              <a:rPr lang="en-US" dirty="0"/>
              <a:t>Alt1, Alt 4 or other approach ?? </a:t>
            </a:r>
            <a:r>
              <a:rPr lang="en-US" dirty="0">
                <a:sym typeface="Wingdings" panose="05000000000000000000" pitchFamily="2" charset="2"/>
              </a:rPr>
              <a:t> </a:t>
            </a:r>
            <a:r>
              <a:rPr lang="en-US" dirty="0">
                <a:solidFill>
                  <a:schemeClr val="accent1"/>
                </a:solidFill>
                <a:sym typeface="Wingdings" panose="05000000000000000000" pitchFamily="2" charset="2"/>
              </a:rPr>
              <a:t>FL wants to conclude this issue in RAN1#113 (if no agreement is reached, it means that </a:t>
            </a:r>
            <a:r>
              <a:rPr lang="en-US" dirty="0" err="1">
                <a:solidFill>
                  <a:schemeClr val="accent1"/>
                </a:solidFill>
                <a:sym typeface="Wingdings" panose="05000000000000000000" pitchFamily="2" charset="2"/>
              </a:rPr>
              <a:t>gNB</a:t>
            </a:r>
            <a:r>
              <a:rPr lang="en-US" dirty="0">
                <a:solidFill>
                  <a:schemeClr val="accent1"/>
                </a:solidFill>
                <a:sym typeface="Wingdings" panose="05000000000000000000" pitchFamily="2" charset="2"/>
              </a:rPr>
              <a:t> scheduler shall avoid the problematic case)</a:t>
            </a:r>
            <a:endParaRPr lang="en-GB" dirty="0">
              <a:solidFill>
                <a:schemeClr val="accent1"/>
              </a:solidFill>
            </a:endParaRPr>
          </a:p>
        </p:txBody>
      </p:sp>
    </p:spTree>
    <p:extLst>
      <p:ext uri="{BB962C8B-B14F-4D97-AF65-F5344CB8AC3E}">
        <p14:creationId xmlns:p14="http://schemas.microsoft.com/office/powerpoint/2010/main" val="5550613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3D32267-CC9F-9A55-057F-5E14AD75B981}"/>
              </a:ext>
            </a:extLst>
          </p:cNvPr>
          <p:cNvSpPr>
            <a:spLocks noGrp="1"/>
          </p:cNvSpPr>
          <p:nvPr>
            <p:ph type="body" sz="quarter" idx="14"/>
          </p:nvPr>
        </p:nvSpPr>
        <p:spPr>
          <a:xfrm>
            <a:off x="230400" y="1493044"/>
            <a:ext cx="8679600" cy="3244556"/>
          </a:xfrm>
        </p:spPr>
        <p:txBody>
          <a:bodyPr>
            <a:normAutofit/>
          </a:bodyPr>
          <a:lstStyle/>
          <a:p>
            <a:r>
              <a:rPr lang="en-US" sz="1400" dirty="0"/>
              <a:t>FL sees the necessity of more discussion on the interpretation of </a:t>
            </a:r>
            <a:r>
              <a:rPr lang="en-GB" sz="1400" i="1" dirty="0">
                <a:effectLst/>
                <a:latin typeface="Arial" panose="020B0604020202020204" pitchFamily="34" charset="0"/>
                <a:ea typeface="SimSun" panose="02010600030101010101" pitchFamily="2" charset="-122"/>
                <a:cs typeface="Arial" panose="020B0604020202020204" pitchFamily="34" charset="0"/>
              </a:rPr>
              <a:t>unifiedTCI-StateType-r17</a:t>
            </a:r>
          </a:p>
          <a:p>
            <a:pPr lvl="1"/>
            <a:r>
              <a:rPr lang="en-GB" sz="1100" i="1" dirty="0">
                <a:effectLst/>
                <a:latin typeface="Arial" panose="020B0604020202020204" pitchFamily="34" charset="0"/>
                <a:ea typeface="SimSun" panose="02010600030101010101" pitchFamily="2" charset="-122"/>
                <a:cs typeface="Arial" panose="020B0604020202020204" pitchFamily="34" charset="0"/>
              </a:rPr>
              <a:t>unifiedTCI-StateType-r17</a:t>
            </a:r>
            <a:r>
              <a:rPr lang="en-GB" sz="1100" i="1" dirty="0">
                <a:latin typeface="Arial" panose="020B0604020202020204" pitchFamily="34" charset="0"/>
                <a:ea typeface="SimSun" panose="02010600030101010101" pitchFamily="2" charset="-122"/>
                <a:cs typeface="Arial" panose="020B0604020202020204" pitchFamily="34" charset="0"/>
              </a:rPr>
              <a:t> </a:t>
            </a:r>
            <a:r>
              <a:rPr lang="en-GB" sz="1100" dirty="0">
                <a:latin typeface="Arial" panose="020B0604020202020204" pitchFamily="34" charset="0"/>
                <a:ea typeface="SimSun" panose="02010600030101010101" pitchFamily="2" charset="-122"/>
                <a:cs typeface="Arial" panose="020B0604020202020204" pitchFamily="34" charset="0"/>
              </a:rPr>
              <a:t>is a part of serving cell configuration and candidate cell configuration. </a:t>
            </a:r>
          </a:p>
          <a:p>
            <a:pPr lvl="1"/>
            <a:r>
              <a:rPr lang="en-GB" sz="1100" i="1" dirty="0">
                <a:effectLst/>
                <a:latin typeface="Arial" panose="020B0604020202020204" pitchFamily="34" charset="0"/>
                <a:ea typeface="SimSun" panose="02010600030101010101" pitchFamily="2" charset="-122"/>
                <a:cs typeface="Arial" panose="020B0604020202020204" pitchFamily="34" charset="0"/>
              </a:rPr>
              <a:t>unifiedTCI-StateType-r17 </a:t>
            </a:r>
            <a:r>
              <a:rPr lang="en-GB" sz="1100" dirty="0">
                <a:latin typeface="Arial" panose="020B0604020202020204" pitchFamily="34" charset="0"/>
                <a:ea typeface="SimSun" panose="02010600030101010101" pitchFamily="2" charset="-122"/>
                <a:cs typeface="Arial" panose="020B0604020202020204" pitchFamily="34" charset="0"/>
              </a:rPr>
              <a:t>for target cell(s) is needed at a UE when TCI state activation is performed</a:t>
            </a:r>
          </a:p>
          <a:p>
            <a:pPr lvl="1"/>
            <a:r>
              <a:rPr lang="en-GB" sz="1100" dirty="0">
                <a:latin typeface="Arial" panose="020B0604020202020204" pitchFamily="34" charset="0"/>
                <a:ea typeface="SimSun" panose="02010600030101010101" pitchFamily="2" charset="-122"/>
                <a:cs typeface="Arial" panose="020B0604020202020204" pitchFamily="34" charset="0"/>
              </a:rPr>
              <a:t>Then the question is which </a:t>
            </a:r>
            <a:r>
              <a:rPr lang="en-GB" sz="1100" i="1" dirty="0">
                <a:effectLst/>
                <a:latin typeface="Arial" panose="020B0604020202020204" pitchFamily="34" charset="0"/>
                <a:ea typeface="SimSun" panose="02010600030101010101" pitchFamily="2" charset="-122"/>
                <a:cs typeface="Arial" panose="020B0604020202020204" pitchFamily="34" charset="0"/>
              </a:rPr>
              <a:t>unifiedTCI-StateType-r17 </a:t>
            </a:r>
            <a:r>
              <a:rPr lang="en-GB" sz="1100" dirty="0">
                <a:effectLst/>
                <a:latin typeface="Arial" panose="020B0604020202020204" pitchFamily="34" charset="0"/>
                <a:ea typeface="SimSun" panose="02010600030101010101" pitchFamily="2" charset="-122"/>
                <a:cs typeface="Arial" panose="020B0604020202020204" pitchFamily="34" charset="0"/>
              </a:rPr>
              <a:t>applies to candidate cell TCI state?</a:t>
            </a:r>
            <a:endParaRPr lang="en-GB" sz="1100" dirty="0">
              <a:latin typeface="Arial" panose="020B0604020202020204" pitchFamily="34" charset="0"/>
              <a:ea typeface="SimSun" panose="02010600030101010101" pitchFamily="2" charset="-122"/>
              <a:cs typeface="Arial" panose="020B0604020202020204" pitchFamily="34" charset="0"/>
            </a:endParaRPr>
          </a:p>
          <a:p>
            <a:pPr lvl="2"/>
            <a:r>
              <a:rPr lang="en-GB" sz="1050" i="1" dirty="0">
                <a:effectLst/>
                <a:latin typeface="Arial" panose="020B0604020202020204" pitchFamily="34" charset="0"/>
                <a:ea typeface="SimSun" panose="02010600030101010101" pitchFamily="2" charset="-122"/>
                <a:cs typeface="Arial" panose="020B0604020202020204" pitchFamily="34" charset="0"/>
              </a:rPr>
              <a:t>unifiedTCI-StateType-r17 </a:t>
            </a:r>
            <a:r>
              <a:rPr lang="en-GB" sz="1050" dirty="0">
                <a:latin typeface="Arial" panose="020B0604020202020204" pitchFamily="34" charset="0"/>
                <a:ea typeface="SimSun" panose="02010600030101010101" pitchFamily="2" charset="-122"/>
                <a:cs typeface="Arial" panose="020B0604020202020204" pitchFamily="34" charset="0"/>
              </a:rPr>
              <a:t>for serving cell</a:t>
            </a:r>
          </a:p>
          <a:p>
            <a:pPr lvl="2"/>
            <a:r>
              <a:rPr lang="en-GB" sz="1050" i="1" dirty="0">
                <a:effectLst/>
                <a:latin typeface="Arial" panose="020B0604020202020204" pitchFamily="34" charset="0"/>
                <a:ea typeface="SimSun" panose="02010600030101010101" pitchFamily="2" charset="-122"/>
                <a:cs typeface="Arial" panose="020B0604020202020204" pitchFamily="34" charset="0"/>
              </a:rPr>
              <a:t>unifiedTCI-StateType-r17 </a:t>
            </a:r>
            <a:r>
              <a:rPr lang="en-GB" sz="1050" dirty="0">
                <a:effectLst/>
                <a:latin typeface="Arial" panose="020B0604020202020204" pitchFamily="34" charset="0"/>
                <a:ea typeface="SimSun" panose="02010600030101010101" pitchFamily="2" charset="-122"/>
                <a:cs typeface="Arial" panose="020B0604020202020204" pitchFamily="34" charset="0"/>
              </a:rPr>
              <a:t>for each </a:t>
            </a:r>
            <a:r>
              <a:rPr lang="en-GB" sz="1050" dirty="0">
                <a:latin typeface="Arial" panose="020B0604020202020204" pitchFamily="34" charset="0"/>
                <a:ea typeface="SimSun" panose="02010600030101010101" pitchFamily="2" charset="-122"/>
                <a:cs typeface="Arial" panose="020B0604020202020204" pitchFamily="34" charset="0"/>
              </a:rPr>
              <a:t>candidate cell</a:t>
            </a:r>
          </a:p>
          <a:p>
            <a:pPr lvl="2"/>
            <a:r>
              <a:rPr lang="en-GB" sz="1050" dirty="0">
                <a:latin typeface="Arial" panose="020B0604020202020204" pitchFamily="34" charset="0"/>
                <a:ea typeface="SimSun" panose="02010600030101010101" pitchFamily="2" charset="-122"/>
                <a:cs typeface="Arial" panose="020B0604020202020204" pitchFamily="34" charset="0"/>
              </a:rPr>
              <a:t>new </a:t>
            </a:r>
            <a:r>
              <a:rPr lang="en-GB" sz="1050" i="1" dirty="0">
                <a:effectLst/>
                <a:latin typeface="Arial" panose="020B0604020202020204" pitchFamily="34" charset="0"/>
                <a:ea typeface="SimSun" panose="02010600030101010101" pitchFamily="2" charset="-122"/>
                <a:cs typeface="Arial" panose="020B0604020202020204" pitchFamily="34" charset="0"/>
              </a:rPr>
              <a:t>unifiedTCI-StateType-r17 </a:t>
            </a:r>
            <a:r>
              <a:rPr lang="en-GB" sz="1050" dirty="0">
                <a:latin typeface="Arial" panose="020B0604020202020204" pitchFamily="34" charset="0"/>
                <a:ea typeface="SimSun" panose="02010600030101010101" pitchFamily="2" charset="-122"/>
                <a:cs typeface="Arial" panose="020B0604020202020204" pitchFamily="34" charset="0"/>
              </a:rPr>
              <a:t>configured in serving cell configuration for each candidate cells</a:t>
            </a:r>
          </a:p>
          <a:p>
            <a:r>
              <a:rPr lang="en-GB" sz="1400" dirty="0">
                <a:latin typeface="Arial" panose="020B0604020202020204" pitchFamily="34" charset="0"/>
                <a:ea typeface="SimSun" panose="02010600030101010101" pitchFamily="2" charset="-122"/>
                <a:cs typeface="Arial" panose="020B0604020202020204" pitchFamily="34" charset="0"/>
              </a:rPr>
              <a:t>This may have a dependency how the TCI state pool is constructed</a:t>
            </a:r>
          </a:p>
          <a:p>
            <a:pPr lvl="1"/>
            <a:r>
              <a:rPr lang="en-GB" sz="1100" dirty="0">
                <a:latin typeface="Arial" panose="020B0604020202020204" pitchFamily="34" charset="0"/>
                <a:ea typeface="SimSun" panose="02010600030101010101" pitchFamily="2" charset="-122"/>
                <a:cs typeface="Arial" panose="020B0604020202020204" pitchFamily="34" charset="0"/>
              </a:rPr>
              <a:t>Separate TCI states for LTM (from Rel-18) or Joint TCI state pool for LTM (with Rel-17)</a:t>
            </a:r>
          </a:p>
        </p:txBody>
      </p:sp>
      <p:sp>
        <p:nvSpPr>
          <p:cNvPr id="3" name="タイトル 2">
            <a:extLst>
              <a:ext uri="{FF2B5EF4-FFF2-40B4-BE49-F238E27FC236}">
                <a16:creationId xmlns:a16="http://schemas.microsoft.com/office/drawing/2014/main" id="{22ED81BC-8F9C-0BE9-0FD4-C7778767C952}"/>
              </a:ext>
            </a:extLst>
          </p:cNvPr>
          <p:cNvSpPr>
            <a:spLocks noGrp="1"/>
          </p:cNvSpPr>
          <p:nvPr>
            <p:ph type="title"/>
          </p:nvPr>
        </p:nvSpPr>
        <p:spPr>
          <a:xfrm>
            <a:off x="229767" y="75798"/>
            <a:ext cx="7740000" cy="627864"/>
          </a:xfrm>
        </p:spPr>
        <p:txBody>
          <a:bodyPr/>
          <a:lstStyle/>
          <a:p>
            <a:r>
              <a:rPr lang="en-US" sz="2400" dirty="0"/>
              <a:t>Beam indication: Configuration for TCI states based on Rel-17 unified TCI framework</a:t>
            </a:r>
          </a:p>
        </p:txBody>
      </p:sp>
      <p:sp>
        <p:nvSpPr>
          <p:cNvPr id="4" name="フッター プレースホルダー 3">
            <a:extLst>
              <a:ext uri="{FF2B5EF4-FFF2-40B4-BE49-F238E27FC236}">
                <a16:creationId xmlns:a16="http://schemas.microsoft.com/office/drawing/2014/main" id="{E0602001-D0AA-788E-FC23-F369CA80AA72}"/>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AE83D1BB-9D86-7D42-F287-1D50DD5C52FF}"/>
              </a:ext>
            </a:extLst>
          </p:cNvPr>
          <p:cNvSpPr>
            <a:spLocks noGrp="1"/>
          </p:cNvSpPr>
          <p:nvPr>
            <p:ph type="sldNum" sz="quarter" idx="12"/>
          </p:nvPr>
        </p:nvSpPr>
        <p:spPr/>
        <p:txBody>
          <a:bodyPr/>
          <a:lstStyle/>
          <a:p>
            <a:fld id="{4D029D89-7B63-4C94-AD4D-2E4D6BB83637}" type="slidenum">
              <a:rPr kumimoji="1" lang="ja-JP" altLang="en-US" smtClean="0"/>
              <a:t>22</a:t>
            </a:fld>
            <a:endParaRPr kumimoji="1" lang="ja-JP" altLang="en-US"/>
          </a:p>
        </p:txBody>
      </p:sp>
      <p:sp>
        <p:nvSpPr>
          <p:cNvPr id="6" name="TextBox 105">
            <a:extLst>
              <a:ext uri="{FF2B5EF4-FFF2-40B4-BE49-F238E27FC236}">
                <a16:creationId xmlns:a16="http://schemas.microsoft.com/office/drawing/2014/main" id="{4489C618-DAAA-FE67-56C9-9DB8EE53B86D}"/>
              </a:ext>
            </a:extLst>
          </p:cNvPr>
          <p:cNvSpPr txBox="1"/>
          <p:nvPr/>
        </p:nvSpPr>
        <p:spPr>
          <a:xfrm>
            <a:off x="258343" y="736839"/>
            <a:ext cx="8679600"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FL proposed conclusion</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Similar as r17 TCI state mode indication with </a:t>
            </a:r>
            <a:r>
              <a:rPr lang="en-GB" sz="800" i="1" dirty="0">
                <a:effectLst/>
                <a:latin typeface="Arial" panose="020B0604020202020204" pitchFamily="34" charset="0"/>
                <a:ea typeface="SimSun" panose="02010600030101010101" pitchFamily="2" charset="-122"/>
                <a:cs typeface="Arial" panose="020B0604020202020204" pitchFamily="34" charset="0"/>
              </a:rPr>
              <a:t>unifiedTCI-StateType-r17</a:t>
            </a:r>
            <a:r>
              <a:rPr lang="en-GB" sz="800" dirty="0">
                <a:effectLst/>
                <a:latin typeface="Arial" panose="020B0604020202020204" pitchFamily="34" charset="0"/>
                <a:ea typeface="ＭＳ ゴシック" panose="020B0609070205080204" pitchFamily="49" charset="-128"/>
                <a:cs typeface="Arial" panose="020B0604020202020204" pitchFamily="34" charset="0"/>
              </a:rPr>
              <a:t>, Per candidate cell TCI state mode is provided before cell switch command to UE to determine the type of TCI state indication in the cell switch command</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7" name="テキスト ボックス 6">
            <a:extLst>
              <a:ext uri="{FF2B5EF4-FFF2-40B4-BE49-F238E27FC236}">
                <a16:creationId xmlns:a16="http://schemas.microsoft.com/office/drawing/2014/main" id="{6F3FE4FE-A372-6B90-0F3D-EDE7AC63BCA2}"/>
              </a:ext>
            </a:extLst>
          </p:cNvPr>
          <p:cNvSpPr txBox="1"/>
          <p:nvPr/>
        </p:nvSpPr>
        <p:spPr>
          <a:xfrm>
            <a:off x="79745" y="4399352"/>
            <a:ext cx="8928863" cy="307777"/>
          </a:xfrm>
          <a:prstGeom prst="rect">
            <a:avLst/>
          </a:prstGeom>
          <a:noFill/>
        </p:spPr>
        <p:txBody>
          <a:bodyPr wrap="square">
            <a:spAutoFit/>
          </a:bodyPr>
          <a:lstStyle/>
          <a:p>
            <a:pPr algn="ctr"/>
            <a:r>
              <a:rPr lang="en-US" altLang="ja-JP" sz="1400" b="1" dirty="0">
                <a:solidFill>
                  <a:srgbClr val="FF0000"/>
                </a:solidFill>
              </a:rPr>
              <a:t>The discussion on this topic in RAN1#113 will be based on the companies’ contributions.</a:t>
            </a:r>
          </a:p>
        </p:txBody>
      </p:sp>
    </p:spTree>
    <p:extLst>
      <p:ext uri="{BB962C8B-B14F-4D97-AF65-F5344CB8AC3E}">
        <p14:creationId xmlns:p14="http://schemas.microsoft.com/office/powerpoint/2010/main" val="33724291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12023E-E6D4-4770-A8BB-6AE3C620D8EA}"/>
              </a:ext>
            </a:extLst>
          </p:cNvPr>
          <p:cNvSpPr>
            <a:spLocks noGrp="1"/>
          </p:cNvSpPr>
          <p:nvPr>
            <p:ph type="body" sz="quarter" idx="14"/>
          </p:nvPr>
        </p:nvSpPr>
        <p:spPr>
          <a:xfrm>
            <a:off x="258343" y="3550444"/>
            <a:ext cx="8679600" cy="678556"/>
          </a:xfrm>
        </p:spPr>
        <p:txBody>
          <a:bodyPr>
            <a:normAutofit lnSpcReduction="10000"/>
          </a:bodyPr>
          <a:lstStyle/>
          <a:p>
            <a:r>
              <a:rPr lang="en-US" altLang="ja-JP" sz="1400" dirty="0"/>
              <a:t>Given the remaining time of Rel-18 and the level of companies’ interest, FL sees no necessity to spend our time on this topic in RAN1#113</a:t>
            </a:r>
          </a:p>
          <a:p>
            <a:pPr lvl="1"/>
            <a:r>
              <a:rPr lang="en-US" altLang="ja-JP" sz="1000" dirty="0"/>
              <a:t>It is important to finalize Rel-17 unified TCI framework based mechanism first</a:t>
            </a:r>
          </a:p>
          <a:p>
            <a:pPr lvl="1"/>
            <a:endParaRPr lang="en-US" altLang="ja-JP" sz="1000" dirty="0"/>
          </a:p>
        </p:txBody>
      </p:sp>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128120"/>
            <a:ext cx="7740000" cy="523220"/>
          </a:xfrm>
        </p:spPr>
        <p:txBody>
          <a:bodyPr/>
          <a:lstStyle/>
          <a:p>
            <a:r>
              <a:rPr lang="en-US" altLang="ja-JP" sz="2000" dirty="0"/>
              <a:t>Beam indication -  Beam indication mechanism applicable to </a:t>
            </a:r>
            <a:r>
              <a:rPr lang="en-US" altLang="ja-JP" sz="2000" dirty="0" err="1"/>
              <a:t>gNBs</a:t>
            </a:r>
            <a:r>
              <a:rPr lang="en-US" altLang="ja-JP" sz="2000" dirty="0"/>
              <a:t> not supporting Rel-17 TCI framework</a:t>
            </a:r>
            <a:endParaRPr kumimoji="1" lang="ja-JP" altLang="en-US" sz="2000"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267765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3-1)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to further study if the beam indication of candidate cell(s) L1/L2 mobility should be designed for a specific TCI framework below, and their potential RAN1 spec impact.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Option A:</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Beam indication for Rel-18 L1/L2 mobility is designed based on Rel-17 TCI framework mechanism</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Option B: </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for Rel-18 L1/L2 mobility is designed based on Rel-15 TCI framework mechanism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Option C: </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for Rel-18 L1/L2 mobility is designed based on both Rel-15 and Rel-17 TCI framework mechanisms </a:t>
            </a:r>
          </a:p>
          <a:p>
            <a:pPr marL="742950" lvl="1" indent="-285750" algn="just">
              <a:buFont typeface="游ゴシック" panose="020B0400000000000000" pitchFamily="50" charset="-128"/>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beam indication of candidate cell(s) for Rel-18 LTM should be designed based on the following: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for Rel-18 LTM is designed based on Rel-17 unified TCI framework, if both serving cell and candidate cell support Rel-17 unified TCI framework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FFS: whether/how to design mechanism for Beam indication for Rel-18 LTM when at least one from serving cell and candidate cell supports only Rel-15 TCI framework.</a:t>
            </a:r>
            <a:endParaRPr lang="ja-JP" altLang="ja-JP" sz="8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Note: How and whether to indicate the new serving cell(s) and timing for beam indication are separately discussed </a:t>
            </a:r>
            <a:endParaRPr lang="en-GB" altLang="ja-JP" sz="800" dirty="0">
              <a:latin typeface="Arial" panose="020B0604020202020204" pitchFamily="34" charset="0"/>
              <a:ea typeface="ＭＳ ゴシック" panose="020B0609070205080204" pitchFamily="49" charset="-128"/>
              <a:cs typeface="Arial" panose="020B0604020202020204" pitchFamily="34" charset="0"/>
            </a:endParaRPr>
          </a:p>
          <a:p>
            <a:pPr algn="just"/>
            <a:endParaRPr lang="en-GB" altLang="ja-JP" sz="800" dirty="0">
              <a:effectLst/>
              <a:highlight>
                <a:srgbClr val="00FF00"/>
              </a:highlight>
              <a:latin typeface="Arial" panose="020B0604020202020204" pitchFamily="34" charset="0"/>
              <a:ea typeface="DengXian" panose="02010600030101010101" pitchFamily="2" charset="-122"/>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highlight>
                  <a:srgbClr val="FFFFFF"/>
                </a:highlight>
                <a:latin typeface="Arial" panose="020B0604020202020204" pitchFamily="34" charset="0"/>
                <a:ea typeface="DengXian" panose="02010600030101010101" pitchFamily="2" charset="-122"/>
                <a:cs typeface="Arial" panose="020B0604020202020204" pitchFamily="34" charset="0"/>
              </a:rPr>
              <a:t>FL proposal</a:t>
            </a:r>
            <a:endParaRPr lang="ja-JP"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Interested companies are encouraged to check the proposal on by proponent companies, and to input their contribution to the future meeting as necessity. </a:t>
            </a:r>
          </a:p>
          <a:p>
            <a:pPr algn="just"/>
            <a:endParaRPr lang="en-GB"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highlight>
                  <a:srgbClr val="FFFFFF"/>
                </a:highlight>
                <a:latin typeface="Arial" panose="020B0604020202020204" pitchFamily="34" charset="0"/>
                <a:ea typeface="DengXian" panose="02010600030101010101" pitchFamily="2" charset="-122"/>
                <a:cs typeface="Arial" panose="020B0604020202020204" pitchFamily="34" charset="0"/>
              </a:rPr>
              <a:t>No FL proposal was made</a:t>
            </a:r>
            <a:endParaRPr lang="ja-JP"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No time was spent in RAN#112bis-e for this issue because no time was available. With this, the discussion in this section is closed</a:t>
            </a:r>
            <a:endParaRPr lang="en-US" altLang="ja-JP" sz="800" dirty="0">
              <a:latin typeface="Arial" panose="020B0604020202020204" pitchFamily="34" charset="0"/>
              <a:ea typeface="ＭＳ ゴシック" panose="020B0609070205080204" pitchFamily="49" charset="-128"/>
              <a:cs typeface="Arial" panose="020B0604020202020204" pitchFamily="34" charset="0"/>
            </a:endParaRPr>
          </a:p>
        </p:txBody>
      </p:sp>
      <p:sp>
        <p:nvSpPr>
          <p:cNvPr id="4889" name="テキスト ボックス 4888">
            <a:extLst>
              <a:ext uri="{FF2B5EF4-FFF2-40B4-BE49-F238E27FC236}">
                <a16:creationId xmlns:a16="http://schemas.microsoft.com/office/drawing/2014/main" id="{0CB965F9-243D-42B4-A4B7-A65B62E68363}"/>
              </a:ext>
            </a:extLst>
          </p:cNvPr>
          <p:cNvSpPr txBox="1"/>
          <p:nvPr/>
        </p:nvSpPr>
        <p:spPr>
          <a:xfrm>
            <a:off x="79745" y="4399352"/>
            <a:ext cx="8928863" cy="307777"/>
          </a:xfrm>
          <a:prstGeom prst="rect">
            <a:avLst/>
          </a:prstGeom>
          <a:noFill/>
        </p:spPr>
        <p:txBody>
          <a:bodyPr wrap="square">
            <a:spAutoFit/>
          </a:bodyPr>
          <a:lstStyle/>
          <a:p>
            <a:pPr algn="ctr"/>
            <a:r>
              <a:rPr lang="en-US" altLang="ja-JP" sz="1400" b="1" dirty="0">
                <a:solidFill>
                  <a:srgbClr val="FF0000"/>
                </a:solidFill>
              </a:rPr>
              <a:t>This topic will be deprioritized at RAN1#113. </a:t>
            </a:r>
          </a:p>
        </p:txBody>
      </p:sp>
      <p:sp>
        <p:nvSpPr>
          <p:cNvPr id="25" name="スライド番号プレースホルダー 24">
            <a:extLst>
              <a:ext uri="{FF2B5EF4-FFF2-40B4-BE49-F238E27FC236}">
                <a16:creationId xmlns:a16="http://schemas.microsoft.com/office/drawing/2014/main" id="{B0226BF9-ADD7-E0E7-6A34-180914CD47AD}"/>
              </a:ext>
            </a:extLst>
          </p:cNvPr>
          <p:cNvSpPr>
            <a:spLocks noGrp="1"/>
          </p:cNvSpPr>
          <p:nvPr>
            <p:ph type="sldNum" sz="quarter" idx="12"/>
          </p:nvPr>
        </p:nvSpPr>
        <p:spPr/>
        <p:txBody>
          <a:bodyPr/>
          <a:lstStyle/>
          <a:p>
            <a:fld id="{4D029D89-7B63-4C94-AD4D-2E4D6BB83637}" type="slidenum">
              <a:rPr kumimoji="1" lang="ja-JP" altLang="en-US" smtClean="0"/>
              <a:t>23</a:t>
            </a:fld>
            <a:endParaRPr kumimoji="1" lang="ja-JP" altLang="en-US"/>
          </a:p>
        </p:txBody>
      </p:sp>
    </p:spTree>
    <p:extLst>
      <p:ext uri="{BB962C8B-B14F-4D97-AF65-F5344CB8AC3E}">
        <p14:creationId xmlns:p14="http://schemas.microsoft.com/office/powerpoint/2010/main" val="2286850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75798"/>
            <a:ext cx="7740000" cy="627864"/>
          </a:xfrm>
        </p:spPr>
        <p:txBody>
          <a:bodyPr/>
          <a:lstStyle/>
          <a:p>
            <a:r>
              <a:rPr lang="en-US" altLang="ja-JP" sz="2400" dirty="0"/>
              <a:t>Beam indication: Timing of beam indication – scenario 2 except TCI state activation</a:t>
            </a:r>
            <a:endParaRPr kumimoji="1" lang="ja-JP" altLang="en-US" sz="2400"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888324"/>
            <a:ext cx="8679600" cy="2381742"/>
          </a:xfrm>
          <a:prstGeom prst="rect">
            <a:avLst/>
          </a:prstGeom>
        </p:spPr>
        <p:style>
          <a:lnRef idx="2">
            <a:schemeClr val="accent1"/>
          </a:lnRef>
          <a:fillRef idx="1">
            <a:schemeClr val="lt1"/>
          </a:fillRef>
          <a:effectRef idx="0">
            <a:schemeClr val="accent1"/>
          </a:effectRef>
          <a:fontRef idx="minor">
            <a:schemeClr val="dk1"/>
          </a:fontRef>
        </p:style>
        <p:txBody>
          <a:bodyPr wrap="square" numCol="2">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3-2)</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From RAN1 perspective, the following scenarios can be considered for Rel-18 L1/L2 mobility for beam indication timing. This will be updated </a:t>
            </a: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depending on further RAN1 assessment and RAN2 decision on the time chart</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1: Beam indication before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2: Beam indication together with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3: Beam indication after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Interested companies are encouraged to further study the validity of the scenarios and the potential spec impact. </a:t>
            </a:r>
          </a:p>
          <a:p>
            <a:pPr marL="342900" lvl="0" indent="-342900" algn="just">
              <a:buFont typeface="Times New Roman" panose="02020603050405020304" pitchFamily="18" charset="0"/>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l">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For beam indication timing for Rel-18 LTM,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Support Scenario 2: Beam indication together with cell switch command,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For Rel-17 unified TCI framework,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Beam indication indicates TCI state for each target serving cell</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Scenario 1: Beam indication before cell switch command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Scenario 3: Beam indication after cell switch command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342900" lvl="0" indent="-342900" algn="l">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FFS: Activation of TCI state(s) of target serving and/or candidate cell(s). </a:t>
            </a:r>
          </a:p>
          <a:p>
            <a:pPr marL="342900" lvl="0" indent="-342900" algn="l">
              <a:buFont typeface="Times New Roman" panose="02020603050405020304" pitchFamily="18" charset="0"/>
              <a:buChar char="-"/>
            </a:pPr>
            <a:endParaRPr lang="en-GB" altLang="ja-JP" sz="800" dirty="0">
              <a:effectLst/>
              <a:latin typeface="Arial" panose="020B0604020202020204" pitchFamily="34" charset="0"/>
              <a:ea typeface="ＭＳ ゴシック" panose="020B0609070205080204" pitchFamily="49" charset="-128"/>
            </a:endParaRPr>
          </a:p>
          <a:p>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RAN1#112]</a:t>
            </a:r>
            <a:endParaRPr lang="en-GB" altLang="ja-JP" sz="800" dirty="0">
              <a:effectLst/>
              <a:latin typeface="Arial" panose="020B0604020202020204" pitchFamily="34" charset="0"/>
              <a:ea typeface="ＭＳ ゴシック" panose="020B0609070205080204" pitchFamily="49" charset="-128"/>
            </a:endParaRPr>
          </a:p>
          <a:p>
            <a:pPr lvl="0" algn="just"/>
            <a:r>
              <a:rPr lang="en-US" altLang="ja-JP" sz="800" dirty="0">
                <a:effectLst/>
                <a:highlight>
                  <a:srgbClr val="00FF00"/>
                </a:highlight>
                <a:latin typeface="Times New Roman" panose="02020603050405020304" pitchFamily="18" charset="0"/>
                <a:ea typeface="DengXian" panose="02010600030101010101" pitchFamily="2" charset="-122"/>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US" altLang="ja-JP" sz="800" dirty="0">
                <a:effectLst/>
                <a:latin typeface="Times New Roman" panose="02020603050405020304" pitchFamily="18" charset="0"/>
                <a:ea typeface="ＭＳ ゴシック" panose="020B0609070205080204" pitchFamily="49" charset="-128"/>
              </a:rPr>
              <a:t>RAN1 shares the same understanding as RAN2 on agreement:</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US"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LTM mobility trigger information is conveyed in a MAC CE</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342900" lvl="0" indent="-342900" algn="just">
              <a:buFont typeface="Times New Roman" panose="02020603050405020304" pitchFamily="18" charset="0"/>
              <a:buChar char="-"/>
            </a:pPr>
            <a:r>
              <a:rPr lang="en-US" altLang="ja-JP" sz="800" dirty="0">
                <a:effectLst/>
                <a:latin typeface="Times New Roman" panose="02020603050405020304" pitchFamily="18" charset="0"/>
                <a:ea typeface="ＭＳ ゴシック" panose="020B0609070205080204" pitchFamily="49" charset="-128"/>
              </a:rPr>
              <a:t>The same MAC CE is used for the LTM triggering.</a:t>
            </a:r>
            <a:endParaRPr lang="ja-JP" altLang="ja-JP" sz="800" dirty="0">
              <a:effectLst/>
              <a:latin typeface="Times New Roman" panose="02020603050405020304" pitchFamily="18" charset="0"/>
              <a:ea typeface="ＭＳ ゴシック" panose="020B0609070205080204" pitchFamily="49" charset="-128"/>
            </a:endParaRPr>
          </a:p>
          <a:p>
            <a:pPr lvl="0" algn="just"/>
            <a:r>
              <a:rPr lang="en-US" altLang="ja-JP" sz="800" dirty="0">
                <a:effectLst/>
                <a:highlight>
                  <a:srgbClr val="00FF00"/>
                </a:highlight>
                <a:latin typeface="Times New Roman" panose="02020603050405020304" pitchFamily="18" charset="0"/>
                <a:ea typeface="DengXian" panose="02010600030101010101" pitchFamily="2" charset="-122"/>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US" altLang="ja-JP" sz="800" dirty="0">
                <a:effectLst/>
                <a:latin typeface="Times New Roman" panose="02020603050405020304" pitchFamily="18" charset="0"/>
                <a:ea typeface="ＭＳ ゴシック" panose="020B0609070205080204" pitchFamily="49" charset="-128"/>
              </a:rPr>
              <a:t>The agreement on scenario</a:t>
            </a:r>
            <a:r>
              <a:rPr lang="en-GB" altLang="ja-JP" sz="800" dirty="0">
                <a:effectLst/>
                <a:latin typeface="Times New Roman" panose="02020603050405020304" pitchFamily="18" charset="0"/>
                <a:ea typeface="ＭＳ ゴシック" panose="020B0609070205080204" pitchFamily="49" charset="-128"/>
              </a:rPr>
              <a:t> 2 (Beam indication together with cell switch command) at R</a:t>
            </a:r>
            <a:r>
              <a:rPr lang="en-US" altLang="ja-JP" sz="800" dirty="0">
                <a:effectLst/>
                <a:latin typeface="Times New Roman" panose="02020603050405020304" pitchFamily="18" charset="0"/>
                <a:ea typeface="ＭＳ ゴシック" panose="020B0609070205080204" pitchFamily="49" charset="-128"/>
              </a:rPr>
              <a:t>AN1#111 is further clarified as the following:</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Beam indication for the target cell(s) is conveyed in the MAC CE used for LTM triggering for scenario 2</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RAN1#112bis-e]</a:t>
            </a:r>
            <a:endParaRPr lang="en-GB" altLang="ja-JP" sz="800" dirty="0">
              <a:effectLst/>
              <a:latin typeface="Arial" panose="020B0604020202020204" pitchFamily="34" charset="0"/>
              <a:ea typeface="ＭＳ ゴシック" panose="020B0609070205080204" pitchFamily="49" charset="-128"/>
            </a:endParaRPr>
          </a:p>
          <a:p>
            <a:pPr algn="just"/>
            <a:r>
              <a:rPr lang="en-GB" altLang="ja-JP" sz="800" dirty="0">
                <a:latin typeface="Times New Roman" panose="02020603050405020304" pitchFamily="18" charset="0"/>
                <a:ea typeface="ＭＳ ゴシック" panose="020B0609070205080204" pitchFamily="49" charset="-128"/>
                <a:cs typeface="ＭＳ Ｐゴシック" panose="020B0600070205080204" pitchFamily="50" charset="-128"/>
              </a:rPr>
              <a:t>None</a:t>
            </a:r>
          </a:p>
          <a:p>
            <a:pPr marL="742950" lvl="1" indent="-285750" algn="just">
              <a:buFont typeface="游ゴシック" panose="020B0400000000000000" pitchFamily="50" charset="-128"/>
              <a:buChar char="-"/>
            </a:pPr>
            <a:endPar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p:txBody>
      </p:sp>
      <p:sp>
        <p:nvSpPr>
          <p:cNvPr id="25" name="スライド番号プレースホルダー 24">
            <a:extLst>
              <a:ext uri="{FF2B5EF4-FFF2-40B4-BE49-F238E27FC236}">
                <a16:creationId xmlns:a16="http://schemas.microsoft.com/office/drawing/2014/main" id="{5368A3FF-1B1F-2F32-B467-637E4CF8A354}"/>
              </a:ext>
            </a:extLst>
          </p:cNvPr>
          <p:cNvSpPr>
            <a:spLocks noGrp="1"/>
          </p:cNvSpPr>
          <p:nvPr>
            <p:ph type="sldNum" sz="quarter" idx="12"/>
          </p:nvPr>
        </p:nvSpPr>
        <p:spPr/>
        <p:txBody>
          <a:bodyPr/>
          <a:lstStyle/>
          <a:p>
            <a:fld id="{4D029D89-7B63-4C94-AD4D-2E4D6BB83637}" type="slidenum">
              <a:rPr kumimoji="1" lang="ja-JP" altLang="en-US" smtClean="0"/>
              <a:t>24</a:t>
            </a:fld>
            <a:endParaRPr kumimoji="1" lang="ja-JP" altLang="en-US"/>
          </a:p>
        </p:txBody>
      </p:sp>
      <p:sp>
        <p:nvSpPr>
          <p:cNvPr id="2" name="テキスト ボックス 1">
            <a:extLst>
              <a:ext uri="{FF2B5EF4-FFF2-40B4-BE49-F238E27FC236}">
                <a16:creationId xmlns:a16="http://schemas.microsoft.com/office/drawing/2014/main" id="{A238311D-E1DE-87F1-EAE0-3A592C836F14}"/>
              </a:ext>
            </a:extLst>
          </p:cNvPr>
          <p:cNvSpPr txBox="1"/>
          <p:nvPr/>
        </p:nvSpPr>
        <p:spPr>
          <a:xfrm>
            <a:off x="50007" y="3454728"/>
            <a:ext cx="9158630" cy="276999"/>
          </a:xfrm>
          <a:prstGeom prst="rect">
            <a:avLst/>
          </a:prstGeom>
          <a:noFill/>
        </p:spPr>
        <p:txBody>
          <a:bodyPr wrap="square">
            <a:spAutoFit/>
          </a:bodyPr>
          <a:lstStyle/>
          <a:p>
            <a:pPr algn="ctr"/>
            <a:r>
              <a:rPr lang="en-US" altLang="ja-JP" sz="1200" b="1" dirty="0">
                <a:solidFill>
                  <a:srgbClr val="FF0000"/>
                </a:solidFill>
              </a:rPr>
              <a:t>No open issue for this section</a:t>
            </a:r>
          </a:p>
        </p:txBody>
      </p:sp>
    </p:spTree>
    <p:extLst>
      <p:ext uri="{BB962C8B-B14F-4D97-AF65-F5344CB8AC3E}">
        <p14:creationId xmlns:p14="http://schemas.microsoft.com/office/powerpoint/2010/main" val="1484059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23476"/>
            <a:ext cx="7740000" cy="732508"/>
          </a:xfrm>
        </p:spPr>
        <p:txBody>
          <a:bodyPr/>
          <a:lstStyle/>
          <a:p>
            <a:r>
              <a:rPr lang="en-US" altLang="ja-JP" dirty="0"/>
              <a:t>Beam indication: Timing of beam indication – scenario 1 and/or 3</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879136"/>
            <a:ext cx="8679600" cy="2923877"/>
          </a:xfrm>
          <a:prstGeom prst="rect">
            <a:avLst/>
          </a:prstGeom>
        </p:spPr>
        <p:style>
          <a:lnRef idx="2">
            <a:schemeClr val="accent1"/>
          </a:lnRef>
          <a:fillRef idx="1">
            <a:schemeClr val="lt1"/>
          </a:fillRef>
          <a:effectRef idx="0">
            <a:schemeClr val="accent1"/>
          </a:effectRef>
          <a:fontRef idx="minor">
            <a:schemeClr val="dk1"/>
          </a:fontRef>
        </p:style>
        <p:txBody>
          <a:bodyPr wrap="square" numCol="2">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3-2)</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From RAN1 perspective, the following scenarios can be considered for Rel-18 L1/L2 mobility for beam indication timing. This will be updated </a:t>
            </a: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depending on further RAN1 assessment and RAN2 decision on the time chart</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1: Beam indication before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2: Beam indication together with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3: Beam indication after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Interested companies are encouraged to further study the validity of the scenarios and the potential spec impact. </a:t>
            </a:r>
          </a:p>
          <a:p>
            <a:pPr marL="342900" lvl="0" indent="-342900" algn="just">
              <a:buFont typeface="Times New Roman" panose="02020603050405020304" pitchFamily="18" charset="0"/>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l">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beam indication timing for Rel-18 LTM,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Support Scenario 2: Beam indication together with cell switch command,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Rel-17 unified TCI framework,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indicates TCI state for each target serving cell</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FFS: Scenario 1: Beam indication before cell switch command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FFS: Scenario 3: Beam indication after cell switch command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l">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FFS: Activation of TCI state(s) of target serving and/or candidate cell(s). </a:t>
            </a:r>
          </a:p>
          <a:p>
            <a:pPr marL="342900" lvl="0" indent="-342900" algn="l">
              <a:buFont typeface="Times New Roman" panose="02020603050405020304" pitchFamily="18" charset="0"/>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l">
              <a:buFont typeface="Times New Roman" panose="02020603050405020304" pitchFamily="18" charset="0"/>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a:t>
            </a: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lvl="0" algn="just"/>
            <a:r>
              <a:rPr lang="en-US" altLang="ja-JP" sz="800" dirty="0">
                <a:effectLst/>
                <a:highlight>
                  <a:srgbClr val="00FF00"/>
                </a:highlight>
                <a:latin typeface="Arial" panose="020B0604020202020204" pitchFamily="34" charset="0"/>
                <a:ea typeface="DengXian" panose="02010600030101010101" pitchFamily="2" charset="-122"/>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RAN1 shares the same understanding as RAN2 on 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The LTM mobility trigger information is conveyed in a MAC CE</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The same MAC CE is used for the LTM triggering.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lvl="0" algn="just"/>
            <a:r>
              <a:rPr lang="en-US" altLang="ja-JP" sz="800" dirty="0">
                <a:effectLst/>
                <a:highlight>
                  <a:srgbClr val="00FF00"/>
                </a:highlight>
                <a:latin typeface="Arial" panose="020B0604020202020204" pitchFamily="34" charset="0"/>
                <a:ea typeface="DengXian" panose="02010600030101010101" pitchFamily="2" charset="-122"/>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The agreement on scenario</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2 (Beam indication together with cell switch command) at R</a:t>
            </a:r>
            <a:r>
              <a:rPr lang="en-US" altLang="ja-JP" sz="800" dirty="0">
                <a:effectLst/>
                <a:latin typeface="Arial" panose="020B0604020202020204" pitchFamily="34" charset="0"/>
                <a:ea typeface="ＭＳ ゴシック" panose="020B0609070205080204" pitchFamily="49" charset="-128"/>
                <a:cs typeface="Arial" panose="020B0604020202020204" pitchFamily="34" charset="0"/>
              </a:rPr>
              <a:t>AN1#111 is further clarified as the following: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for the target cell(s) is conveyed in the MAC CE used for LTM triggering for scenario 2</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latin typeface="Arial" panose="020B0604020202020204" pitchFamily="34" charset="0"/>
                <a:ea typeface="ＭＳ ゴシック" panose="020B0609070205080204" pitchFamily="49" charset="-128"/>
                <a:cs typeface="Arial" panose="020B0604020202020204" pitchFamily="34" charset="0"/>
              </a:rPr>
              <a:t>FL proposal was not agreed (this is further study proposal)</a:t>
            </a:r>
          </a:p>
          <a:p>
            <a:pPr marL="342900" lvl="0" indent="-342900" algn="just">
              <a:buFont typeface="Times New Roman" panose="02020603050405020304" pitchFamily="18"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Companies are encouraged to further study the spec impact when Rel-17 ICBM and Rel-18 LTM can be operated simultaneously, e.g.</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TCI state pool for Rel-18 LTM can include or have any dependency of TCI states for Rel-17 ICBM operation</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UE capability</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latin typeface="Arial" panose="020B0604020202020204" pitchFamily="34" charset="0"/>
                <a:ea typeface="ＭＳ ゴシック" panose="020B0609070205080204" pitchFamily="49" charset="-128"/>
                <a:cs typeface="Arial" panose="020B0604020202020204" pitchFamily="34" charset="0"/>
              </a:rPr>
              <a:t>Conclusion </a:t>
            </a:r>
          </a:p>
          <a:p>
            <a:pPr algn="just"/>
            <a:r>
              <a:rPr lang="en-GB" sz="800" dirty="0">
                <a:effectLst/>
                <a:latin typeface="Arial" panose="020B0604020202020204" pitchFamily="34" charset="0"/>
                <a:ea typeface="ＭＳ ゴシック" panose="020B0609070205080204" pitchFamily="49" charset="-128"/>
                <a:cs typeface="Arial" panose="020B0604020202020204" pitchFamily="34" charset="0"/>
              </a:rPr>
              <a:t>For scenario 3, it seems companies needs more time to think about the necessity of fallback operation. Thus, FL would like to close the discussion in this meeting, and come back at RAN1#113 based on the companies’ contribution. </a:t>
            </a:r>
            <a:endParaRPr lang="en-GB" altLang="ja-JP" sz="800" dirty="0">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endPar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p:txBody>
      </p:sp>
      <p:sp>
        <p:nvSpPr>
          <p:cNvPr id="25" name="スライド番号プレースホルダー 24">
            <a:extLst>
              <a:ext uri="{FF2B5EF4-FFF2-40B4-BE49-F238E27FC236}">
                <a16:creationId xmlns:a16="http://schemas.microsoft.com/office/drawing/2014/main" id="{5368A3FF-1B1F-2F32-B467-637E4CF8A354}"/>
              </a:ext>
            </a:extLst>
          </p:cNvPr>
          <p:cNvSpPr>
            <a:spLocks noGrp="1"/>
          </p:cNvSpPr>
          <p:nvPr>
            <p:ph type="sldNum" sz="quarter" idx="12"/>
          </p:nvPr>
        </p:nvSpPr>
        <p:spPr/>
        <p:txBody>
          <a:bodyPr/>
          <a:lstStyle/>
          <a:p>
            <a:fld id="{4D029D89-7B63-4C94-AD4D-2E4D6BB83637}" type="slidenum">
              <a:rPr kumimoji="1" lang="ja-JP" altLang="en-US" smtClean="0"/>
              <a:t>25</a:t>
            </a:fld>
            <a:endParaRPr kumimoji="1" lang="ja-JP" altLang="en-US"/>
          </a:p>
        </p:txBody>
      </p:sp>
      <p:sp>
        <p:nvSpPr>
          <p:cNvPr id="5" name="テキスト ボックス 4">
            <a:extLst>
              <a:ext uri="{FF2B5EF4-FFF2-40B4-BE49-F238E27FC236}">
                <a16:creationId xmlns:a16="http://schemas.microsoft.com/office/drawing/2014/main" id="{0E8CB4EA-944D-7521-10C6-EE4184F90252}"/>
              </a:ext>
            </a:extLst>
          </p:cNvPr>
          <p:cNvSpPr txBox="1"/>
          <p:nvPr/>
        </p:nvSpPr>
        <p:spPr>
          <a:xfrm>
            <a:off x="258343" y="3826954"/>
            <a:ext cx="8679600" cy="938719"/>
          </a:xfrm>
          <a:prstGeom prst="rect">
            <a:avLst/>
          </a:prstGeom>
          <a:noFill/>
        </p:spPr>
        <p:txBody>
          <a:bodyPr wrap="square" rtlCol="0">
            <a:spAutoFit/>
          </a:bodyPr>
          <a:lstStyle/>
          <a:p>
            <a:pPr marL="285750" indent="-285750" algn="l">
              <a:buFontTx/>
              <a:buChar char="-"/>
            </a:pPr>
            <a:r>
              <a:rPr kumimoji="1" lang="en-US" sz="1100" dirty="0"/>
              <a:t>Despite the concern on the simultaneous operation of </a:t>
            </a:r>
            <a:r>
              <a:rPr lang="en-GB" sz="1100" dirty="0">
                <a:effectLst/>
                <a:latin typeface="Arial" panose="020B0604020202020204" pitchFamily="34" charset="0"/>
                <a:ea typeface="ＭＳ ゴシック" panose="020B0609070205080204" pitchFamily="49" charset="-128"/>
                <a:cs typeface="Arial" panose="020B0604020202020204" pitchFamily="34" charset="0"/>
              </a:rPr>
              <a:t>Rel-17 ICBM and Rel-18 LTM, FL believes this discussion is necessary to complete Rel-18 LTM, at least from UE capability point of view</a:t>
            </a:r>
          </a:p>
          <a:p>
            <a:pPr marL="742950" lvl="1" indent="-285750">
              <a:buFontTx/>
              <a:buChar char="-"/>
            </a:pPr>
            <a:r>
              <a:rPr lang="en-GB" sz="1100" dirty="0">
                <a:effectLst/>
                <a:latin typeface="Arial" panose="020B0604020202020204" pitchFamily="34" charset="0"/>
                <a:ea typeface="ＭＳ ゴシック" panose="020B0609070205080204" pitchFamily="49" charset="-128"/>
                <a:cs typeface="Arial" panose="020B0604020202020204" pitchFamily="34" charset="0"/>
              </a:rPr>
              <a:t>The default </a:t>
            </a:r>
            <a:r>
              <a:rPr lang="en-GB" sz="1100" dirty="0">
                <a:latin typeface="Arial" panose="020B0604020202020204" pitchFamily="34" charset="0"/>
                <a:ea typeface="ＭＳ ゴシック" panose="020B0609070205080204" pitchFamily="49" charset="-128"/>
                <a:cs typeface="Arial" panose="020B0604020202020204" pitchFamily="34" charset="0"/>
              </a:rPr>
              <a:t>is </a:t>
            </a:r>
            <a:r>
              <a:rPr kumimoji="1" lang="en-US" sz="1100" dirty="0"/>
              <a:t>simultaneous operation of </a:t>
            </a:r>
            <a:r>
              <a:rPr lang="en-GB" sz="1100" dirty="0">
                <a:effectLst/>
                <a:latin typeface="Arial" panose="020B0604020202020204" pitchFamily="34" charset="0"/>
                <a:ea typeface="ＭＳ ゴシック" panose="020B0609070205080204" pitchFamily="49" charset="-128"/>
                <a:cs typeface="Arial" panose="020B0604020202020204" pitchFamily="34" charset="0"/>
              </a:rPr>
              <a:t>Rel-17 ICBM and Rel-18 LTM is allowed. </a:t>
            </a:r>
          </a:p>
          <a:p>
            <a:pPr marL="285750" indent="-285750">
              <a:buFontTx/>
              <a:buChar char="-"/>
            </a:pPr>
            <a:r>
              <a:rPr lang="en-GB" sz="1100" dirty="0">
                <a:effectLst/>
                <a:latin typeface="Arial" panose="020B0604020202020204" pitchFamily="34" charset="0"/>
                <a:ea typeface="ＭＳ ゴシック" panose="020B0609070205080204" pitchFamily="49" charset="-128"/>
                <a:cs typeface="Arial" panose="020B0604020202020204" pitchFamily="34" charset="0"/>
              </a:rPr>
              <a:t>It is ne</a:t>
            </a:r>
            <a:r>
              <a:rPr lang="en-GB" sz="1100" dirty="0">
                <a:latin typeface="Arial" panose="020B0604020202020204" pitchFamily="34" charset="0"/>
                <a:ea typeface="ＭＳ ゴシック" panose="020B0609070205080204" pitchFamily="49" charset="-128"/>
                <a:cs typeface="Arial" panose="020B0604020202020204" pitchFamily="34" charset="0"/>
              </a:rPr>
              <a:t>cessary to understand whether or not </a:t>
            </a:r>
            <a:r>
              <a:rPr kumimoji="1" lang="en-US" sz="1100" dirty="0"/>
              <a:t>simultaneous operation of </a:t>
            </a:r>
            <a:r>
              <a:rPr lang="en-GB" sz="1100" dirty="0">
                <a:effectLst/>
                <a:latin typeface="Arial" panose="020B0604020202020204" pitchFamily="34" charset="0"/>
                <a:ea typeface="ＭＳ ゴシック" panose="020B0609070205080204" pitchFamily="49" charset="-128"/>
                <a:cs typeface="Arial" panose="020B0604020202020204" pitchFamily="34" charset="0"/>
              </a:rPr>
              <a:t>Rel-17 ICBM and Rel-18 LTM requires spec support</a:t>
            </a:r>
          </a:p>
          <a:p>
            <a:pPr marL="742950" lvl="1" indent="-285750">
              <a:buFontTx/>
              <a:buChar char="-"/>
            </a:pPr>
            <a:endParaRPr lang="en-GB" sz="11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6" name="テキスト ボックス 5">
            <a:extLst>
              <a:ext uri="{FF2B5EF4-FFF2-40B4-BE49-F238E27FC236}">
                <a16:creationId xmlns:a16="http://schemas.microsoft.com/office/drawing/2014/main" id="{38977E1A-1532-055D-1548-67603D33354F}"/>
              </a:ext>
            </a:extLst>
          </p:cNvPr>
          <p:cNvSpPr txBox="1"/>
          <p:nvPr/>
        </p:nvSpPr>
        <p:spPr>
          <a:xfrm>
            <a:off x="50007" y="4526294"/>
            <a:ext cx="9036843" cy="276999"/>
          </a:xfrm>
          <a:prstGeom prst="rect">
            <a:avLst/>
          </a:prstGeom>
          <a:noFill/>
        </p:spPr>
        <p:txBody>
          <a:bodyPr wrap="square">
            <a:spAutoFit/>
          </a:bodyPr>
          <a:lstStyle/>
          <a:p>
            <a:pPr algn="ctr"/>
            <a:r>
              <a:rPr lang="en-US" altLang="ja-JP" sz="1200" b="1" dirty="0">
                <a:solidFill>
                  <a:srgbClr val="FF0000"/>
                </a:solidFill>
              </a:rPr>
              <a:t>Discussion in RAN1#113 will be based on the contributions: urgent issues (if necessary) will be handled</a:t>
            </a:r>
          </a:p>
        </p:txBody>
      </p:sp>
    </p:spTree>
    <p:extLst>
      <p:ext uri="{BB962C8B-B14F-4D97-AF65-F5344CB8AC3E}">
        <p14:creationId xmlns:p14="http://schemas.microsoft.com/office/powerpoint/2010/main" val="994044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A02F82-9117-F667-EEC7-C88F56F8E65A}"/>
              </a:ext>
            </a:extLst>
          </p:cNvPr>
          <p:cNvSpPr>
            <a:spLocks noGrp="1"/>
          </p:cNvSpPr>
          <p:nvPr>
            <p:ph type="title"/>
          </p:nvPr>
        </p:nvSpPr>
        <p:spPr>
          <a:xfrm>
            <a:off x="229767" y="232764"/>
            <a:ext cx="7740000" cy="313932"/>
          </a:xfrm>
        </p:spPr>
        <p:txBody>
          <a:bodyPr/>
          <a:lstStyle/>
          <a:p>
            <a:r>
              <a:rPr lang="en-US" sz="2400" dirty="0"/>
              <a:t>Beam application time: Beam application time </a:t>
            </a:r>
          </a:p>
        </p:txBody>
      </p:sp>
      <p:sp>
        <p:nvSpPr>
          <p:cNvPr id="4" name="フッター プレースホルダー 3">
            <a:extLst>
              <a:ext uri="{FF2B5EF4-FFF2-40B4-BE49-F238E27FC236}">
                <a16:creationId xmlns:a16="http://schemas.microsoft.com/office/drawing/2014/main" id="{9B54E8BF-33ED-C78B-B7A2-B52E29781CB7}"/>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7D250CFA-4B4C-DABE-C345-17C6D5569B2B}"/>
              </a:ext>
            </a:extLst>
          </p:cNvPr>
          <p:cNvSpPr>
            <a:spLocks noGrp="1"/>
          </p:cNvSpPr>
          <p:nvPr>
            <p:ph type="sldNum" sz="quarter" idx="12"/>
          </p:nvPr>
        </p:nvSpPr>
        <p:spPr/>
        <p:txBody>
          <a:bodyPr/>
          <a:lstStyle/>
          <a:p>
            <a:fld id="{4D029D89-7B63-4C94-AD4D-2E4D6BB83637}" type="slidenum">
              <a:rPr kumimoji="1" lang="ja-JP" altLang="en-US" smtClean="0"/>
              <a:t>26</a:t>
            </a:fld>
            <a:endParaRPr kumimoji="1" lang="ja-JP" altLang="en-US"/>
          </a:p>
        </p:txBody>
      </p:sp>
      <p:sp>
        <p:nvSpPr>
          <p:cNvPr id="6" name="TextBox 105">
            <a:extLst>
              <a:ext uri="{FF2B5EF4-FFF2-40B4-BE49-F238E27FC236}">
                <a16:creationId xmlns:a16="http://schemas.microsoft.com/office/drawing/2014/main" id="{B7250F15-3A37-1833-D8AB-1FED8DB1D153}"/>
              </a:ext>
            </a:extLst>
          </p:cNvPr>
          <p:cNvSpPr txBox="1"/>
          <p:nvPr/>
        </p:nvSpPr>
        <p:spPr>
          <a:xfrm>
            <a:off x="258343" y="879136"/>
            <a:ext cx="8679600" cy="954107"/>
          </a:xfrm>
          <a:prstGeom prst="rect">
            <a:avLst/>
          </a:prstGeom>
        </p:spPr>
        <p:style>
          <a:lnRef idx="2">
            <a:schemeClr val="accent1"/>
          </a:lnRef>
          <a:fillRef idx="1">
            <a:schemeClr val="lt1"/>
          </a:fillRef>
          <a:effectRef idx="0">
            <a:schemeClr val="accent1"/>
          </a:effectRef>
          <a:fontRef idx="minor">
            <a:schemeClr val="dk1"/>
          </a:fontRef>
        </p:style>
        <p:txBody>
          <a:bodyPr wrap="square" numCol="1">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sz="8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Companies are encouraged to study the beam application time for Rel-18 LTM, which may be different from that without serving cell change</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Definition of the beam application time</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The exact value(s), condition and UE capability </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solidFill>
                  <a:srgbClr val="000000"/>
                </a:solidFill>
                <a:effectLst/>
                <a:latin typeface="Arial" panose="020B0604020202020204" pitchFamily="34" charset="0"/>
                <a:ea typeface="ＭＳ ゴシック" panose="020B0609070205080204" pitchFamily="49" charset="-128"/>
                <a:cs typeface="Arial" panose="020B0604020202020204" pitchFamily="34" charset="0"/>
              </a:rPr>
              <a:t>Consider the interaction with the application of the candidate RRC configuration.</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8" name="テキスト ボックス 7">
            <a:extLst>
              <a:ext uri="{FF2B5EF4-FFF2-40B4-BE49-F238E27FC236}">
                <a16:creationId xmlns:a16="http://schemas.microsoft.com/office/drawing/2014/main" id="{989EE167-DE02-B86F-356C-0A35C6BC0395}"/>
              </a:ext>
            </a:extLst>
          </p:cNvPr>
          <p:cNvSpPr txBox="1"/>
          <p:nvPr/>
        </p:nvSpPr>
        <p:spPr>
          <a:xfrm>
            <a:off x="432197" y="2027183"/>
            <a:ext cx="8215312" cy="461665"/>
          </a:xfrm>
          <a:prstGeom prst="rect">
            <a:avLst/>
          </a:prstGeom>
          <a:noFill/>
        </p:spPr>
        <p:txBody>
          <a:bodyPr wrap="square">
            <a:spAutoFit/>
          </a:bodyPr>
          <a:lstStyle/>
          <a:p>
            <a:pPr algn="ctr"/>
            <a:r>
              <a:rPr lang="en-US" altLang="ja-JP" sz="1200" b="1" dirty="0">
                <a:solidFill>
                  <a:srgbClr val="FF0000"/>
                </a:solidFill>
              </a:rPr>
              <a:t>Discussion in RAN1#113 will be based on the contributions. However, the details can be discussed after all the necessary UE procedures have been decided</a:t>
            </a:r>
          </a:p>
        </p:txBody>
      </p:sp>
    </p:spTree>
    <p:extLst>
      <p:ext uri="{BB962C8B-B14F-4D97-AF65-F5344CB8AC3E}">
        <p14:creationId xmlns:p14="http://schemas.microsoft.com/office/powerpoint/2010/main" val="3135466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C4A02F82-9117-F667-EEC7-C88F56F8E65A}"/>
              </a:ext>
            </a:extLst>
          </p:cNvPr>
          <p:cNvSpPr>
            <a:spLocks noGrp="1"/>
          </p:cNvSpPr>
          <p:nvPr>
            <p:ph type="title"/>
          </p:nvPr>
        </p:nvSpPr>
        <p:spPr>
          <a:xfrm>
            <a:off x="229767" y="75798"/>
            <a:ext cx="7740000" cy="627864"/>
          </a:xfrm>
        </p:spPr>
        <p:txBody>
          <a:bodyPr/>
          <a:lstStyle/>
          <a:p>
            <a:r>
              <a:rPr lang="en-US" sz="2400" dirty="0"/>
              <a:t>Beam application time: Beam indication for multiple cells for CA</a:t>
            </a:r>
          </a:p>
        </p:txBody>
      </p:sp>
      <p:sp>
        <p:nvSpPr>
          <p:cNvPr id="4" name="フッター プレースホルダー 3">
            <a:extLst>
              <a:ext uri="{FF2B5EF4-FFF2-40B4-BE49-F238E27FC236}">
                <a16:creationId xmlns:a16="http://schemas.microsoft.com/office/drawing/2014/main" id="{9B54E8BF-33ED-C78B-B7A2-B52E29781CB7}"/>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7D250CFA-4B4C-DABE-C345-17C6D5569B2B}"/>
              </a:ext>
            </a:extLst>
          </p:cNvPr>
          <p:cNvSpPr>
            <a:spLocks noGrp="1"/>
          </p:cNvSpPr>
          <p:nvPr>
            <p:ph type="sldNum" sz="quarter" idx="12"/>
          </p:nvPr>
        </p:nvSpPr>
        <p:spPr/>
        <p:txBody>
          <a:bodyPr/>
          <a:lstStyle/>
          <a:p>
            <a:fld id="{4D029D89-7B63-4C94-AD4D-2E4D6BB83637}" type="slidenum">
              <a:rPr kumimoji="1" lang="ja-JP" altLang="en-US" smtClean="0"/>
              <a:t>27</a:t>
            </a:fld>
            <a:endParaRPr kumimoji="1" lang="ja-JP" altLang="en-US"/>
          </a:p>
        </p:txBody>
      </p:sp>
      <p:sp>
        <p:nvSpPr>
          <p:cNvPr id="6" name="TextBox 105">
            <a:extLst>
              <a:ext uri="{FF2B5EF4-FFF2-40B4-BE49-F238E27FC236}">
                <a16:creationId xmlns:a16="http://schemas.microsoft.com/office/drawing/2014/main" id="{B7250F15-3A37-1833-D8AB-1FED8DB1D153}"/>
              </a:ext>
            </a:extLst>
          </p:cNvPr>
          <p:cNvSpPr txBox="1"/>
          <p:nvPr/>
        </p:nvSpPr>
        <p:spPr>
          <a:xfrm>
            <a:off x="258343" y="879136"/>
            <a:ext cx="8679600" cy="1446550"/>
          </a:xfrm>
          <a:prstGeom prst="rect">
            <a:avLst/>
          </a:prstGeom>
        </p:spPr>
        <p:style>
          <a:lnRef idx="2">
            <a:schemeClr val="accent1"/>
          </a:lnRef>
          <a:fillRef idx="1">
            <a:schemeClr val="lt1"/>
          </a:fillRef>
          <a:effectRef idx="0">
            <a:schemeClr val="accent1"/>
          </a:effectRef>
          <a:fontRef idx="minor">
            <a:schemeClr val="dk1"/>
          </a:fontRef>
        </p:style>
        <p:txBody>
          <a:bodyPr wrap="square" numCol="1">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sz="800" dirty="0">
                <a:highlight>
                  <a:srgbClr val="FFFFFF"/>
                </a:highlight>
                <a:latin typeface="Arial" panose="020B0604020202020204" pitchFamily="34" charset="0"/>
                <a:ea typeface="ＭＳ ゴシック" panose="020B0609070205080204" pitchFamily="49" charset="-128"/>
                <a:cs typeface="Arial" panose="020B0604020202020204" pitchFamily="34" charset="0"/>
              </a:rPr>
              <a:t>The following FL proposal was postponed</a:t>
            </a:r>
            <a:endParaRPr lang="en-US"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For scenario 2, TCI state indication included in cell switch command indicates the TCI state(s) for </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sz="800" dirty="0">
                <a:effectLst/>
                <a:latin typeface="Arial" panose="020B0604020202020204" pitchFamily="34" charset="0"/>
                <a:ea typeface="ＭＳ ゴシック" panose="020B0609070205080204" pitchFamily="49" charset="-128"/>
                <a:cs typeface="Arial" panose="020B0604020202020204" pitchFamily="34" charset="0"/>
              </a:rPr>
              <a:t> of target cell(s)</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For scenario 2, a TCI state indicated in the cell switch command is applied to multiple cells included in the list of simultaneous TCI state of the indicated target cell (when the list is configured</a:t>
            </a:r>
            <a:r>
              <a:rPr lang="en-GB" sz="8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 when the cells indicated in the list are active</a:t>
            </a:r>
            <a:r>
              <a:rPr lang="en-GB" sz="800" dirty="0">
                <a:effectLst/>
                <a:latin typeface="Arial" panose="020B0604020202020204" pitchFamily="34" charset="0"/>
                <a:ea typeface="ＭＳ ゴシック" panose="020B0609070205080204" pitchFamily="49" charset="-128"/>
                <a:cs typeface="Arial" panose="020B0604020202020204" pitchFamily="34" charset="0"/>
              </a:rPr>
              <a:t> after cell switch command, i.e. the same mechanism as </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simultaneousU</a:t>
            </a:r>
            <a:r>
              <a:rPr lang="en-GB" sz="800" dirty="0">
                <a:effectLst/>
                <a:latin typeface="Arial" panose="020B0604020202020204" pitchFamily="34" charset="0"/>
                <a:ea typeface="ＭＳ ゴシック" panose="020B0609070205080204" pitchFamily="49" charset="-128"/>
                <a:cs typeface="Arial" panose="020B0604020202020204" pitchFamily="34" charset="0"/>
              </a:rPr>
              <a:t>-TCI-</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UpdateList</a:t>
            </a:r>
            <a:r>
              <a:rPr lang="en-GB" sz="800" dirty="0">
                <a:effectLst/>
                <a:latin typeface="Arial" panose="020B0604020202020204" pitchFamily="34" charset="0"/>
                <a:ea typeface="ＭＳ ゴシック" panose="020B0609070205080204" pitchFamily="49" charset="-128"/>
                <a:cs typeface="Arial" panose="020B0604020202020204" pitchFamily="34" charset="0"/>
              </a:rPr>
              <a:t> is reused for Rel-18 LTM</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SimSun" panose="02010600030101010101" pitchFamily="2" charset="-122"/>
                <a:cs typeface="Arial" panose="020B0604020202020204" pitchFamily="34" charset="0"/>
              </a:rPr>
              <a:t>FFS: when there are multiple </a:t>
            </a:r>
            <a:r>
              <a:rPr lang="en-GB" sz="800" dirty="0">
                <a:solidFill>
                  <a:srgbClr val="FF0000"/>
                </a:solidFill>
                <a:effectLst/>
                <a:latin typeface="Arial" panose="020B0604020202020204" pitchFamily="34" charset="0"/>
                <a:ea typeface="SimSun" panose="02010600030101010101" pitchFamily="2" charset="-122"/>
                <a:cs typeface="Arial" panose="020B0604020202020204" pitchFamily="34" charset="0"/>
              </a:rPr>
              <a:t>(up to 4)</a:t>
            </a:r>
            <a:r>
              <a:rPr lang="en-GB" sz="800" dirty="0">
                <a:solidFill>
                  <a:srgbClr val="FF0000"/>
                </a:solidFill>
                <a:effectLst/>
                <a:latin typeface="Arial" panose="020B0604020202020204" pitchFamily="34" charset="0"/>
                <a:ea typeface="ＭＳ ゴシック" panose="020B0609070205080204" pitchFamily="49" charset="-128"/>
                <a:cs typeface="Arial" panose="020B0604020202020204" pitchFamily="34" charset="0"/>
              </a:rPr>
              <a:t> </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simultaneousU</a:t>
            </a:r>
            <a:r>
              <a:rPr lang="en-GB" sz="800" dirty="0">
                <a:effectLst/>
                <a:latin typeface="Arial" panose="020B0604020202020204" pitchFamily="34" charset="0"/>
                <a:ea typeface="ＭＳ ゴシック" panose="020B0609070205080204" pitchFamily="49" charset="-128"/>
                <a:cs typeface="Arial" panose="020B0604020202020204" pitchFamily="34" charset="0"/>
              </a:rPr>
              <a:t>-TCI-</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UpdateList</a:t>
            </a:r>
            <a:r>
              <a:rPr lang="en-GB" sz="800" dirty="0">
                <a:effectLst/>
                <a:latin typeface="Arial" panose="020B0604020202020204" pitchFamily="34" charset="0"/>
                <a:ea typeface="ＭＳ ゴシック" panose="020B0609070205080204" pitchFamily="49" charset="-128"/>
                <a:cs typeface="Arial" panose="020B0604020202020204" pitchFamily="34" charset="0"/>
              </a:rPr>
              <a:t> configured for the </a:t>
            </a:r>
            <a:r>
              <a:rPr lang="en-GB" sz="8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a:t>
            </a:r>
            <a:r>
              <a:rPr lang="en-GB" sz="800" strike="sngStrike"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target</a:t>
            </a:r>
            <a:r>
              <a:rPr lang="en-GB" sz="800"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 candidate] cells.</a:t>
            </a:r>
            <a:r>
              <a:rPr lang="en-GB" sz="800" dirty="0">
                <a:effectLst/>
                <a:latin typeface="Arial" panose="020B0604020202020204" pitchFamily="34" charset="0"/>
                <a:ea typeface="SimSun" panose="02010600030101010101" pitchFamily="2" charset="-122"/>
                <a:cs typeface="Arial" panose="020B0604020202020204" pitchFamily="34" charset="0"/>
              </a:rPr>
              <a:t> </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Note: RRC structures (i.e. under serving cell configuration or candidate cell configuration, etc) are up to RAN2</a:t>
            </a:r>
          </a:p>
          <a:p>
            <a:pPr algn="just"/>
            <a:r>
              <a:rPr lang="en-GB" sz="800" i="1" dirty="0">
                <a:effectLst/>
                <a:latin typeface="Arial" panose="020B0604020202020204" pitchFamily="34" charset="0"/>
                <a:ea typeface="ＭＳ ゴシック" panose="020B0609070205080204" pitchFamily="49" charset="-128"/>
                <a:cs typeface="Arial" panose="020B0604020202020204" pitchFamily="34" charset="0"/>
              </a:rPr>
              <a:t>FL note: FL suggestion is to differ the approval until the introduction of TCI state activation is decided. </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sz="800" i="1" dirty="0">
                <a:effectLst/>
                <a:latin typeface="Arial" panose="020B0604020202020204" pitchFamily="34" charset="0"/>
                <a:ea typeface="ＭＳ ゴシック" panose="020B0609070205080204" pitchFamily="49" charset="-128"/>
                <a:cs typeface="Arial" panose="020B0604020202020204" pitchFamily="34" charset="0"/>
              </a:rPr>
              <a:t>FL note: regarding the note “</a:t>
            </a:r>
            <a:r>
              <a:rPr lang="en-GB" sz="800" i="1"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when the cells indicated in the list are active</a:t>
            </a:r>
            <a:r>
              <a:rPr lang="en-GB" sz="800" i="1" dirty="0">
                <a:effectLst/>
                <a:latin typeface="Arial" panose="020B0604020202020204" pitchFamily="34" charset="0"/>
                <a:ea typeface="ＭＳ ゴシック" panose="020B0609070205080204" pitchFamily="49" charset="-128"/>
                <a:cs typeface="Arial" panose="020B0604020202020204" pitchFamily="34" charset="0"/>
              </a:rPr>
              <a:t>“, the intention of the proponent is that we should avoid the misunderstanding that this list and beam indication can be used to indicate the use of CA (and indication of </a:t>
            </a:r>
            <a:r>
              <a:rPr lang="en-GB" sz="800" i="1"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sz="800" i="1" dirty="0">
                <a:effectLst/>
                <a:latin typeface="Arial" panose="020B0604020202020204" pitchFamily="34" charset="0"/>
                <a:ea typeface="ＭＳ ゴシック" panose="020B0609070205080204" pitchFamily="49" charset="-128"/>
                <a:cs typeface="Arial" panose="020B0604020202020204" pitchFamily="34" charset="0"/>
              </a:rPr>
              <a:t>) after LTM. Hope this clarifies the intention</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sz="800" i="1" dirty="0">
                <a:effectLst/>
                <a:latin typeface="Arial" panose="020B0604020202020204" pitchFamily="34" charset="0"/>
                <a:ea typeface="ＭＳ ゴシック" panose="020B0609070205080204" pitchFamily="49" charset="-128"/>
                <a:cs typeface="Arial" panose="020B0604020202020204" pitchFamily="34" charset="0"/>
              </a:rPr>
              <a:t>FL note:” </a:t>
            </a:r>
            <a:r>
              <a:rPr lang="en-GB" sz="800" i="1"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a:t>
            </a:r>
            <a:r>
              <a:rPr lang="en-GB" sz="800" i="1" strike="sngStrike"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target</a:t>
            </a:r>
            <a:r>
              <a:rPr lang="en-GB" sz="800" i="1" dirty="0">
                <a:effectLst/>
                <a:highlight>
                  <a:srgbClr val="00FFFF"/>
                </a:highlight>
                <a:latin typeface="Arial" panose="020B0604020202020204" pitchFamily="34" charset="0"/>
                <a:ea typeface="ＭＳ ゴシック" panose="020B0609070205080204" pitchFamily="49" charset="-128"/>
                <a:cs typeface="Arial" panose="020B0604020202020204" pitchFamily="34" charset="0"/>
              </a:rPr>
              <a:t> candidate] cells.</a:t>
            </a:r>
            <a:r>
              <a:rPr lang="en-GB" sz="800" i="1" dirty="0">
                <a:effectLst/>
                <a:latin typeface="Arial" panose="020B0604020202020204" pitchFamily="34" charset="0"/>
                <a:ea typeface="ＭＳ ゴシック" panose="020B0609070205080204" pitchFamily="49" charset="-128"/>
                <a:cs typeface="Arial" panose="020B0604020202020204" pitchFamily="34" charset="0"/>
              </a:rPr>
              <a:t>” FL believes this should be candidate cells as </a:t>
            </a:r>
            <a:r>
              <a:rPr lang="en-GB" sz="800" i="1" dirty="0" err="1">
                <a:effectLst/>
                <a:latin typeface="Arial" panose="020B0604020202020204" pitchFamily="34" charset="0"/>
                <a:ea typeface="ＭＳ ゴシック" panose="020B0609070205080204" pitchFamily="49" charset="-128"/>
                <a:cs typeface="Arial" panose="020B0604020202020204" pitchFamily="34" charset="0"/>
              </a:rPr>
              <a:t>simultaneousU</a:t>
            </a:r>
            <a:r>
              <a:rPr lang="en-GB" sz="800" i="1" dirty="0">
                <a:effectLst/>
                <a:latin typeface="Arial" panose="020B0604020202020204" pitchFamily="34" charset="0"/>
                <a:ea typeface="ＭＳ ゴシック" panose="020B0609070205080204" pitchFamily="49" charset="-128"/>
                <a:cs typeface="Arial" panose="020B0604020202020204" pitchFamily="34" charset="0"/>
              </a:rPr>
              <a:t>-TCI-</a:t>
            </a:r>
            <a:r>
              <a:rPr lang="en-GB" sz="800" i="1" dirty="0" err="1">
                <a:effectLst/>
                <a:latin typeface="Arial" panose="020B0604020202020204" pitchFamily="34" charset="0"/>
                <a:ea typeface="ＭＳ ゴシック" panose="020B0609070205080204" pitchFamily="49" charset="-128"/>
                <a:cs typeface="Arial" panose="020B0604020202020204" pitchFamily="34" charset="0"/>
              </a:rPr>
              <a:t>UpdateList</a:t>
            </a:r>
            <a:r>
              <a:rPr lang="en-GB" sz="800" i="1" dirty="0">
                <a:effectLst/>
                <a:latin typeface="Arial" panose="020B0604020202020204" pitchFamily="34" charset="0"/>
                <a:ea typeface="ＭＳ ゴシック" panose="020B0609070205080204" pitchFamily="49" charset="-128"/>
                <a:cs typeface="Arial" panose="020B0604020202020204" pitchFamily="34" charset="0"/>
              </a:rPr>
              <a:t> should be used in TCI state activation procedure. </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8" name="テキスト ボックス 7">
            <a:extLst>
              <a:ext uri="{FF2B5EF4-FFF2-40B4-BE49-F238E27FC236}">
                <a16:creationId xmlns:a16="http://schemas.microsoft.com/office/drawing/2014/main" id="{989EE167-DE02-B86F-356C-0A35C6BC0395}"/>
              </a:ext>
            </a:extLst>
          </p:cNvPr>
          <p:cNvSpPr txBox="1"/>
          <p:nvPr/>
        </p:nvSpPr>
        <p:spPr>
          <a:xfrm>
            <a:off x="0" y="3881306"/>
            <a:ext cx="9036843" cy="276999"/>
          </a:xfrm>
          <a:prstGeom prst="rect">
            <a:avLst/>
          </a:prstGeom>
          <a:noFill/>
        </p:spPr>
        <p:txBody>
          <a:bodyPr wrap="square">
            <a:spAutoFit/>
          </a:bodyPr>
          <a:lstStyle/>
          <a:p>
            <a:pPr algn="ctr"/>
            <a:r>
              <a:rPr lang="en-US" altLang="ja-JP" sz="1200" b="1" dirty="0">
                <a:solidFill>
                  <a:srgbClr val="FF0000"/>
                </a:solidFill>
              </a:rPr>
              <a:t>Discussion in RAN1#113 will be based on the contributions</a:t>
            </a:r>
          </a:p>
        </p:txBody>
      </p:sp>
      <p:sp>
        <p:nvSpPr>
          <p:cNvPr id="2" name="テキスト ボックス 1">
            <a:extLst>
              <a:ext uri="{FF2B5EF4-FFF2-40B4-BE49-F238E27FC236}">
                <a16:creationId xmlns:a16="http://schemas.microsoft.com/office/drawing/2014/main" id="{416D3B6D-0E93-5226-3B0A-349AAFF040D3}"/>
              </a:ext>
            </a:extLst>
          </p:cNvPr>
          <p:cNvSpPr txBox="1"/>
          <p:nvPr/>
        </p:nvSpPr>
        <p:spPr>
          <a:xfrm>
            <a:off x="229767" y="2450146"/>
            <a:ext cx="8708176" cy="1569660"/>
          </a:xfrm>
          <a:prstGeom prst="rect">
            <a:avLst/>
          </a:prstGeom>
          <a:noFill/>
        </p:spPr>
        <p:txBody>
          <a:bodyPr wrap="square" rtlCol="0">
            <a:spAutoFit/>
          </a:bodyPr>
          <a:lstStyle/>
          <a:p>
            <a:pPr marL="171450" indent="-171450" algn="l">
              <a:buFont typeface="Arial" panose="020B0604020202020204" pitchFamily="34" charset="0"/>
              <a:buChar char="•"/>
            </a:pPr>
            <a:r>
              <a:rPr kumimoji="1" lang="en-US" altLang="ja-JP" sz="1200" dirty="0"/>
              <a:t>This proposal contains two aspects</a:t>
            </a:r>
          </a:p>
          <a:p>
            <a:pPr marL="628650" lvl="1" indent="-171450">
              <a:buFont typeface="Arial" panose="020B0604020202020204" pitchFamily="34" charset="0"/>
              <a:buChar char="•"/>
            </a:pPr>
            <a:r>
              <a:rPr kumimoji="1" lang="en-US" altLang="ja-JP" sz="1200" dirty="0"/>
              <a:t>The cell to which the TCI state index(</a:t>
            </a:r>
            <a:r>
              <a:rPr kumimoji="1" lang="en-US" altLang="ja-JP" sz="1200" dirty="0" err="1"/>
              <a:t>ies</a:t>
            </a:r>
            <a:r>
              <a:rPr kumimoji="1" lang="en-US" altLang="ja-JP" sz="1200" dirty="0"/>
              <a:t>) in cell switch command applies</a:t>
            </a:r>
          </a:p>
          <a:p>
            <a:pPr marL="628650" lvl="1" indent="-171450">
              <a:buFont typeface="Arial" panose="020B0604020202020204" pitchFamily="34" charset="0"/>
              <a:buChar char="•"/>
            </a:pPr>
            <a:r>
              <a:rPr kumimoji="1" lang="en-US" altLang="ja-JP" sz="1200" dirty="0"/>
              <a:t>How to apply beam indication to multiple target cells</a:t>
            </a:r>
          </a:p>
          <a:p>
            <a:pPr marL="171450" indent="-171450">
              <a:buFont typeface="Arial" panose="020B0604020202020204" pitchFamily="34" charset="0"/>
              <a:buChar char="•"/>
            </a:pPr>
            <a:r>
              <a:rPr kumimoji="1" lang="en-US" altLang="ja-JP" sz="1200" dirty="0"/>
              <a:t>Legacy approach (</a:t>
            </a:r>
            <a:r>
              <a:rPr lang="en-GB" sz="1200" dirty="0" err="1">
                <a:effectLst/>
                <a:latin typeface="Arial" panose="020B0604020202020204" pitchFamily="34" charset="0"/>
                <a:ea typeface="ＭＳ ゴシック" panose="020B0609070205080204" pitchFamily="49" charset="-128"/>
                <a:cs typeface="Arial" panose="020B0604020202020204" pitchFamily="34" charset="0"/>
              </a:rPr>
              <a:t>simultaneousU</a:t>
            </a:r>
            <a:r>
              <a:rPr lang="en-GB" sz="1200" dirty="0">
                <a:effectLst/>
                <a:latin typeface="Arial" panose="020B0604020202020204" pitchFamily="34" charset="0"/>
                <a:ea typeface="ＭＳ ゴシック" panose="020B0609070205080204" pitchFamily="49" charset="-128"/>
                <a:cs typeface="Arial" panose="020B0604020202020204" pitchFamily="34" charset="0"/>
              </a:rPr>
              <a:t>-TCI-</a:t>
            </a:r>
            <a:r>
              <a:rPr lang="en-GB" sz="1200" dirty="0" err="1">
                <a:effectLst/>
                <a:latin typeface="Arial" panose="020B0604020202020204" pitchFamily="34" charset="0"/>
                <a:ea typeface="ＭＳ ゴシック" panose="020B0609070205080204" pitchFamily="49" charset="-128"/>
                <a:cs typeface="Arial" panose="020B0604020202020204" pitchFamily="34" charset="0"/>
              </a:rPr>
              <a:t>UpdateList</a:t>
            </a:r>
            <a:r>
              <a:rPr lang="en-GB" sz="1200" dirty="0">
                <a:effectLst/>
                <a:latin typeface="Arial" panose="020B0604020202020204" pitchFamily="34" charset="0"/>
                <a:ea typeface="ＭＳ ゴシック" panose="020B0609070205080204" pitchFamily="49" charset="-128"/>
                <a:cs typeface="Arial" panose="020B0604020202020204" pitchFamily="34" charset="0"/>
              </a:rPr>
              <a:t>) assumes the presence of TCI state activation procedure, and TCI state activation </a:t>
            </a:r>
            <a:r>
              <a:rPr lang="en-GB" sz="1200" dirty="0">
                <a:latin typeface="Arial" panose="020B0604020202020204" pitchFamily="34" charset="0"/>
                <a:ea typeface="ＭＳ ゴシック" panose="020B0609070205080204" pitchFamily="49" charset="-128"/>
                <a:cs typeface="Arial" panose="020B0604020202020204" pitchFamily="34" charset="0"/>
              </a:rPr>
              <a:t>has been agreed in RAN1#112bis-e</a:t>
            </a:r>
            <a:r>
              <a:rPr lang="en-GB" sz="1200" dirty="0">
                <a:effectLst/>
                <a:latin typeface="Arial" panose="020B0604020202020204" pitchFamily="34" charset="0"/>
                <a:ea typeface="ＭＳ ゴシック" panose="020B0609070205080204" pitchFamily="49" charset="-128"/>
                <a:cs typeface="Arial" panose="020B0604020202020204" pitchFamily="34" charset="0"/>
              </a:rPr>
              <a:t> </a:t>
            </a:r>
          </a:p>
          <a:p>
            <a:pPr marL="628650" lvl="1" indent="-171450">
              <a:buFont typeface="Arial" panose="020B0604020202020204" pitchFamily="34" charset="0"/>
              <a:buChar char="•"/>
            </a:pPr>
            <a:r>
              <a:rPr lang="en-GB" sz="1200" dirty="0">
                <a:latin typeface="Arial" panose="020B0604020202020204" pitchFamily="34" charset="0"/>
                <a:ea typeface="ＭＳ ゴシック" panose="020B0609070205080204" pitchFamily="49" charset="-128"/>
                <a:cs typeface="Arial" panose="020B0604020202020204" pitchFamily="34" charset="0"/>
              </a:rPr>
              <a:t>Now we are ready to agree the FL proposal in RAN1#112bis-e</a:t>
            </a:r>
            <a:endParaRPr lang="en-GB" sz="1200" dirty="0">
              <a:effectLst/>
              <a:latin typeface="Arial" panose="020B0604020202020204" pitchFamily="34" charset="0"/>
              <a:ea typeface="ＭＳ ゴシック" panose="020B0609070205080204" pitchFamily="49" charset="-128"/>
              <a:cs typeface="Arial" panose="020B0604020202020204" pitchFamily="34" charset="0"/>
            </a:endParaRPr>
          </a:p>
          <a:p>
            <a:pPr marL="171450" indent="-171450">
              <a:buFont typeface="Arial" panose="020B0604020202020204" pitchFamily="34" charset="0"/>
              <a:buChar char="•"/>
            </a:pPr>
            <a:endParaRPr kumimoji="1" lang="en-GB" altLang="ja-JP" sz="1200" dirty="0">
              <a:latin typeface="Arial" panose="020B0604020202020204" pitchFamily="34" charset="0"/>
              <a:ea typeface="ＭＳ ゴシック" panose="020B0609070205080204" pitchFamily="49" charset="-128"/>
              <a:cs typeface="Arial" panose="020B0604020202020204" pitchFamily="34" charset="0"/>
            </a:endParaRPr>
          </a:p>
          <a:p>
            <a:pPr marL="628650" lvl="1" indent="-171450">
              <a:buFont typeface="Arial" panose="020B0604020202020204" pitchFamily="34" charset="0"/>
              <a:buChar char="•"/>
            </a:pPr>
            <a:endParaRPr kumimoji="1" lang="en-US" altLang="ja-JP" sz="1200" dirty="0"/>
          </a:p>
        </p:txBody>
      </p:sp>
      <p:sp>
        <p:nvSpPr>
          <p:cNvPr id="7" name="テキスト ボックス 6">
            <a:extLst>
              <a:ext uri="{FF2B5EF4-FFF2-40B4-BE49-F238E27FC236}">
                <a16:creationId xmlns:a16="http://schemas.microsoft.com/office/drawing/2014/main" id="{4B3E6BE9-3096-E3F1-BA4B-204B9FEA7231}"/>
              </a:ext>
            </a:extLst>
          </p:cNvPr>
          <p:cNvSpPr txBox="1"/>
          <p:nvPr/>
        </p:nvSpPr>
        <p:spPr>
          <a:xfrm>
            <a:off x="6383668" y="444451"/>
            <a:ext cx="1532792"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pPr algn="l"/>
            <a:r>
              <a:rPr kumimoji="1" lang="en-US" altLang="ja-JP" dirty="0"/>
              <a:t>High Priority</a:t>
            </a:r>
            <a:endParaRPr kumimoji="1" lang="ja-JP" altLang="en-US" dirty="0" err="1"/>
          </a:p>
        </p:txBody>
      </p:sp>
    </p:spTree>
    <p:extLst>
      <p:ext uri="{BB962C8B-B14F-4D97-AF65-F5344CB8AC3E}">
        <p14:creationId xmlns:p14="http://schemas.microsoft.com/office/powerpoint/2010/main" val="17277429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1C2DA3A-A19F-9AEF-105C-0437AB87D07E}"/>
              </a:ext>
            </a:extLst>
          </p:cNvPr>
          <p:cNvSpPr>
            <a:spLocks noGrp="1"/>
          </p:cNvSpPr>
          <p:nvPr>
            <p:ph type="body" sz="quarter" idx="14"/>
          </p:nvPr>
        </p:nvSpPr>
        <p:spPr/>
        <p:txBody>
          <a:bodyPr>
            <a:normAutofit fontScale="62500" lnSpcReduction="20000"/>
          </a:bodyPr>
          <a:lstStyle/>
          <a:p>
            <a:r>
              <a:rPr lang="en-US" b="1" dirty="0">
                <a:highlight>
                  <a:srgbClr val="FFFFFF"/>
                </a:highlight>
              </a:rPr>
              <a:t>Details of TCI state activation</a:t>
            </a:r>
          </a:p>
          <a:p>
            <a:pPr lvl="1"/>
            <a:r>
              <a:rPr lang="en-US" dirty="0">
                <a:highlight>
                  <a:srgbClr val="FFFFFF"/>
                </a:highlight>
              </a:rPr>
              <a:t>How many TCI states can be activated</a:t>
            </a:r>
          </a:p>
          <a:p>
            <a:pPr lvl="1"/>
            <a:r>
              <a:rPr lang="en-US" dirty="0">
                <a:highlight>
                  <a:srgbClr val="FFFFFF"/>
                </a:highlight>
              </a:rPr>
              <a:t>How to activate TCI states (by MAC CE?), and the information included in the MAC CE</a:t>
            </a:r>
          </a:p>
          <a:p>
            <a:pPr lvl="5"/>
            <a:endParaRPr lang="en-US" dirty="0">
              <a:highlight>
                <a:srgbClr val="FFFFFF"/>
              </a:highlight>
            </a:endParaRPr>
          </a:p>
          <a:p>
            <a:r>
              <a:rPr lang="en-US" b="1" dirty="0">
                <a:highlight>
                  <a:srgbClr val="FFFFFF"/>
                </a:highlight>
              </a:rPr>
              <a:t>Details of TCI state indication</a:t>
            </a:r>
          </a:p>
          <a:p>
            <a:pPr lvl="1"/>
            <a:r>
              <a:rPr lang="en-US" dirty="0"/>
              <a:t>Which cell does “1 joint or 1 pair of UL and DL unified TCI State index” correspond to ?</a:t>
            </a:r>
          </a:p>
          <a:p>
            <a:pPr lvl="1"/>
            <a:r>
              <a:rPr lang="en-US" dirty="0"/>
              <a:t>How to indicate TCI states for multiple target cells (CA case) </a:t>
            </a:r>
          </a:p>
          <a:p>
            <a:pPr lvl="5"/>
            <a:endParaRPr lang="en-US" dirty="0"/>
          </a:p>
          <a:p>
            <a:r>
              <a:rPr lang="en-US" b="1" dirty="0"/>
              <a:t>How TCI state pool for LTM is constructed</a:t>
            </a:r>
          </a:p>
          <a:p>
            <a:pPr lvl="1"/>
            <a:r>
              <a:rPr lang="en-US" dirty="0"/>
              <a:t>Al1. 1: Extend existing TCI state pool to include candidate cell TCI states</a:t>
            </a:r>
          </a:p>
          <a:p>
            <a:pPr lvl="2"/>
            <a:r>
              <a:rPr lang="en-US" dirty="0"/>
              <a:t>same approach as Rel-17 ICBM</a:t>
            </a:r>
          </a:p>
          <a:p>
            <a:pPr lvl="1"/>
            <a:r>
              <a:rPr lang="en-US" dirty="0"/>
              <a:t>Alt.2: Introduce separate TCI state pool for LTM</a:t>
            </a:r>
          </a:p>
          <a:p>
            <a:pPr lvl="2"/>
            <a:r>
              <a:rPr lang="en-US" dirty="0"/>
              <a:t>TCI state activation will also be separately performed for LTM and legacy BM</a:t>
            </a:r>
          </a:p>
          <a:p>
            <a:pPr lvl="1"/>
            <a:r>
              <a:rPr lang="en-US" dirty="0"/>
              <a:t>Note: according to RAN2 assumption, TCI state pool for LTM may be managed separately from legacy TCI state pool</a:t>
            </a:r>
          </a:p>
          <a:p>
            <a:pPr lvl="2"/>
            <a:r>
              <a:rPr lang="en-GB" sz="1800" b="1" i="1" dirty="0">
                <a:effectLst/>
                <a:latin typeface="Arial" panose="020B0604020202020204" pitchFamily="34" charset="0"/>
                <a:ea typeface="Times New Roman" panose="02020603050405020304" pitchFamily="18" charset="0"/>
                <a:cs typeface="Times New Roman" panose="02020603050405020304" pitchFamily="18" charset="0"/>
              </a:rPr>
              <a:t>Initial agreements, from RAN2 point of view (may be dep on RAN1 progress). </a:t>
            </a:r>
            <a:endParaRPr lang="en-US" sz="1800" b="1" i="1" dirty="0">
              <a:effectLst/>
              <a:latin typeface="Arial" panose="020B0604020202020204" pitchFamily="34" charset="0"/>
              <a:ea typeface="Times New Roman" panose="02020603050405020304" pitchFamily="18" charset="0"/>
              <a:cs typeface="Times New Roman" panose="02020603050405020304" pitchFamily="18" charset="0"/>
            </a:endParaRPr>
          </a:p>
          <a:p>
            <a:pPr lvl="2"/>
            <a:r>
              <a:rPr lang="en-US" i="1" dirty="0">
                <a:sym typeface="Wingdings" panose="05000000000000000000" pitchFamily="2" charset="2"/>
              </a:rPr>
              <a:t> </a:t>
            </a:r>
            <a:r>
              <a:rPr lang="en-US" i="1" dirty="0"/>
              <a:t>RAN2 assumes that the location of configurations of TCI states for the candidate cells (used before/at cell switch) is external to the </a:t>
            </a:r>
            <a:r>
              <a:rPr lang="en-US" i="1" dirty="0" err="1"/>
              <a:t>ServingCellConfig</a:t>
            </a:r>
            <a:r>
              <a:rPr lang="en-US" i="1" dirty="0"/>
              <a:t>(s) of current serving cells and external to the configuration of the LTM candidate cells (same location as RS configuration).</a:t>
            </a:r>
          </a:p>
        </p:txBody>
      </p:sp>
      <p:sp>
        <p:nvSpPr>
          <p:cNvPr id="3" name="タイトル 2">
            <a:extLst>
              <a:ext uri="{FF2B5EF4-FFF2-40B4-BE49-F238E27FC236}">
                <a16:creationId xmlns:a16="http://schemas.microsoft.com/office/drawing/2014/main" id="{7BE174F8-5893-EB70-DD78-25D9D5DD35A7}"/>
              </a:ext>
            </a:extLst>
          </p:cNvPr>
          <p:cNvSpPr>
            <a:spLocks noGrp="1"/>
          </p:cNvSpPr>
          <p:nvPr>
            <p:ph type="title"/>
          </p:nvPr>
        </p:nvSpPr>
        <p:spPr/>
        <p:txBody>
          <a:bodyPr/>
          <a:lstStyle/>
          <a:p>
            <a:r>
              <a:rPr lang="en-US" altLang="ja-JP" dirty="0"/>
              <a:t>Beam indication: Open issues</a:t>
            </a:r>
            <a:endParaRPr lang="en-US" dirty="0"/>
          </a:p>
        </p:txBody>
      </p:sp>
      <p:sp>
        <p:nvSpPr>
          <p:cNvPr id="4" name="フッター プレースホルダー 3">
            <a:extLst>
              <a:ext uri="{FF2B5EF4-FFF2-40B4-BE49-F238E27FC236}">
                <a16:creationId xmlns:a16="http://schemas.microsoft.com/office/drawing/2014/main" id="{0B04791C-6E1A-90A7-4C3D-C86DD08F426D}"/>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8D711B85-4A36-2785-CC9F-AC9A79929D59}"/>
              </a:ext>
            </a:extLst>
          </p:cNvPr>
          <p:cNvSpPr>
            <a:spLocks noGrp="1"/>
          </p:cNvSpPr>
          <p:nvPr>
            <p:ph type="sldNum" sz="quarter" idx="12"/>
          </p:nvPr>
        </p:nvSpPr>
        <p:spPr/>
        <p:txBody>
          <a:bodyPr/>
          <a:lstStyle/>
          <a:p>
            <a:fld id="{4D029D89-7B63-4C94-AD4D-2E4D6BB83637}" type="slidenum">
              <a:rPr kumimoji="1" lang="ja-JP" altLang="en-US" smtClean="0"/>
              <a:t>28</a:t>
            </a:fld>
            <a:endParaRPr kumimoji="1" lang="ja-JP" altLang="en-US"/>
          </a:p>
        </p:txBody>
      </p:sp>
    </p:spTree>
    <p:extLst>
      <p:ext uri="{BB962C8B-B14F-4D97-AF65-F5344CB8AC3E}">
        <p14:creationId xmlns:p14="http://schemas.microsoft.com/office/powerpoint/2010/main" val="2415490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CD9A4221-C843-4C16-9667-6ACAFEE6D08A}"/>
              </a:ext>
            </a:extLst>
          </p:cNvPr>
          <p:cNvSpPr>
            <a:spLocks noGrp="1"/>
          </p:cNvSpPr>
          <p:nvPr>
            <p:ph type="ctrTitle"/>
          </p:nvPr>
        </p:nvSpPr>
        <p:spPr/>
        <p:txBody>
          <a:bodyPr/>
          <a:lstStyle/>
          <a:p>
            <a:r>
              <a:rPr lang="en-US" altLang="ja-JP" dirty="0"/>
              <a:t>RAN1 agreements and FL plans for RAN1#112b-e</a:t>
            </a:r>
            <a:endParaRPr lang="ja-JP" altLang="en-US" dirty="0"/>
          </a:p>
        </p:txBody>
      </p:sp>
      <p:sp>
        <p:nvSpPr>
          <p:cNvPr id="8" name="字幕 7">
            <a:extLst>
              <a:ext uri="{FF2B5EF4-FFF2-40B4-BE49-F238E27FC236}">
                <a16:creationId xmlns:a16="http://schemas.microsoft.com/office/drawing/2014/main" id="{120B55AF-8805-4849-BCAE-0E039F48246C}"/>
              </a:ext>
            </a:extLst>
          </p:cNvPr>
          <p:cNvSpPr>
            <a:spLocks noGrp="1"/>
          </p:cNvSpPr>
          <p:nvPr>
            <p:ph type="subTitle" idx="1"/>
          </p:nvPr>
        </p:nvSpPr>
        <p:spPr/>
        <p:txBody>
          <a:bodyPr/>
          <a:lstStyle/>
          <a:p>
            <a:r>
              <a:rPr lang="en-US" dirty="0"/>
              <a:t>Cell switch command</a:t>
            </a:r>
            <a:endParaRPr lang="ja-JP" altLang="en-US" dirty="0"/>
          </a:p>
        </p:txBody>
      </p:sp>
      <p:sp>
        <p:nvSpPr>
          <p:cNvPr id="4" name="フッター プレースホルダー 3">
            <a:extLst>
              <a:ext uri="{FF2B5EF4-FFF2-40B4-BE49-F238E27FC236}">
                <a16:creationId xmlns:a16="http://schemas.microsoft.com/office/drawing/2014/main" id="{7D303EA2-9B38-4246-B1E6-1EB0D7597BAF}"/>
              </a:ext>
            </a:extLst>
          </p:cNvPr>
          <p:cNvSpPr>
            <a:spLocks noGrp="1"/>
          </p:cNvSpPr>
          <p:nvPr>
            <p:ph type="ftr" sz="quarter" idx="11"/>
          </p:nvPr>
        </p:nvSpPr>
        <p:spPr/>
        <p:txBody>
          <a:bodyPr/>
          <a:lstStyle/>
          <a:p>
            <a:r>
              <a:rPr lang="en-US" altLang="ja-JP"/>
              <a:t>© Fujitsu 2023</a:t>
            </a:r>
            <a:endParaRPr lang="ja-JP" altLang="en-US" dirty="0"/>
          </a:p>
        </p:txBody>
      </p:sp>
      <p:sp>
        <p:nvSpPr>
          <p:cNvPr id="15" name="スライド番号プレースホルダー 14">
            <a:extLst>
              <a:ext uri="{FF2B5EF4-FFF2-40B4-BE49-F238E27FC236}">
                <a16:creationId xmlns:a16="http://schemas.microsoft.com/office/drawing/2014/main" id="{B0BCD5C5-4FC9-F937-2F9C-BAC4BF44224E}"/>
              </a:ext>
            </a:extLst>
          </p:cNvPr>
          <p:cNvSpPr>
            <a:spLocks noGrp="1"/>
          </p:cNvSpPr>
          <p:nvPr>
            <p:ph type="sldNum" sz="quarter" idx="4"/>
          </p:nvPr>
        </p:nvSpPr>
        <p:spPr/>
        <p:txBody>
          <a:bodyPr/>
          <a:lstStyle/>
          <a:p>
            <a:fld id="{4D029D89-7B63-4C94-AD4D-2E4D6BB83637}" type="slidenum">
              <a:rPr kumimoji="1" lang="ja-JP" altLang="en-US" smtClean="0"/>
              <a:pPr/>
              <a:t>29</a:t>
            </a:fld>
            <a:endParaRPr kumimoji="1" lang="ja-JP" altLang="en-US"/>
          </a:p>
        </p:txBody>
      </p:sp>
    </p:spTree>
    <p:extLst>
      <p:ext uri="{BB962C8B-B14F-4D97-AF65-F5344CB8AC3E}">
        <p14:creationId xmlns:p14="http://schemas.microsoft.com/office/powerpoint/2010/main" val="197826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0071745D-BAC6-4884-8BD2-951064116753}"/>
              </a:ext>
            </a:extLst>
          </p:cNvPr>
          <p:cNvSpPr>
            <a:spLocks noGrp="1"/>
          </p:cNvSpPr>
          <p:nvPr>
            <p:ph type="body" sz="quarter" idx="14"/>
          </p:nvPr>
        </p:nvSpPr>
        <p:spPr>
          <a:xfrm>
            <a:off x="230400" y="950400"/>
            <a:ext cx="8679600" cy="3764475"/>
          </a:xfrm>
        </p:spPr>
        <p:txBody>
          <a:bodyPr>
            <a:normAutofit fontScale="92500" lnSpcReduction="20000"/>
          </a:bodyPr>
          <a:lstStyle/>
          <a:p>
            <a:r>
              <a:rPr lang="en-US" altLang="ja-JP" b="1" dirty="0"/>
              <a:t>RAN1#112 (Feb)</a:t>
            </a:r>
          </a:p>
          <a:p>
            <a:pPr lvl="1"/>
            <a:r>
              <a:rPr lang="en-US" altLang="ja-JP" dirty="0"/>
              <a:t>In RAN1#112, most of discussion time was pent on L1 measurement configuration, and hence sufficient time cannot be given to other important topics such as reporting, beam indication etc.</a:t>
            </a:r>
          </a:p>
          <a:p>
            <a:pPr lvl="2"/>
            <a:r>
              <a:rPr lang="en-US" altLang="ja-JP" dirty="0"/>
              <a:t>In short, the overall progress was not so good</a:t>
            </a:r>
          </a:p>
          <a:p>
            <a:pPr lvl="1"/>
            <a:r>
              <a:rPr lang="en-US" altLang="ja-JP" dirty="0"/>
              <a:t>However, FL believes the technical discussions were good enough to reach a lot of important agreements in April meeting.</a:t>
            </a:r>
          </a:p>
          <a:p>
            <a:pPr lvl="1"/>
            <a:endParaRPr lang="en-US" altLang="ja-JP" dirty="0"/>
          </a:p>
          <a:p>
            <a:r>
              <a:rPr lang="en-US" altLang="ja-JP" b="1" dirty="0"/>
              <a:t>RAN1#112bis-e (April)</a:t>
            </a:r>
          </a:p>
          <a:p>
            <a:pPr lvl="1"/>
            <a:r>
              <a:rPr lang="en-US" altLang="ja-JP" dirty="0"/>
              <a:t>While we had important agreements for some topics (Baseline format of L1 measurement report, Beam indication by Rel-17 Unified TCI based TCI state index, and introduction of TCI state activation)</a:t>
            </a:r>
          </a:p>
          <a:p>
            <a:pPr lvl="1"/>
            <a:r>
              <a:rPr lang="en-US" altLang="ja-JP" dirty="0"/>
              <a:t>No consensus on “no consensus” </a:t>
            </a:r>
            <a:r>
              <a:rPr lang="en-US" altLang="ja-JP" dirty="0">
                <a:sym typeface="Wingdings" panose="05000000000000000000" pitchFamily="2" charset="2"/>
              </a:rPr>
              <a:t> FL is afraid that companies still focus on optimization/non-</a:t>
            </a:r>
            <a:r>
              <a:rPr lang="en-US" altLang="ja-JP" dirty="0" err="1">
                <a:sym typeface="Wingdings" panose="05000000000000000000" pitchFamily="2" charset="2"/>
              </a:rPr>
              <a:t>hopefull</a:t>
            </a:r>
            <a:r>
              <a:rPr lang="en-US" altLang="ja-JP" dirty="0">
                <a:sym typeface="Wingdings" panose="05000000000000000000" pitchFamily="2" charset="2"/>
              </a:rPr>
              <a:t> topics</a:t>
            </a:r>
          </a:p>
          <a:p>
            <a:pPr lvl="1"/>
            <a:endParaRPr lang="en-US" altLang="ja-JP" dirty="0">
              <a:sym typeface="Wingdings" panose="05000000000000000000" pitchFamily="2" charset="2"/>
            </a:endParaRPr>
          </a:p>
          <a:p>
            <a:pPr lvl="1"/>
            <a:endParaRPr lang="en-US" altLang="ja-JP" dirty="0"/>
          </a:p>
          <a:p>
            <a:endParaRPr lang="en-US" altLang="ja-JP" dirty="0"/>
          </a:p>
          <a:p>
            <a:pPr lvl="1"/>
            <a:endParaRPr lang="en-US" altLang="ja-JP" b="1" dirty="0"/>
          </a:p>
        </p:txBody>
      </p:sp>
      <p:sp>
        <p:nvSpPr>
          <p:cNvPr id="6" name="タイトル 5">
            <a:extLst>
              <a:ext uri="{FF2B5EF4-FFF2-40B4-BE49-F238E27FC236}">
                <a16:creationId xmlns:a16="http://schemas.microsoft.com/office/drawing/2014/main" id="{450F5141-F3FB-48BD-A393-1D5B6FFB242E}"/>
              </a:ext>
            </a:extLst>
          </p:cNvPr>
          <p:cNvSpPr>
            <a:spLocks noGrp="1"/>
          </p:cNvSpPr>
          <p:nvPr>
            <p:ph type="title"/>
          </p:nvPr>
        </p:nvSpPr>
        <p:spPr>
          <a:xfrm>
            <a:off x="229767" y="206603"/>
            <a:ext cx="7740000" cy="366254"/>
          </a:xfrm>
        </p:spPr>
        <p:txBody>
          <a:bodyPr/>
          <a:lstStyle/>
          <a:p>
            <a:r>
              <a:rPr lang="en-US" altLang="ja-JP" dirty="0"/>
              <a:t>Summary of RAN1#112(Feb) and 112b-e(Mar)</a:t>
            </a:r>
            <a:endParaRPr lang="ja-JP" altLang="en-US" dirty="0"/>
          </a:p>
        </p:txBody>
      </p:sp>
      <p:sp>
        <p:nvSpPr>
          <p:cNvPr id="4" name="フッター プレースホルダー 3">
            <a:extLst>
              <a:ext uri="{FF2B5EF4-FFF2-40B4-BE49-F238E27FC236}">
                <a16:creationId xmlns:a16="http://schemas.microsoft.com/office/drawing/2014/main" id="{366A2A5E-C590-43DE-9B72-206463F5A82B}"/>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5" name="スライド番号プレースホルダー 24">
            <a:extLst>
              <a:ext uri="{FF2B5EF4-FFF2-40B4-BE49-F238E27FC236}">
                <a16:creationId xmlns:a16="http://schemas.microsoft.com/office/drawing/2014/main" id="{577AE5B5-061B-6FEB-9A2A-CB57804BD3AB}"/>
              </a:ext>
            </a:extLst>
          </p:cNvPr>
          <p:cNvSpPr>
            <a:spLocks noGrp="1"/>
          </p:cNvSpPr>
          <p:nvPr>
            <p:ph type="sldNum" sz="quarter" idx="12"/>
          </p:nvPr>
        </p:nvSpPr>
        <p:spPr/>
        <p:txBody>
          <a:bodyPr/>
          <a:lstStyle/>
          <a:p>
            <a:fld id="{4D029D89-7B63-4C94-AD4D-2E4D6BB83637}" type="slidenum">
              <a:rPr kumimoji="1" lang="ja-JP" altLang="en-US" smtClean="0"/>
              <a:t>3</a:t>
            </a:fld>
            <a:endParaRPr kumimoji="1" lang="ja-JP" altLang="en-US"/>
          </a:p>
        </p:txBody>
      </p:sp>
    </p:spTree>
    <p:extLst>
      <p:ext uri="{BB962C8B-B14F-4D97-AF65-F5344CB8AC3E}">
        <p14:creationId xmlns:p14="http://schemas.microsoft.com/office/powerpoint/2010/main" val="24378778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p:txBody>
          <a:bodyPr/>
          <a:lstStyle/>
          <a:p>
            <a:r>
              <a:rPr lang="en-US" altLang="ja-JP" dirty="0"/>
              <a:t>Cell switch command</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828545"/>
            <a:ext cx="8679600" cy="2416427"/>
          </a:xfrm>
          <a:prstGeom prst="rect">
            <a:avLst/>
          </a:prstGeom>
        </p:spPr>
        <p:style>
          <a:lnRef idx="2">
            <a:schemeClr val="accent1"/>
          </a:lnRef>
          <a:fillRef idx="1">
            <a:schemeClr val="lt1"/>
          </a:fillRef>
          <a:effectRef idx="0">
            <a:schemeClr val="accent1"/>
          </a:effectRef>
          <a:fontRef idx="minor">
            <a:schemeClr val="dk1"/>
          </a:fontRef>
        </p:style>
        <p:txBody>
          <a:bodyPr wrap="square" numCol="2">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4-1)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Interested companies are encouraged to perform technical analysis of the cell switch command from a RAN1 point of view, e.g.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Necessary information included in the command, which is relevant for RAN1 discussion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Necessary number of bits for the information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L1 impact or concern to use DCI or MAC CE for L1/L2 cell switch command</a:t>
            </a:r>
          </a:p>
          <a:p>
            <a:pPr algn="just"/>
            <a:endParaRPr lang="en-GB"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p>
          <a:p>
            <a:r>
              <a:rPr lang="en-GB" sz="800" dirty="0">
                <a:effectLst/>
                <a:highlight>
                  <a:srgbClr val="00FF00"/>
                </a:highlight>
                <a:latin typeface="Arial" panose="020B0604020202020204" pitchFamily="34" charset="0"/>
                <a:ea typeface="DengXian" panose="02010600030101010101" pitchFamily="2" charset="-122"/>
                <a:cs typeface="Arial" panose="020B0604020202020204" pitchFamily="34" charset="0"/>
              </a:rPr>
              <a:t>Agreement</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pPr marL="228600" indent="-304800" algn="just"/>
            <a:r>
              <a:rPr lang="en-GB" sz="800" dirty="0">
                <a:effectLst/>
                <a:latin typeface="Arial" panose="020B0604020202020204" pitchFamily="34" charset="0"/>
                <a:ea typeface="ＭＳ ゴシック" panose="020B0609070205080204" pitchFamily="49" charset="-128"/>
                <a:cs typeface="Arial" panose="020B0604020202020204" pitchFamily="34" charset="0"/>
              </a:rPr>
              <a:t>From RAN1 point of view, at least the following information can be included in the cell switch command, which is conveyed by MAC CE</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Information to identify the target cell(s)</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The details including bit number are designed by RAN2</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TA related information (details up to the discussion in A.I. 9.10.2)</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1 joint or 1 pair of UL and DL unified TCI State index for the target Cell</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Note: discussion on target </a:t>
            </a:r>
            <a:r>
              <a:rPr lang="en-GB"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sz="800" dirty="0">
                <a:effectLst/>
                <a:latin typeface="Arial" panose="020B0604020202020204" pitchFamily="34" charset="0"/>
                <a:ea typeface="ＭＳ ゴシック" panose="020B0609070205080204" pitchFamily="49" charset="-128"/>
                <a:cs typeface="Arial" panose="020B0604020202020204" pitchFamily="34" charset="0"/>
              </a:rPr>
              <a:t> is not precluded</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Active DL and UL BWPs for the target cell</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FFS: Triggering of aperiodic TRS transmitted from the target cell</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FFS: Triggering the CSI acquisition of the target cell and reporting to the target cell</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FFS: Triggering of aperiodic SRS transmission to the target cell</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FFS: C-RNTI</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sz="800" dirty="0">
                <a:effectLst/>
                <a:latin typeface="Arial" panose="020B0604020202020204" pitchFamily="34" charset="0"/>
                <a:ea typeface="ＭＳ ゴシック" panose="020B0609070205080204" pitchFamily="49" charset="-128"/>
                <a:cs typeface="Arial" panose="020B0604020202020204" pitchFamily="34" charset="0"/>
              </a:rPr>
              <a:t>FFS: the presence of each field (i.e. always present or configurable)</a:t>
            </a:r>
          </a:p>
          <a:p>
            <a:pPr>
              <a:tabLst>
                <a:tab pos="2637155" algn="ctr"/>
                <a:tab pos="5274310" algn="r"/>
              </a:tabLst>
            </a:pPr>
            <a:endParaRPr lang="en-GB" sz="800" b="1" dirty="0">
              <a:effectLst/>
              <a:latin typeface="Arial" panose="020B0604020202020204" pitchFamily="34" charset="0"/>
              <a:ea typeface="游明朝" panose="02020400000000000000" pitchFamily="18" charset="-128"/>
            </a:endParaRPr>
          </a:p>
          <a:p>
            <a:pPr>
              <a:tabLst>
                <a:tab pos="2637155" algn="ctr"/>
                <a:tab pos="5274310" algn="r"/>
              </a:tabLst>
            </a:pPr>
            <a:r>
              <a:rPr lang="en-GB" sz="800" b="1" dirty="0">
                <a:effectLst/>
                <a:latin typeface="Arial" panose="020B0604020202020204" pitchFamily="34" charset="0"/>
                <a:ea typeface="游明朝" panose="02020400000000000000" pitchFamily="18" charset="-128"/>
              </a:rPr>
              <a:t>Conclusion</a:t>
            </a:r>
            <a:endParaRPr lang="en-US" sz="800" dirty="0">
              <a:effectLst/>
              <a:latin typeface="Times New Roman" panose="02020603050405020304" pitchFamily="18" charset="0"/>
              <a:ea typeface="游明朝" panose="02020400000000000000" pitchFamily="18" charset="-128"/>
            </a:endParaRPr>
          </a:p>
          <a:p>
            <a:pPr marL="342900" lvl="0" indent="-342900">
              <a:buFont typeface="Times New Roman" panose="02020603050405020304" pitchFamily="18" charset="0"/>
              <a:buChar char="-"/>
              <a:tabLst>
                <a:tab pos="228600" algn="l"/>
              </a:tabLst>
            </a:pPr>
            <a:r>
              <a:rPr lang="en-GB" sz="800" dirty="0">
                <a:effectLst/>
                <a:latin typeface="Arial" panose="020B0604020202020204" pitchFamily="34" charset="0"/>
                <a:ea typeface="游明朝" panose="02020400000000000000" pitchFamily="18" charset="-128"/>
              </a:rPr>
              <a:t>Whether active DL and UL BWP of the target Cell/</a:t>
            </a:r>
            <a:r>
              <a:rPr lang="en-GB" sz="800" dirty="0" err="1">
                <a:effectLst/>
                <a:latin typeface="Arial" panose="020B0604020202020204" pitchFamily="34" charset="0"/>
                <a:ea typeface="游明朝" panose="02020400000000000000" pitchFamily="18" charset="-128"/>
              </a:rPr>
              <a:t>SpCell</a:t>
            </a:r>
            <a:r>
              <a:rPr lang="en-GB" sz="800" dirty="0">
                <a:effectLst/>
                <a:latin typeface="Arial" panose="020B0604020202020204" pitchFamily="34" charset="0"/>
                <a:ea typeface="游明朝" panose="02020400000000000000" pitchFamily="18" charset="-128"/>
              </a:rPr>
              <a:t> field, within the cell switch command, is always present or not is left to RAN2 decision.</a:t>
            </a:r>
            <a:endParaRPr lang="en-US" sz="800" dirty="0">
              <a:effectLst/>
              <a:latin typeface="Times New Roman" panose="02020603050405020304" pitchFamily="18" charset="0"/>
              <a:ea typeface="游明朝" panose="02020400000000000000" pitchFamily="18" charset="-128"/>
            </a:endParaRPr>
          </a:p>
          <a:p>
            <a:endParaRPr lang="en-GB" sz="800" dirty="0">
              <a:solidFill>
                <a:srgbClr val="000000"/>
              </a:solidFill>
              <a:effectLst/>
              <a:highlight>
                <a:srgbClr val="808000"/>
              </a:highlight>
              <a:latin typeface="Arial" panose="020B0604020202020204" pitchFamily="34" charset="0"/>
              <a:ea typeface="游明朝" panose="02020400000000000000" pitchFamily="18" charset="-128"/>
              <a:cs typeface="Arial" panose="020B0604020202020204" pitchFamily="34" charset="0"/>
            </a:endParaRPr>
          </a:p>
          <a:p>
            <a:r>
              <a:rPr lang="en-GB" sz="800" dirty="0">
                <a:solidFill>
                  <a:srgbClr val="000000"/>
                </a:solidFill>
                <a:effectLst/>
                <a:highlight>
                  <a:srgbClr val="808000"/>
                </a:highlight>
                <a:latin typeface="Arial" panose="020B0604020202020204" pitchFamily="34" charset="0"/>
                <a:ea typeface="游明朝" panose="02020400000000000000" pitchFamily="18" charset="-128"/>
                <a:cs typeface="Arial" panose="020B0604020202020204" pitchFamily="34" charset="0"/>
              </a:rPr>
              <a:t>Working Assumption</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pPr>
              <a:tabLst>
                <a:tab pos="2637155" algn="ctr"/>
                <a:tab pos="5274310" algn="r"/>
              </a:tabLst>
            </a:pPr>
            <a:r>
              <a:rPr lang="en-GB" sz="800" dirty="0">
                <a:effectLst/>
                <a:latin typeface="Arial" panose="020B0604020202020204" pitchFamily="34" charset="0"/>
                <a:ea typeface="游明朝" panose="02020400000000000000" pitchFamily="18" charset="-128"/>
                <a:cs typeface="Arial" panose="020B0604020202020204" pitchFamily="34" charset="0"/>
              </a:rPr>
              <a:t>On the presence of beam indication within cell switch command, at least for scenario 2, following is supported:</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pPr marL="342900" lvl="0" indent="-342900">
              <a:buFont typeface="Times New Roman" panose="02020603050405020304" pitchFamily="18" charset="0"/>
              <a:buChar char="-"/>
              <a:tabLst>
                <a:tab pos="228600" algn="l"/>
              </a:tabLst>
            </a:pPr>
            <a:r>
              <a:rPr lang="en-GB" sz="800" dirty="0">
                <a:effectLst/>
                <a:latin typeface="Arial" panose="020B0604020202020204" pitchFamily="34" charset="0"/>
                <a:ea typeface="游明朝" panose="02020400000000000000" pitchFamily="18" charset="-128"/>
                <a:cs typeface="Arial" panose="020B0604020202020204" pitchFamily="34" charset="0"/>
              </a:rPr>
              <a:t>A field to indicate 1 joint or 1 pair of UL and DL unified TCI State index for the target cell field is always present in the cell switch command. </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pPr>
              <a:tabLst>
                <a:tab pos="2637155" algn="ctr"/>
                <a:tab pos="5274310" algn="r"/>
                <a:tab pos="457200" algn="l"/>
              </a:tabLst>
            </a:pPr>
            <a:r>
              <a:rPr lang="en-GB" sz="800" dirty="0">
                <a:effectLst/>
                <a:latin typeface="Arial" panose="020B0604020202020204" pitchFamily="34" charset="0"/>
                <a:ea typeface="游明朝" panose="02020400000000000000" pitchFamily="18" charset="-128"/>
                <a:cs typeface="Arial" panose="020B0604020202020204" pitchFamily="34" charset="0"/>
              </a:rPr>
              <a:t>Note: If scenarios 1 and 3 are agreed to be supported in R18 LTM other solutions may be considered.</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pPr lvl="0" algn="just"/>
            <a:endParaRPr lang="en-GB" sz="800" dirty="0">
              <a:latin typeface="Arial" panose="020B0604020202020204" pitchFamily="34" charset="0"/>
              <a:ea typeface="ＭＳ ゴシック" panose="020B0609070205080204" pitchFamily="49" charset="-128"/>
              <a:cs typeface="Arial" panose="020B0604020202020204" pitchFamily="34" charset="0"/>
            </a:endParaRPr>
          </a:p>
        </p:txBody>
      </p:sp>
      <p:sp>
        <p:nvSpPr>
          <p:cNvPr id="8" name="テキスト プレースホルダー 7">
            <a:extLst>
              <a:ext uri="{FF2B5EF4-FFF2-40B4-BE49-F238E27FC236}">
                <a16:creationId xmlns:a16="http://schemas.microsoft.com/office/drawing/2014/main" id="{39BD8B1B-EE5B-4908-80F3-BC881CFA3F58}"/>
              </a:ext>
            </a:extLst>
          </p:cNvPr>
          <p:cNvSpPr>
            <a:spLocks noGrp="1"/>
          </p:cNvSpPr>
          <p:nvPr>
            <p:ph type="body" sz="quarter" idx="14"/>
          </p:nvPr>
        </p:nvSpPr>
        <p:spPr>
          <a:xfrm>
            <a:off x="229767" y="3428558"/>
            <a:ext cx="8679600" cy="858075"/>
          </a:xfrm>
        </p:spPr>
        <p:txBody>
          <a:bodyPr>
            <a:normAutofit/>
          </a:bodyPr>
          <a:lstStyle/>
          <a:p>
            <a:r>
              <a:rPr lang="en-US" altLang="ja-JP" sz="1200" dirty="0"/>
              <a:t>Finalize the FFS parameters, e.g., whether FFS parameters in the previous agreement are needed in the cell switch command </a:t>
            </a:r>
          </a:p>
          <a:p>
            <a:r>
              <a:rPr lang="en-GB" altLang="ja-JP" sz="1200" dirty="0"/>
              <a:t>Finalize which parameters should be always present vs configurable </a:t>
            </a:r>
            <a:endParaRPr lang="ja-JP" altLang="en-US" sz="1200" dirty="0"/>
          </a:p>
        </p:txBody>
      </p:sp>
      <p:sp>
        <p:nvSpPr>
          <p:cNvPr id="25" name="スライド番号プレースホルダー 24">
            <a:extLst>
              <a:ext uri="{FF2B5EF4-FFF2-40B4-BE49-F238E27FC236}">
                <a16:creationId xmlns:a16="http://schemas.microsoft.com/office/drawing/2014/main" id="{82D2D3E5-5811-CD3E-4911-2A662C331DD1}"/>
              </a:ext>
            </a:extLst>
          </p:cNvPr>
          <p:cNvSpPr>
            <a:spLocks noGrp="1"/>
          </p:cNvSpPr>
          <p:nvPr>
            <p:ph type="sldNum" sz="quarter" idx="12"/>
          </p:nvPr>
        </p:nvSpPr>
        <p:spPr/>
        <p:txBody>
          <a:bodyPr/>
          <a:lstStyle/>
          <a:p>
            <a:fld id="{4D029D89-7B63-4C94-AD4D-2E4D6BB83637}" type="slidenum">
              <a:rPr kumimoji="1" lang="ja-JP" altLang="en-US" smtClean="0"/>
              <a:t>30</a:t>
            </a:fld>
            <a:endParaRPr kumimoji="1" lang="ja-JP" altLang="en-US"/>
          </a:p>
        </p:txBody>
      </p:sp>
      <p:sp>
        <p:nvSpPr>
          <p:cNvPr id="2" name="テキスト ボックス 1">
            <a:extLst>
              <a:ext uri="{FF2B5EF4-FFF2-40B4-BE49-F238E27FC236}">
                <a16:creationId xmlns:a16="http://schemas.microsoft.com/office/drawing/2014/main" id="{BF3D8B86-1128-DDD3-DE0E-DAC29E97B9BC}"/>
              </a:ext>
            </a:extLst>
          </p:cNvPr>
          <p:cNvSpPr txBox="1"/>
          <p:nvPr/>
        </p:nvSpPr>
        <p:spPr>
          <a:xfrm>
            <a:off x="430756" y="4679285"/>
            <a:ext cx="8282488" cy="276999"/>
          </a:xfrm>
          <a:prstGeom prst="rect">
            <a:avLst/>
          </a:prstGeom>
          <a:noFill/>
        </p:spPr>
        <p:txBody>
          <a:bodyPr wrap="square">
            <a:spAutoFit/>
          </a:bodyPr>
          <a:lstStyle/>
          <a:p>
            <a:pPr lvl="0" algn="ctr"/>
            <a:r>
              <a:rPr lang="en-US" altLang="ja-JP" sz="1200" b="1" dirty="0">
                <a:solidFill>
                  <a:srgbClr val="FF0000"/>
                </a:solidFill>
              </a:rPr>
              <a:t>Discussion in RAN1#113 will be based on the contributions.</a:t>
            </a:r>
            <a:endParaRPr lang="en-US" altLang="ja-JP" sz="1200" b="1" dirty="0">
              <a:solidFill>
                <a:schemeClr val="accent1"/>
              </a:solidFill>
              <a:latin typeface="Arial" panose="020B0604020202020204" pitchFamily="34" charset="0"/>
              <a:ea typeface="ＭＳ ゴシック" panose="020B0609070205080204" pitchFamily="49" charset="-128"/>
            </a:endParaRPr>
          </a:p>
        </p:txBody>
      </p:sp>
    </p:spTree>
    <p:extLst>
      <p:ext uri="{BB962C8B-B14F-4D97-AF65-F5344CB8AC3E}">
        <p14:creationId xmlns:p14="http://schemas.microsoft.com/office/powerpoint/2010/main" val="61062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CD9A4221-C843-4C16-9667-6ACAFEE6D08A}"/>
              </a:ext>
            </a:extLst>
          </p:cNvPr>
          <p:cNvSpPr>
            <a:spLocks noGrp="1"/>
          </p:cNvSpPr>
          <p:nvPr>
            <p:ph type="ctrTitle"/>
          </p:nvPr>
        </p:nvSpPr>
        <p:spPr/>
        <p:txBody>
          <a:bodyPr/>
          <a:lstStyle/>
          <a:p>
            <a:r>
              <a:rPr lang="en-US" altLang="ja-JP" dirty="0"/>
              <a:t>RAN1 agreements and FL plans for RAN1#112b-e</a:t>
            </a:r>
            <a:endParaRPr lang="ja-JP" altLang="en-US" dirty="0"/>
          </a:p>
        </p:txBody>
      </p:sp>
      <p:sp>
        <p:nvSpPr>
          <p:cNvPr id="8" name="字幕 7">
            <a:extLst>
              <a:ext uri="{FF2B5EF4-FFF2-40B4-BE49-F238E27FC236}">
                <a16:creationId xmlns:a16="http://schemas.microsoft.com/office/drawing/2014/main" id="{120B55AF-8805-4849-BCAE-0E039F48246C}"/>
              </a:ext>
            </a:extLst>
          </p:cNvPr>
          <p:cNvSpPr>
            <a:spLocks noGrp="1"/>
          </p:cNvSpPr>
          <p:nvPr>
            <p:ph type="subTitle" idx="1"/>
          </p:nvPr>
        </p:nvSpPr>
        <p:spPr/>
        <p:txBody>
          <a:bodyPr/>
          <a:lstStyle/>
          <a:p>
            <a:r>
              <a:rPr lang="en-US" dirty="0"/>
              <a:t>Preparation for LTM before reception of cell switch command</a:t>
            </a:r>
            <a:endParaRPr lang="ja-JP" altLang="en-US" dirty="0"/>
          </a:p>
        </p:txBody>
      </p:sp>
      <p:sp>
        <p:nvSpPr>
          <p:cNvPr id="4" name="フッター プレースホルダー 3">
            <a:extLst>
              <a:ext uri="{FF2B5EF4-FFF2-40B4-BE49-F238E27FC236}">
                <a16:creationId xmlns:a16="http://schemas.microsoft.com/office/drawing/2014/main" id="{7D303EA2-9B38-4246-B1E6-1EB0D7597BAF}"/>
              </a:ext>
            </a:extLst>
          </p:cNvPr>
          <p:cNvSpPr>
            <a:spLocks noGrp="1"/>
          </p:cNvSpPr>
          <p:nvPr>
            <p:ph type="ftr" sz="quarter" idx="11"/>
          </p:nvPr>
        </p:nvSpPr>
        <p:spPr/>
        <p:txBody>
          <a:bodyPr/>
          <a:lstStyle/>
          <a:p>
            <a:r>
              <a:rPr lang="en-US" altLang="ja-JP"/>
              <a:t>© Fujitsu 2023</a:t>
            </a:r>
            <a:endParaRPr lang="ja-JP" altLang="en-US" dirty="0"/>
          </a:p>
        </p:txBody>
      </p:sp>
      <p:sp>
        <p:nvSpPr>
          <p:cNvPr id="15" name="スライド番号プレースホルダー 14">
            <a:extLst>
              <a:ext uri="{FF2B5EF4-FFF2-40B4-BE49-F238E27FC236}">
                <a16:creationId xmlns:a16="http://schemas.microsoft.com/office/drawing/2014/main" id="{B0BCD5C5-4FC9-F937-2F9C-BAC4BF44224E}"/>
              </a:ext>
            </a:extLst>
          </p:cNvPr>
          <p:cNvSpPr>
            <a:spLocks noGrp="1"/>
          </p:cNvSpPr>
          <p:nvPr>
            <p:ph type="sldNum" sz="quarter" idx="4"/>
          </p:nvPr>
        </p:nvSpPr>
        <p:spPr/>
        <p:txBody>
          <a:bodyPr/>
          <a:lstStyle/>
          <a:p>
            <a:fld id="{4D029D89-7B63-4C94-AD4D-2E4D6BB83637}" type="slidenum">
              <a:rPr kumimoji="1" lang="ja-JP" altLang="en-US" smtClean="0"/>
              <a:pPr/>
              <a:t>31</a:t>
            </a:fld>
            <a:endParaRPr kumimoji="1" lang="ja-JP" altLang="en-US"/>
          </a:p>
        </p:txBody>
      </p:sp>
    </p:spTree>
    <p:extLst>
      <p:ext uri="{BB962C8B-B14F-4D97-AF65-F5344CB8AC3E}">
        <p14:creationId xmlns:p14="http://schemas.microsoft.com/office/powerpoint/2010/main" val="413272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EC8084B-9D5F-D01E-398C-E4BB8CC32495}"/>
              </a:ext>
            </a:extLst>
          </p:cNvPr>
          <p:cNvSpPr>
            <a:spLocks noGrp="1"/>
          </p:cNvSpPr>
          <p:nvPr>
            <p:ph type="body" sz="quarter" idx="14"/>
          </p:nvPr>
        </p:nvSpPr>
        <p:spPr>
          <a:xfrm>
            <a:off x="229767" y="3497119"/>
            <a:ext cx="8679600" cy="1091925"/>
          </a:xfrm>
        </p:spPr>
        <p:txBody>
          <a:bodyPr>
            <a:normAutofit/>
          </a:bodyPr>
          <a:lstStyle/>
          <a:p>
            <a:r>
              <a:rPr kumimoji="1" lang="en-US" altLang="ja-JP" sz="1200" dirty="0"/>
              <a:t> Continue the discussion on whether 2-step (SSB first and then TRS) or </a:t>
            </a:r>
            <a:r>
              <a:rPr lang="en-US" altLang="ja-JP" sz="1200" dirty="0"/>
              <a:t>1-step (Direct use of TRS) </a:t>
            </a:r>
            <a:r>
              <a:rPr kumimoji="1" lang="en-US" altLang="ja-JP" sz="1200" dirty="0"/>
              <a:t>DL synchronization scheme should be supported for R18 LTM</a:t>
            </a:r>
          </a:p>
          <a:p>
            <a:pPr lvl="1"/>
            <a:r>
              <a:rPr kumimoji="1" lang="en-US" altLang="ja-JP" sz="800" dirty="0"/>
              <a:t>If no </a:t>
            </a:r>
            <a:r>
              <a:rPr lang="en-US" altLang="ja-JP" sz="800" dirty="0"/>
              <a:t>concussion is reached in RAN1#113 then RAN1 will not define specific DL synchronization steps, and this will be left to UE implementation </a:t>
            </a:r>
            <a:endParaRPr kumimoji="1" lang="en-US" altLang="ja-JP" sz="800" dirty="0"/>
          </a:p>
          <a:p>
            <a:r>
              <a:rPr kumimoji="1" lang="en-US" altLang="ja-JP" sz="1200" dirty="0"/>
              <a:t>Check whether joint TCI state activation and beam indication in cell switch command (i.e., Alt 2) should also be supported </a:t>
            </a:r>
          </a:p>
        </p:txBody>
      </p:sp>
      <p:sp>
        <p:nvSpPr>
          <p:cNvPr id="3" name="タイトル 2">
            <a:extLst>
              <a:ext uri="{FF2B5EF4-FFF2-40B4-BE49-F238E27FC236}">
                <a16:creationId xmlns:a16="http://schemas.microsoft.com/office/drawing/2014/main" id="{28663A43-91EE-BC08-B2C8-F46A951A1D1E}"/>
              </a:ext>
            </a:extLst>
          </p:cNvPr>
          <p:cNvSpPr>
            <a:spLocks noGrp="1"/>
          </p:cNvSpPr>
          <p:nvPr>
            <p:ph type="title"/>
          </p:nvPr>
        </p:nvSpPr>
        <p:spPr>
          <a:xfrm>
            <a:off x="229767" y="75798"/>
            <a:ext cx="7740000" cy="627864"/>
          </a:xfrm>
        </p:spPr>
        <p:txBody>
          <a:bodyPr/>
          <a:lstStyle/>
          <a:p>
            <a:r>
              <a:rPr lang="en-US" altLang="ja-JP" sz="2400" dirty="0"/>
              <a:t>Preparation for LTM: </a:t>
            </a:r>
            <a:r>
              <a:rPr kumimoji="1" lang="en-US" altLang="ja-JP" sz="2400" dirty="0"/>
              <a:t>Details on DL synchronization to candidate cells</a:t>
            </a:r>
            <a:endParaRPr kumimoji="1" lang="ja-JP" altLang="en-US" sz="2400" dirty="0"/>
          </a:p>
        </p:txBody>
      </p:sp>
      <p:sp>
        <p:nvSpPr>
          <p:cNvPr id="4" name="フッター プレースホルダー 3">
            <a:extLst>
              <a:ext uri="{FF2B5EF4-FFF2-40B4-BE49-F238E27FC236}">
                <a16:creationId xmlns:a16="http://schemas.microsoft.com/office/drawing/2014/main" id="{FA161272-8954-571A-80CD-F16EA5245FC8}"/>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EC88C876-5D5C-9A3A-325F-24BA9B0B8792}"/>
              </a:ext>
            </a:extLst>
          </p:cNvPr>
          <p:cNvSpPr>
            <a:spLocks noGrp="1"/>
          </p:cNvSpPr>
          <p:nvPr>
            <p:ph type="sldNum" sz="quarter" idx="12"/>
          </p:nvPr>
        </p:nvSpPr>
        <p:spPr/>
        <p:txBody>
          <a:bodyPr/>
          <a:lstStyle/>
          <a:p>
            <a:fld id="{4D029D89-7B63-4C94-AD4D-2E4D6BB83637}" type="slidenum">
              <a:rPr kumimoji="1" lang="ja-JP" altLang="en-US" smtClean="0"/>
              <a:t>32</a:t>
            </a:fld>
            <a:endParaRPr kumimoji="1" lang="ja-JP" altLang="en-US"/>
          </a:p>
        </p:txBody>
      </p:sp>
      <p:sp>
        <p:nvSpPr>
          <p:cNvPr id="6" name="TextBox 105">
            <a:extLst>
              <a:ext uri="{FF2B5EF4-FFF2-40B4-BE49-F238E27FC236}">
                <a16:creationId xmlns:a16="http://schemas.microsoft.com/office/drawing/2014/main" id="{4AC703B3-D20D-576C-2B42-F87782834081}"/>
              </a:ext>
            </a:extLst>
          </p:cNvPr>
          <p:cNvSpPr txBox="1"/>
          <p:nvPr/>
        </p:nvSpPr>
        <p:spPr>
          <a:xfrm>
            <a:off x="258343" y="708944"/>
            <a:ext cx="8679600" cy="2691506"/>
          </a:xfrm>
          <a:prstGeom prst="rect">
            <a:avLst/>
          </a:prstGeom>
        </p:spPr>
        <p:style>
          <a:lnRef idx="2">
            <a:schemeClr val="accent1"/>
          </a:lnRef>
          <a:fillRef idx="1">
            <a:schemeClr val="lt1"/>
          </a:fillRef>
          <a:effectRef idx="0">
            <a:schemeClr val="accent1"/>
          </a:effectRef>
          <a:fontRef idx="minor">
            <a:schemeClr val="dk1"/>
          </a:fontRef>
        </p:style>
        <p:txBody>
          <a:bodyPr wrap="square" numCol="2">
            <a:spAutoFit/>
          </a:bodyPr>
          <a:lstStyle/>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5-1)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to further study the potential RAN1 enhancements and spec impact to perform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at least </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following procedures prior to the reception of L1/L2 cell switch command aiming at the reduction of handover delay / interruption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rgbClr val="FF0000"/>
                </a:solidFill>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DL synchronization </a:t>
            </a:r>
            <a:r>
              <a:rPr lang="en-GB"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for candidate cell(s) </a:t>
            </a:r>
            <a:endParaRPr lang="ja-JP"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TRS tracking for candidate cell(s)</a:t>
            </a:r>
            <a:endParaRPr lang="ja-JP"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CSI acquisition for candidate cell(s)</a:t>
            </a:r>
            <a:endParaRPr lang="ja-JP"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rgbClr val="70AD47"/>
                </a:solidFill>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Activation/</a:t>
            </a:r>
            <a:r>
              <a:rPr lang="en-GB" altLang="ja-JP" sz="800" dirty="0">
                <a:solidFill>
                  <a:srgbClr val="FF0000"/>
                </a:solidFill>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Selection </a:t>
            </a:r>
            <a:r>
              <a:rPr lang="en-GB"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of TCI states for candidate cell(s), if feasible </a:t>
            </a:r>
          </a:p>
          <a:p>
            <a:pPr marL="742950" lvl="1" indent="-285750" algn="just">
              <a:buFont typeface="游ゴシック" panose="020B0400000000000000" pitchFamily="50" charset="-128"/>
              <a:buChar char="-"/>
            </a:pPr>
            <a:r>
              <a:rPr lang="en-GB" altLang="ja-JP" sz="800" dirty="0">
                <a:effectLst/>
                <a:highlight>
                  <a:srgbClr val="FFFFFF"/>
                </a:highlight>
                <a:latin typeface="Arial" panose="020B0604020202020204" pitchFamily="34" charset="0"/>
                <a:ea typeface="ＭＳ ゴシック" panose="020B0609070205080204" pitchFamily="49" charset="-128"/>
                <a:cs typeface="Arial" panose="020B0604020202020204" pitchFamily="34" charset="0"/>
              </a:rPr>
              <a:t>Note: Uplink synchronization aspect </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will not be discussed under this A.I.</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r>
              <a:rPr lang="en-GB" altLang="ja-JP" sz="800" dirty="0">
                <a:solidFill>
                  <a:srgbClr val="FF0000"/>
                </a:solidFill>
                <a:effectLst/>
                <a:latin typeface="Arial" panose="020B0604020202020204" pitchFamily="34" charset="0"/>
                <a:ea typeface="ＭＳ ゴシック" panose="020B0609070205080204" pitchFamily="49" charset="-128"/>
                <a:cs typeface="Arial" panose="020B0604020202020204" pitchFamily="34" charset="0"/>
              </a:rPr>
              <a:t>FFS: Whether the above procedures prior to the reception of L1/L2 cell switch command can be performed on candidate cell when it is deactivated </a:t>
            </a:r>
            <a:r>
              <a:rPr lang="en-GB" altLang="ja-JP" sz="800" dirty="0" err="1">
                <a:solidFill>
                  <a:srgbClr val="FF0000"/>
                </a:solidFill>
                <a:effectLst/>
                <a:latin typeface="Arial" panose="020B0604020202020204" pitchFamily="34" charset="0"/>
                <a:ea typeface="ＭＳ ゴシック" panose="020B0609070205080204" pitchFamily="49" charset="-128"/>
                <a:cs typeface="Arial" panose="020B0604020202020204" pitchFamily="34" charset="0"/>
              </a:rPr>
              <a:t>SCell</a:t>
            </a:r>
            <a:r>
              <a:rPr lang="en-GB" altLang="ja-JP" sz="800" dirty="0">
                <a:solidFill>
                  <a:srgbClr val="FF0000"/>
                </a:solidFill>
                <a:effectLst/>
                <a:latin typeface="Arial" panose="020B0604020202020204" pitchFamily="34" charset="0"/>
                <a:ea typeface="ＭＳ ゴシック" panose="020B0609070205080204" pitchFamily="49" charset="-128"/>
                <a:cs typeface="Arial" panose="020B0604020202020204" pitchFamily="34" charset="0"/>
              </a:rPr>
              <a:t> (if defined in RAN2) </a:t>
            </a:r>
            <a:endParaRPr lang="en-GB" altLang="ja-JP" sz="800" dirty="0">
              <a:solidFill>
                <a:srgbClr val="FF0000"/>
              </a:solidFill>
              <a:latin typeface="Arial" panose="020B0604020202020204" pitchFamily="34" charset="0"/>
              <a:ea typeface="ＭＳ ゴシック" panose="020B0609070205080204" pitchFamily="49" charset="-128"/>
              <a:cs typeface="Arial" panose="020B0604020202020204" pitchFamily="34" charset="0"/>
            </a:endParaRPr>
          </a:p>
          <a:p>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RAN1#111]</a:t>
            </a:r>
            <a:endParaRPr lang="en-GB" altLang="ja-JP" sz="800" dirty="0">
              <a:solidFill>
                <a:srgbClr val="FF0000"/>
              </a:solidFill>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solidFill>
                  <a:srgbClr val="000000"/>
                </a:solidFill>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Symbol" panose="05050102010706020507" pitchFamily="18" charset="2"/>
              <a:buChar char=""/>
            </a:pPr>
            <a:r>
              <a:rPr lang="en-GB" altLang="ja-JP" sz="800" dirty="0">
                <a:solidFill>
                  <a:srgbClr val="000000"/>
                </a:solidFill>
                <a:effectLst/>
                <a:latin typeface="Arial" panose="020B0604020202020204" pitchFamily="34" charset="0"/>
                <a:ea typeface="SimSun" panose="02010600030101010101" pitchFamily="2" charset="-122"/>
                <a:cs typeface="Arial" panose="020B0604020202020204" pitchFamily="34" charset="0"/>
              </a:rPr>
              <a:t>Regarding the potential RAN1 enhancements to reduce the handover delay / interruption for Rel-18 LTM</a:t>
            </a:r>
            <a:endParaRPr lang="ja-JP" altLang="ja-JP" sz="800" dirty="0">
              <a:effectLst/>
              <a:latin typeface="Arial" panose="020B0604020202020204" pitchFamily="34" charset="0"/>
              <a:ea typeface="SimSun" panose="02010600030101010101" pitchFamily="2" charset="-122"/>
              <a:cs typeface="Arial" panose="020B0604020202020204" pitchFamily="34" charset="0"/>
            </a:endParaRPr>
          </a:p>
          <a:p>
            <a:pPr marL="742950" lvl="1" indent="-285750" algn="just">
              <a:buFont typeface="Times" panose="02020603050405020304" pitchFamily="18" charset="0"/>
              <a:buChar char="-"/>
            </a:pPr>
            <a:r>
              <a:rPr lang="en-GB" altLang="ja-JP" sz="800" dirty="0">
                <a:solidFill>
                  <a:srgbClr val="000000"/>
                </a:solidFill>
                <a:effectLst/>
                <a:highlight>
                  <a:srgbClr val="FFFFFF"/>
                </a:highlight>
                <a:latin typeface="Arial" panose="020B0604020202020204" pitchFamily="34" charset="0"/>
                <a:ea typeface="Batang" panose="02030600000101010101" pitchFamily="18" charset="-127"/>
                <a:cs typeface="Arial" panose="020B0604020202020204" pitchFamily="34" charset="0"/>
              </a:rPr>
              <a:t>Support at least DL synchronization for candidate cell(s) based on at least SSB before cell switch command</a:t>
            </a:r>
            <a:endParaRPr lang="ja-JP" altLang="ja-JP" sz="800" dirty="0">
              <a:effectLst/>
              <a:highlight>
                <a:srgbClr val="FFFFFF"/>
              </a:highligh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solidFill>
                  <a:srgbClr val="000000"/>
                </a:solidFill>
                <a:effectLst/>
                <a:latin typeface="Arial" panose="020B0604020202020204" pitchFamily="34" charset="0"/>
                <a:ea typeface="Batang" panose="02030600000101010101" pitchFamily="18" charset="-127"/>
                <a:cs typeface="Arial" panose="020B0604020202020204" pitchFamily="34" charset="0"/>
              </a:rPr>
              <a:t>Further study the necessary mechanism, e.g. </a:t>
            </a:r>
            <a:r>
              <a:rPr lang="en-GB" altLang="ja-JP" sz="800" dirty="0" err="1">
                <a:solidFill>
                  <a:srgbClr val="000000"/>
                </a:solidFill>
                <a:effectLst/>
                <a:latin typeface="Arial" panose="020B0604020202020204" pitchFamily="34" charset="0"/>
                <a:ea typeface="Batang" panose="02030600000101010101" pitchFamily="18" charset="-127"/>
                <a:cs typeface="Arial" panose="020B0604020202020204" pitchFamily="34" charset="0"/>
              </a:rPr>
              <a:t>signaling</a:t>
            </a:r>
            <a:r>
              <a:rPr lang="en-GB" altLang="ja-JP" sz="800" dirty="0">
                <a:solidFill>
                  <a:srgbClr val="000000"/>
                </a:solidFill>
                <a:effectLst/>
                <a:latin typeface="Arial" panose="020B0604020202020204" pitchFamily="34" charset="0"/>
                <a:ea typeface="Batang" panose="02030600000101010101" pitchFamily="18" charset="-127"/>
                <a:cs typeface="Arial" panose="020B0604020202020204" pitchFamily="34" charset="0"/>
              </a:rPr>
              <a:t> and UE capability</a:t>
            </a:r>
          </a:p>
          <a:p>
            <a:pPr marL="1143000" lvl="2" indent="-228600" algn="just">
              <a:buFont typeface="Times" panose="02020603050405020304" pitchFamily="18" charset="0"/>
              <a:buChar char="-"/>
            </a:pPr>
            <a:endParaRPr lang="en-GB" altLang="ja-JP" sz="800" b="1" dirty="0">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Arial" panose="020B0604020202020204" pitchFamily="34" charset="0"/>
              </a:rPr>
              <a:t>[Conclusion at RAN1#112bis-e]</a:t>
            </a:r>
            <a:endParaRPr lang="ja-JP" altLang="ja-JP" sz="800" b="1" dirty="0">
              <a:latin typeface="Arial" panose="020B0604020202020204" pitchFamily="34" charset="0"/>
              <a:ea typeface="ＭＳ ゴシック" panose="020B0609070205080204" pitchFamily="49" charset="-128"/>
              <a:cs typeface="Arial" panose="020B0604020202020204" pitchFamily="34" charset="0"/>
            </a:endParaRPr>
          </a:p>
          <a:p>
            <a:r>
              <a:rPr lang="en-GB" sz="800" dirty="0">
                <a:effectLst/>
                <a:highlight>
                  <a:srgbClr val="00FF00"/>
                </a:highlight>
                <a:latin typeface="Arial" panose="020B0604020202020204" pitchFamily="34" charset="0"/>
                <a:ea typeface="游明朝" panose="02020400000000000000" pitchFamily="18" charset="-128"/>
                <a:cs typeface="Arial" panose="020B0604020202020204" pitchFamily="34" charset="0"/>
              </a:rPr>
              <a:t>Agreement</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r>
              <a:rPr lang="en-GB" sz="800" dirty="0">
                <a:effectLst/>
                <a:latin typeface="Arial" panose="020B0604020202020204" pitchFamily="34" charset="0"/>
                <a:ea typeface="游明朝" panose="02020400000000000000" pitchFamily="18" charset="-128"/>
                <a:cs typeface="Arial" panose="020B0604020202020204" pitchFamily="34" charset="0"/>
              </a:rPr>
              <a:t>For the Rel-17 unified TCI based beam indication in Rel-18 LTM, at least Alt 1 is supported:</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pPr marL="342900" lvl="0" indent="-342900" algn="just">
              <a:buFont typeface="Symbol" panose="05050102010706020507" pitchFamily="18" charset="2"/>
              <a:buChar char=""/>
            </a:pPr>
            <a:r>
              <a:rPr lang="en-GB" sz="800" b="1" dirty="0">
                <a:effectLst/>
                <a:latin typeface="Arial" panose="020B0604020202020204" pitchFamily="34" charset="0"/>
                <a:ea typeface="ＭＳ ゴシック" panose="020B0609070205080204" pitchFamily="49" charset="-128"/>
                <a:cs typeface="Arial" panose="020B0604020202020204" pitchFamily="34" charset="0"/>
              </a:rPr>
              <a:t>Alt 1:</a:t>
            </a:r>
            <a:r>
              <a:rPr lang="en-GB" sz="800" dirty="0">
                <a:effectLst/>
                <a:latin typeface="Arial" panose="020B0604020202020204" pitchFamily="34" charset="0"/>
                <a:ea typeface="ＭＳ ゴシック" panose="020B0609070205080204" pitchFamily="49" charset="-128"/>
                <a:cs typeface="Arial" panose="020B0604020202020204" pitchFamily="34" charset="0"/>
              </a:rPr>
              <a:t> TCI state activation of a candidate cell is received before the reception of beam indication of the candidate cell, </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Symbol" panose="05050102010706020507" pitchFamily="18" charset="2"/>
              <a:buChar char=""/>
            </a:pPr>
            <a:r>
              <a:rPr lang="en-GB" sz="800" b="1" dirty="0">
                <a:effectLst/>
                <a:latin typeface="Arial" panose="020B0604020202020204" pitchFamily="34" charset="0"/>
                <a:ea typeface="ＭＳ ゴシック" panose="020B0609070205080204" pitchFamily="49" charset="-128"/>
                <a:cs typeface="Arial" panose="020B0604020202020204" pitchFamily="34" charset="0"/>
              </a:rPr>
              <a:t>Alt 2:</a:t>
            </a:r>
            <a:r>
              <a:rPr lang="en-GB" sz="800" dirty="0">
                <a:effectLst/>
                <a:latin typeface="Arial" panose="020B0604020202020204" pitchFamily="34" charset="0"/>
                <a:ea typeface="ＭＳ ゴシック" panose="020B0609070205080204" pitchFamily="49" charset="-128"/>
                <a:cs typeface="Arial" panose="020B0604020202020204" pitchFamily="34" charset="0"/>
              </a:rPr>
              <a:t> TCI state activation of a candidate cell is received together with the reception of beam indication of the candidate cell</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Courier New" panose="02070309020205020404" pitchFamily="49" charset="0"/>
              <a:buChar char="o"/>
            </a:pPr>
            <a:r>
              <a:rPr lang="en-GB" sz="800" dirty="0">
                <a:effectLst/>
                <a:latin typeface="Arial" panose="020B0604020202020204" pitchFamily="34" charset="0"/>
                <a:ea typeface="ＭＳ ゴシック" panose="020B0609070205080204" pitchFamily="49" charset="-128"/>
                <a:cs typeface="Arial" panose="020B0604020202020204" pitchFamily="34" charset="0"/>
              </a:rPr>
              <a:t>FFS: signalling details for TCI state indication, if both activation and indication are done in the same MAC CE message carrying switch command</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Symbol" panose="05050102010706020507" pitchFamily="18" charset="2"/>
              <a:buChar char=""/>
            </a:pPr>
            <a:r>
              <a:rPr lang="en-GB" sz="800" b="1" dirty="0">
                <a:effectLst/>
                <a:latin typeface="Arial" panose="020B0604020202020204" pitchFamily="34" charset="0"/>
                <a:ea typeface="ＭＳ ゴシック" panose="020B0609070205080204" pitchFamily="49" charset="-128"/>
                <a:cs typeface="Arial" panose="020B0604020202020204" pitchFamily="34" charset="0"/>
              </a:rPr>
              <a:t>Alt 3:</a:t>
            </a:r>
            <a:r>
              <a:rPr lang="en-GB" sz="800" dirty="0">
                <a:effectLst/>
                <a:latin typeface="Arial" panose="020B0604020202020204" pitchFamily="34" charset="0"/>
                <a:ea typeface="ＭＳ ゴシック" panose="020B0609070205080204" pitchFamily="49" charset="-128"/>
                <a:cs typeface="Arial" panose="020B0604020202020204" pitchFamily="34" charset="0"/>
              </a:rPr>
              <a:t> Alt 1 and/or Alt 2 can be supported based on the UE capability</a:t>
            </a:r>
            <a:endParaRPr lang="en-US" sz="800" dirty="0">
              <a:effectLst/>
              <a:latin typeface="Arial" panose="020B0604020202020204" pitchFamily="34" charset="0"/>
              <a:ea typeface="ＭＳ ゴシック" panose="020B0609070205080204" pitchFamily="49" charset="-128"/>
              <a:cs typeface="Arial" panose="020B0604020202020204" pitchFamily="34" charset="0"/>
            </a:endParaRPr>
          </a:p>
          <a:p>
            <a:r>
              <a:rPr lang="en-GB" sz="800" b="1" dirty="0">
                <a:effectLst/>
                <a:latin typeface="Arial" panose="020B0604020202020204" pitchFamily="34" charset="0"/>
                <a:ea typeface="游明朝" panose="02020400000000000000" pitchFamily="18" charset="-128"/>
                <a:cs typeface="Arial" panose="020B0604020202020204" pitchFamily="34" charset="0"/>
              </a:rPr>
              <a:t>FFS:</a:t>
            </a:r>
            <a:r>
              <a:rPr lang="en-GB" sz="800" dirty="0">
                <a:effectLst/>
                <a:latin typeface="Arial" panose="020B0604020202020204" pitchFamily="34" charset="0"/>
                <a:ea typeface="游明朝" panose="02020400000000000000" pitchFamily="18" charset="-128"/>
                <a:cs typeface="Arial" panose="020B0604020202020204" pitchFamily="34" charset="0"/>
              </a:rPr>
              <a:t> signalling details for TCI state activation</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r>
              <a:rPr lang="en-GB" sz="800" b="1" dirty="0">
                <a:effectLst/>
                <a:latin typeface="Arial" panose="020B0604020202020204" pitchFamily="34" charset="0"/>
                <a:ea typeface="游明朝" panose="02020400000000000000" pitchFamily="18" charset="-128"/>
                <a:cs typeface="Arial" panose="020B0604020202020204" pitchFamily="34" charset="0"/>
              </a:rPr>
              <a:t>FFS:</a:t>
            </a:r>
            <a:r>
              <a:rPr lang="en-GB" sz="800" dirty="0">
                <a:effectLst/>
                <a:latin typeface="Arial" panose="020B0604020202020204" pitchFamily="34" charset="0"/>
                <a:ea typeface="游明朝" panose="02020400000000000000" pitchFamily="18" charset="-128"/>
                <a:cs typeface="Arial" panose="020B0604020202020204" pitchFamily="34" charset="0"/>
              </a:rPr>
              <a:t> For Alt 1, whether/how TCI state activation for candidate cell(s) is allowed</a:t>
            </a:r>
            <a:endParaRPr lang="en-US" sz="800" dirty="0">
              <a:effectLst/>
              <a:latin typeface="Arial" panose="020B0604020202020204" pitchFamily="34" charset="0"/>
              <a:ea typeface="游明朝" panose="02020400000000000000" pitchFamily="18" charset="-128"/>
              <a:cs typeface="Arial" panose="020B0604020202020204" pitchFamily="34" charset="0"/>
            </a:endParaRPr>
          </a:p>
          <a:p>
            <a:r>
              <a:rPr lang="en-GB" sz="800" b="1" dirty="0">
                <a:effectLst/>
                <a:latin typeface="Arial" panose="020B0604020202020204" pitchFamily="34" charset="0"/>
                <a:ea typeface="游明朝" panose="02020400000000000000" pitchFamily="18" charset="-128"/>
                <a:cs typeface="Arial" panose="020B0604020202020204" pitchFamily="34" charset="0"/>
              </a:rPr>
              <a:t>Note:</a:t>
            </a:r>
            <a:r>
              <a:rPr lang="en-GB" sz="800" dirty="0">
                <a:effectLst/>
                <a:latin typeface="Arial" panose="020B0604020202020204" pitchFamily="34" charset="0"/>
                <a:ea typeface="游明朝" panose="02020400000000000000" pitchFamily="18" charset="-128"/>
                <a:cs typeface="Arial" panose="020B0604020202020204" pitchFamily="34" charset="0"/>
              </a:rPr>
              <a:t> If scenarios 1 and 3 are to be supported other beam indication/TCI activation </a:t>
            </a:r>
            <a:r>
              <a:rPr lang="en-GB" sz="800" dirty="0">
                <a:effectLst/>
                <a:latin typeface="Arial" panose="020B0604020202020204" pitchFamily="34" charset="0"/>
                <a:ea typeface="游明朝" panose="02020400000000000000" pitchFamily="18" charset="-128"/>
              </a:rPr>
              <a:t>timing relationships are not precluded.</a:t>
            </a:r>
            <a:endParaRPr lang="en-US" sz="800" dirty="0">
              <a:effectLst/>
              <a:latin typeface="Times New Roman" panose="02020603050405020304" pitchFamily="18" charset="0"/>
              <a:ea typeface="游明朝" panose="02020400000000000000" pitchFamily="18" charset="-128"/>
            </a:endParaRPr>
          </a:p>
        </p:txBody>
      </p:sp>
      <p:sp>
        <p:nvSpPr>
          <p:cNvPr id="7" name="テキスト ボックス 6">
            <a:extLst>
              <a:ext uri="{FF2B5EF4-FFF2-40B4-BE49-F238E27FC236}">
                <a16:creationId xmlns:a16="http://schemas.microsoft.com/office/drawing/2014/main" id="{96EE9D2C-FF80-0C12-1E9A-63CB540496B3}"/>
              </a:ext>
            </a:extLst>
          </p:cNvPr>
          <p:cNvSpPr txBox="1"/>
          <p:nvPr/>
        </p:nvSpPr>
        <p:spPr>
          <a:xfrm>
            <a:off x="258343" y="4648239"/>
            <a:ext cx="8282488" cy="276999"/>
          </a:xfrm>
          <a:prstGeom prst="rect">
            <a:avLst/>
          </a:prstGeom>
          <a:noFill/>
        </p:spPr>
        <p:txBody>
          <a:bodyPr wrap="square">
            <a:spAutoFit/>
          </a:bodyPr>
          <a:lstStyle/>
          <a:p>
            <a:pPr lvl="0" algn="ctr"/>
            <a:r>
              <a:rPr lang="en-US" altLang="ja-JP" sz="1200" b="1" dirty="0">
                <a:solidFill>
                  <a:srgbClr val="FF0000"/>
                </a:solidFill>
              </a:rPr>
              <a:t>Discussion in RAN1#113 will be based on the contributions.</a:t>
            </a:r>
            <a:endParaRPr lang="en-US" altLang="ja-JP" sz="1200" b="1" dirty="0">
              <a:solidFill>
                <a:schemeClr val="accent1"/>
              </a:solidFill>
              <a:latin typeface="Arial" panose="020B0604020202020204" pitchFamily="34" charset="0"/>
              <a:ea typeface="ＭＳ ゴシック" panose="020B0609070205080204" pitchFamily="49" charset="-128"/>
            </a:endParaRPr>
          </a:p>
        </p:txBody>
      </p:sp>
    </p:spTree>
    <p:extLst>
      <p:ext uri="{BB962C8B-B14F-4D97-AF65-F5344CB8AC3E}">
        <p14:creationId xmlns:p14="http://schemas.microsoft.com/office/powerpoint/2010/main" val="4289884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12023E-E6D4-4770-A8BB-6AE3C620D8EA}"/>
              </a:ext>
            </a:extLst>
          </p:cNvPr>
          <p:cNvSpPr>
            <a:spLocks noGrp="1"/>
          </p:cNvSpPr>
          <p:nvPr>
            <p:ph type="body" sz="quarter" idx="14"/>
          </p:nvPr>
        </p:nvSpPr>
        <p:spPr>
          <a:xfrm>
            <a:off x="258343" y="3645739"/>
            <a:ext cx="8679600" cy="494814"/>
          </a:xfrm>
        </p:spPr>
        <p:txBody>
          <a:bodyPr>
            <a:normAutofit fontScale="92500"/>
          </a:bodyPr>
          <a:lstStyle/>
          <a:p>
            <a:r>
              <a:rPr lang="en-US" altLang="ja-JP" sz="1200" dirty="0"/>
              <a:t>Finalize whether TRS tracking and CSI acquisition on candidate cell before cell switch command should be supported in R18 LTM</a:t>
            </a:r>
          </a:p>
          <a:p>
            <a:pPr lvl="1"/>
            <a:r>
              <a:rPr lang="en-US" altLang="ja-JP" sz="1100" dirty="0"/>
              <a:t>Needs to be finalized in RAN1#113 </a:t>
            </a:r>
          </a:p>
        </p:txBody>
      </p:sp>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75798"/>
            <a:ext cx="7740000" cy="627864"/>
          </a:xfrm>
        </p:spPr>
        <p:txBody>
          <a:bodyPr/>
          <a:lstStyle/>
          <a:p>
            <a:r>
              <a:rPr lang="en-US" altLang="ja-JP" sz="2400" dirty="0"/>
              <a:t>Preparation for LTM: TRS tracking and CSI acquisition</a:t>
            </a:r>
            <a:endParaRPr kumimoji="1" lang="ja-JP" altLang="en-US" sz="2400"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267765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5-1)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RAN1 to further study the potential RAN1 enhancements and spec impact to perform </a:t>
            </a:r>
            <a:r>
              <a:rPr lang="en-GB" altLang="ja-JP" sz="800" dirty="0">
                <a:solidFill>
                  <a:srgbClr val="70AD47"/>
                </a:solidFill>
                <a:effectLst/>
                <a:latin typeface="Times New Roman" panose="02020603050405020304" pitchFamily="18" charset="0"/>
                <a:ea typeface="ＭＳ ゴシック" panose="020B0609070205080204" pitchFamily="49" charset="-128"/>
              </a:rPr>
              <a:t>at least </a:t>
            </a:r>
            <a:r>
              <a:rPr lang="en-GB" altLang="ja-JP" sz="800" dirty="0">
                <a:effectLst/>
                <a:latin typeface="Times New Roman" panose="02020603050405020304" pitchFamily="18" charset="0"/>
                <a:ea typeface="ＭＳ ゴシック" panose="020B0609070205080204" pitchFamily="49" charset="-128"/>
              </a:rPr>
              <a:t>the following procedures prior to the reception of L1/L2 cell switch command aiming at the reduction of handover delay / interruption</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DL synchronization </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for candidate cell(s)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TRS tracking for candidate cell(s)</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CSI acquisition for candidate cell(s)</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solidFill>
                  <a:srgbClr val="70AD47"/>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Activation/</a:t>
            </a: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Selection </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of TCI states for candidate cell(s), if feasible </a:t>
            </a: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Note: Uplink synchronization aspect will not be discussed under this A.I.</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r>
              <a:rPr lang="en-GB" altLang="ja-JP" sz="800" dirty="0">
                <a:solidFill>
                  <a:srgbClr val="FF0000"/>
                </a:solidFill>
                <a:effectLst/>
                <a:latin typeface="Times New Roman" panose="02020603050405020304" pitchFamily="18" charset="0"/>
                <a:ea typeface="ＭＳ ゴシック" panose="020B0609070205080204" pitchFamily="49" charset="-128"/>
              </a:rPr>
              <a:t>FFS: Whether the above procedures prior to the reception of L1/L2 cell switch command can be performed on candidate cell when it is deactivated </a:t>
            </a:r>
            <a:r>
              <a:rPr lang="en-GB" altLang="ja-JP" sz="800" dirty="0" err="1">
                <a:solidFill>
                  <a:srgbClr val="FF0000"/>
                </a:solidFill>
                <a:effectLst/>
                <a:latin typeface="Times New Roman" panose="02020603050405020304" pitchFamily="18" charset="0"/>
                <a:ea typeface="ＭＳ ゴシック" panose="020B0609070205080204" pitchFamily="49" charset="-128"/>
              </a:rPr>
              <a:t>SCell</a:t>
            </a:r>
            <a:r>
              <a:rPr lang="en-GB" altLang="ja-JP" sz="800" dirty="0">
                <a:solidFill>
                  <a:srgbClr val="FF0000"/>
                </a:solidFill>
                <a:effectLst/>
                <a:latin typeface="Times New Roman" panose="02020603050405020304" pitchFamily="18" charset="0"/>
                <a:ea typeface="ＭＳ ゴシック" panose="020B0609070205080204" pitchFamily="49" charset="-128"/>
              </a:rPr>
              <a:t> (if defined in RAN2) </a:t>
            </a:r>
          </a:p>
          <a:p>
            <a:endParaRPr lang="en-GB" altLang="ja-JP" sz="800" dirty="0">
              <a:solidFill>
                <a:srgbClr val="FF0000"/>
              </a:solidFill>
              <a:latin typeface="Times New Roman" panose="02020603050405020304" pitchFamily="18" charset="0"/>
              <a:ea typeface="ＭＳ ゴシック" panose="020B0609070205080204" pitchFamily="49" charset="-128"/>
              <a:cs typeface="ＭＳ Ｐゴシック" panose="020B0600070205080204" pitchFamily="50" charset="-128"/>
            </a:endParaRPr>
          </a:p>
          <a:p>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algn="just"/>
            <a:r>
              <a:rPr lang="en-GB" altLang="ja-JP" sz="800" dirty="0">
                <a:solidFill>
                  <a:srgbClr val="000000"/>
                </a:solidFill>
                <a:effectLst/>
                <a:highlight>
                  <a:srgbClr val="00FF00"/>
                </a:highlight>
                <a:latin typeface="Times New Roman" panose="02020603050405020304" pitchFamily="18"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Symbol" panose="05050102010706020507" pitchFamily="18" charset="2"/>
              <a:buChar char=""/>
            </a:pPr>
            <a:r>
              <a:rPr lang="en-GB" altLang="ja-JP" sz="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Regarding the potential RAN1 enhancements to reduce the handover delay / interruption for Rel-18 LTM</a:t>
            </a:r>
            <a:endParaRPr lang="ja-JP" altLang="ja-JP" sz="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Support at least DL synchronization for candidate cell(s) based on at least SSB before cell switch command</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Further study the necessary mechanism, e.g. </a:t>
            </a:r>
            <a:r>
              <a:rPr lang="en-GB" altLang="ja-JP" sz="800" dirty="0" err="1">
                <a:solidFill>
                  <a:srgbClr val="000000"/>
                </a:solidFill>
                <a:effectLst/>
                <a:latin typeface="Times New Roman" panose="02020603050405020304" pitchFamily="18" charset="0"/>
                <a:ea typeface="Batang" panose="02030600000101010101" pitchFamily="18" charset="-127"/>
              </a:rPr>
              <a:t>signaling</a:t>
            </a:r>
            <a:r>
              <a:rPr lang="en-GB" altLang="ja-JP" sz="800" dirty="0">
                <a:solidFill>
                  <a:srgbClr val="000000"/>
                </a:solidFill>
                <a:effectLst/>
                <a:latin typeface="Times New Roman" panose="02020603050405020304" pitchFamily="18" charset="0"/>
                <a:ea typeface="Batang" panose="02030600000101010101" pitchFamily="18" charset="-127"/>
              </a:rPr>
              <a:t> and UE capability</a:t>
            </a:r>
          </a:p>
          <a:p>
            <a:pPr marL="1143000" lvl="2" indent="-228600" algn="just">
              <a:buFont typeface="Times" panose="02020603050405020304" pitchFamily="18" charset="0"/>
              <a:buChar char="-"/>
            </a:pPr>
            <a:endParaRPr lang="en-GB" altLang="ja-JP" sz="800" dirty="0">
              <a:solidFill>
                <a:srgbClr val="000000"/>
              </a:solidFill>
              <a:effectLst/>
              <a:latin typeface="Times New Roman" panose="02020603050405020304" pitchFamily="18" charset="0"/>
              <a:ea typeface="Batang" panose="02030600000101010101" pitchFamily="18" charset="-127"/>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RAN1#112]</a:t>
            </a:r>
            <a:endPar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algn="just"/>
            <a:r>
              <a:rPr lang="en-GB" altLang="ja-JP" sz="800" dirty="0">
                <a:solidFill>
                  <a:srgbClr val="000000"/>
                </a:solidFill>
                <a:latin typeface="Times New Roman" panose="02020603050405020304" pitchFamily="18" charset="0"/>
                <a:ea typeface="Batang" panose="02030600000101010101" pitchFamily="18" charset="-127"/>
              </a:rPr>
              <a:t>The following proposal was postponed</a:t>
            </a:r>
            <a:endParaRPr lang="ja-JP" altLang="ja-JP" sz="800" dirty="0">
              <a:effectLst/>
              <a:latin typeface="Times New Roman" panose="02020603050405020304" pitchFamily="18" charset="0"/>
              <a:ea typeface="Batang" panose="02030600000101010101" pitchFamily="18" charset="-127"/>
            </a:endParaRPr>
          </a:p>
          <a:p>
            <a:pPr marL="342900" lvl="0" indent="-342900" algn="just">
              <a:buFont typeface="Symbol" panose="05050102010706020507" pitchFamily="18" charset="2"/>
              <a:buChar char=""/>
            </a:pPr>
            <a:r>
              <a:rPr lang="en-US" altLang="ja-JP" sz="800" dirty="0">
                <a:solidFill>
                  <a:schemeClr val="tx1"/>
                </a:solidFill>
                <a:effectLst/>
                <a:highlight>
                  <a:srgbClr val="00FFFF"/>
                </a:highlight>
                <a:latin typeface="Times New Roman" panose="02020603050405020304" pitchFamily="18" charset="0"/>
                <a:ea typeface="SimSun" panose="02010600030101010101" pitchFamily="2" charset="-122"/>
                <a:cs typeface="Times New Roman" panose="02020603050405020304" pitchFamily="18" charset="0"/>
              </a:rPr>
              <a:t>TRS tracking for candidate cells before the reception of cell switch command is supported</a:t>
            </a:r>
            <a:endParaRPr lang="ja-JP" altLang="ja-JP" sz="800" dirty="0">
              <a:solidFill>
                <a:schemeClr val="tx1"/>
              </a:solidFill>
              <a:effectLst/>
              <a:highlight>
                <a:srgbClr val="00FFFF"/>
              </a:highligh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buFont typeface="Symbol" panose="05050102010706020507" pitchFamily="18" charset="2"/>
              <a:buChar char=""/>
            </a:pPr>
            <a:r>
              <a:rPr lang="en-US" altLang="ja-JP" sz="800" dirty="0">
                <a:solidFill>
                  <a:schemeClr val="tx1"/>
                </a:solidFill>
                <a:effectLst/>
                <a:highlight>
                  <a:srgbClr val="00FFFF"/>
                </a:highlight>
                <a:latin typeface="Times New Roman" panose="02020603050405020304" pitchFamily="18" charset="0"/>
                <a:ea typeface="SimSun" panose="02010600030101010101" pitchFamily="2" charset="-122"/>
                <a:cs typeface="Times New Roman" panose="02020603050405020304" pitchFamily="18" charset="0"/>
              </a:rPr>
              <a:t>CSI acquisition for candidate before reception of cell switch command is supported</a:t>
            </a:r>
            <a:endParaRPr lang="ja-JP" altLang="ja-JP" sz="800" dirty="0">
              <a:solidFill>
                <a:schemeClr val="tx1"/>
              </a:solidFill>
              <a:effectLst/>
              <a:highlight>
                <a:srgbClr val="00FFFF"/>
              </a:highligh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5" name="スライド番号プレースホルダー 24">
            <a:extLst>
              <a:ext uri="{FF2B5EF4-FFF2-40B4-BE49-F238E27FC236}">
                <a16:creationId xmlns:a16="http://schemas.microsoft.com/office/drawing/2014/main" id="{568C612F-2265-E7C8-7956-D657008E2701}"/>
              </a:ext>
            </a:extLst>
          </p:cNvPr>
          <p:cNvSpPr>
            <a:spLocks noGrp="1"/>
          </p:cNvSpPr>
          <p:nvPr>
            <p:ph type="sldNum" sz="quarter" idx="12"/>
          </p:nvPr>
        </p:nvSpPr>
        <p:spPr/>
        <p:txBody>
          <a:bodyPr/>
          <a:lstStyle/>
          <a:p>
            <a:fld id="{4D029D89-7B63-4C94-AD4D-2E4D6BB83637}" type="slidenum">
              <a:rPr kumimoji="1" lang="ja-JP" altLang="en-US" smtClean="0"/>
              <a:t>33</a:t>
            </a:fld>
            <a:endParaRPr kumimoji="1" lang="ja-JP" altLang="en-US"/>
          </a:p>
        </p:txBody>
      </p:sp>
      <p:sp>
        <p:nvSpPr>
          <p:cNvPr id="5" name="テキスト ボックス 4">
            <a:extLst>
              <a:ext uri="{FF2B5EF4-FFF2-40B4-BE49-F238E27FC236}">
                <a16:creationId xmlns:a16="http://schemas.microsoft.com/office/drawing/2014/main" id="{53883E1C-A135-9473-133D-D538FD32A0AE}"/>
              </a:ext>
            </a:extLst>
          </p:cNvPr>
          <p:cNvSpPr txBox="1"/>
          <p:nvPr/>
        </p:nvSpPr>
        <p:spPr>
          <a:xfrm>
            <a:off x="258343" y="4463725"/>
            <a:ext cx="8282488" cy="276999"/>
          </a:xfrm>
          <a:prstGeom prst="rect">
            <a:avLst/>
          </a:prstGeom>
          <a:noFill/>
        </p:spPr>
        <p:txBody>
          <a:bodyPr wrap="square">
            <a:spAutoFit/>
          </a:bodyPr>
          <a:lstStyle/>
          <a:p>
            <a:pPr lvl="0" algn="ctr"/>
            <a:r>
              <a:rPr lang="en-US" altLang="ja-JP" sz="1200" b="1" dirty="0">
                <a:solidFill>
                  <a:srgbClr val="FF0000"/>
                </a:solidFill>
              </a:rPr>
              <a:t>Discussion in RAN1#113 will be based on the contributions.</a:t>
            </a:r>
            <a:endParaRPr lang="en-US" altLang="ja-JP" sz="1200" b="1" dirty="0">
              <a:solidFill>
                <a:schemeClr val="accent1"/>
              </a:solidFill>
              <a:latin typeface="Arial" panose="020B0604020202020204" pitchFamily="34" charset="0"/>
              <a:ea typeface="ＭＳ ゴシック" panose="020B0609070205080204" pitchFamily="49" charset="-128"/>
            </a:endParaRPr>
          </a:p>
        </p:txBody>
      </p:sp>
    </p:spTree>
    <p:extLst>
      <p:ext uri="{BB962C8B-B14F-4D97-AF65-F5344CB8AC3E}">
        <p14:creationId xmlns:p14="http://schemas.microsoft.com/office/powerpoint/2010/main" val="31924717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フッター プレースホルダー 3">
            <a:extLst>
              <a:ext uri="{FF2B5EF4-FFF2-40B4-BE49-F238E27FC236}">
                <a16:creationId xmlns:a16="http://schemas.microsoft.com/office/drawing/2014/main" id="{234EDA3C-C937-46B0-87EE-44E81FD7E720}"/>
              </a:ext>
            </a:extLst>
          </p:cNvPr>
          <p:cNvSpPr>
            <a:spLocks noGrp="1"/>
          </p:cNvSpPr>
          <p:nvPr>
            <p:ph type="ftr" sz="quarter" idx="11"/>
          </p:nvPr>
        </p:nvSpPr>
        <p:spPr/>
        <p:txBody>
          <a:bodyPr/>
          <a:lstStyle/>
          <a:p>
            <a:r>
              <a:rPr lang="en-US" altLang="ja-JP"/>
              <a:t>© Fujitsu 2023</a:t>
            </a:r>
            <a:endParaRPr lang="ja-JP" altLang="en-US"/>
          </a:p>
        </p:txBody>
      </p:sp>
      <p:sp>
        <p:nvSpPr>
          <p:cNvPr id="9" name="Title 1">
            <a:extLst>
              <a:ext uri="{FF2B5EF4-FFF2-40B4-BE49-F238E27FC236}">
                <a16:creationId xmlns:a16="http://schemas.microsoft.com/office/drawing/2014/main" id="{976EABB2-D464-4336-82CD-9DD448FB1180}"/>
              </a:ext>
            </a:extLst>
          </p:cNvPr>
          <p:cNvSpPr txBox="1">
            <a:spLocks/>
          </p:cNvSpPr>
          <p:nvPr/>
        </p:nvSpPr>
        <p:spPr bwMode="gray">
          <a:xfrm>
            <a:off x="275677" y="2138594"/>
            <a:ext cx="3479289" cy="553998"/>
          </a:xfrm>
          <a:prstGeom prst="rect">
            <a:avLst/>
          </a:prstGeom>
        </p:spPr>
        <p:txBody>
          <a:bodyPr vert="horz" lIns="0" tIns="0" rIns="0" bIns="0" rtlCol="0" anchor="t" anchorCtr="0">
            <a:normAutofit/>
          </a:bodyPr>
          <a:lstStyle>
            <a:lvl1pPr algn="l" defTabSz="685800" rtl="0" eaLnBrk="1" latinLnBrk="0" hangingPunct="1">
              <a:lnSpc>
                <a:spcPct val="90000"/>
              </a:lnSpc>
              <a:spcBef>
                <a:spcPts val="0"/>
              </a:spcBef>
              <a:spcAft>
                <a:spcPts val="600"/>
              </a:spcAft>
              <a:buNone/>
              <a:defRPr kumimoji="1" sz="4000" b="1" kern="1200">
                <a:solidFill>
                  <a:schemeClr val="tx1"/>
                </a:solidFill>
                <a:latin typeface="Arial" panose="020B0604020202020204" pitchFamily="34" charset="0"/>
                <a:ea typeface="+mj-ea"/>
                <a:cs typeface="Arial" panose="020B0604020202020204" pitchFamily="34" charset="0"/>
              </a:defRPr>
            </a:lvl1pPr>
          </a:lstStyle>
          <a:p>
            <a:r>
              <a:rPr lang="en-US" dirty="0">
                <a:latin typeface="Fujitsu Infinity Pro" pitchFamily="2" charset="0"/>
              </a:rPr>
              <a:t>Thank you</a:t>
            </a:r>
          </a:p>
        </p:txBody>
      </p:sp>
    </p:spTree>
    <p:extLst>
      <p:ext uri="{BB962C8B-B14F-4D97-AF65-F5344CB8AC3E}">
        <p14:creationId xmlns:p14="http://schemas.microsoft.com/office/powerpoint/2010/main" val="2043775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0071745D-BAC6-4884-8BD2-951064116753}"/>
              </a:ext>
            </a:extLst>
          </p:cNvPr>
          <p:cNvSpPr>
            <a:spLocks noGrp="1"/>
          </p:cNvSpPr>
          <p:nvPr>
            <p:ph type="body" sz="quarter" idx="14"/>
          </p:nvPr>
        </p:nvSpPr>
        <p:spPr>
          <a:xfrm>
            <a:off x="230400" y="950400"/>
            <a:ext cx="8679600" cy="3408909"/>
          </a:xfrm>
        </p:spPr>
        <p:txBody>
          <a:bodyPr>
            <a:normAutofit fontScale="92500" lnSpcReduction="10000"/>
          </a:bodyPr>
          <a:lstStyle/>
          <a:p>
            <a:r>
              <a:rPr lang="en-US" altLang="ja-JP" b="1" dirty="0"/>
              <a:t>RAN1#112b-e (April)</a:t>
            </a:r>
          </a:p>
          <a:p>
            <a:pPr lvl="1"/>
            <a:r>
              <a:rPr lang="en-US" altLang="ja-JP" dirty="0"/>
              <a:t>Considering the remaining time for Rel-18 competition (1 e-meeting and 2 F2F meetings), FL sees the strong necessity to focus on the essential issues.</a:t>
            </a:r>
          </a:p>
          <a:p>
            <a:pPr lvl="2"/>
            <a:r>
              <a:rPr lang="en-US" altLang="ja-JP" dirty="0"/>
              <a:t>The list of essential issues are provided in the next slide</a:t>
            </a:r>
          </a:p>
          <a:p>
            <a:pPr lvl="1"/>
            <a:r>
              <a:rPr lang="en-US" altLang="ja-JP" dirty="0"/>
              <a:t>Non-essential/optimization issues will be treated on best-effort basis </a:t>
            </a:r>
          </a:p>
          <a:p>
            <a:pPr lvl="1"/>
            <a:endParaRPr lang="en-US" altLang="ja-JP" dirty="0"/>
          </a:p>
          <a:p>
            <a:r>
              <a:rPr lang="en-US" altLang="ja-JP" b="1" dirty="0"/>
              <a:t>RAN1#113 (May)</a:t>
            </a:r>
          </a:p>
          <a:p>
            <a:pPr lvl="1"/>
            <a:r>
              <a:rPr lang="en-US" altLang="ja-JP" dirty="0"/>
              <a:t>Follow-up discussions on the essential issues will be performed</a:t>
            </a:r>
          </a:p>
          <a:p>
            <a:pPr lvl="1"/>
            <a:r>
              <a:rPr lang="en-US" altLang="ja-JP" dirty="0"/>
              <a:t>Based on the agreements in RAN1#112b-e, discussion on RRC parameters needs to be commenced. </a:t>
            </a:r>
          </a:p>
          <a:p>
            <a:endParaRPr lang="en-US" altLang="ja-JP" b="1" dirty="0"/>
          </a:p>
          <a:p>
            <a:pPr lvl="1"/>
            <a:endParaRPr lang="en-US" altLang="ja-JP" b="1" dirty="0"/>
          </a:p>
        </p:txBody>
      </p:sp>
      <p:sp>
        <p:nvSpPr>
          <p:cNvPr id="6" name="タイトル 5">
            <a:extLst>
              <a:ext uri="{FF2B5EF4-FFF2-40B4-BE49-F238E27FC236}">
                <a16:creationId xmlns:a16="http://schemas.microsoft.com/office/drawing/2014/main" id="{450F5141-F3FB-48BD-A393-1D5B6FFB242E}"/>
              </a:ext>
            </a:extLst>
          </p:cNvPr>
          <p:cNvSpPr>
            <a:spLocks noGrp="1"/>
          </p:cNvSpPr>
          <p:nvPr>
            <p:ph type="title"/>
          </p:nvPr>
        </p:nvSpPr>
        <p:spPr/>
        <p:txBody>
          <a:bodyPr/>
          <a:lstStyle/>
          <a:p>
            <a:r>
              <a:rPr lang="en-US" altLang="ja-JP" dirty="0"/>
              <a:t>Goal of RAN1#112b-e(April) and 113(May)</a:t>
            </a:r>
            <a:endParaRPr lang="ja-JP" altLang="en-US" dirty="0"/>
          </a:p>
        </p:txBody>
      </p:sp>
      <p:sp>
        <p:nvSpPr>
          <p:cNvPr id="4" name="フッター プレースホルダー 3">
            <a:extLst>
              <a:ext uri="{FF2B5EF4-FFF2-40B4-BE49-F238E27FC236}">
                <a16:creationId xmlns:a16="http://schemas.microsoft.com/office/drawing/2014/main" id="{366A2A5E-C590-43DE-9B72-206463F5A82B}"/>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5" name="スライド番号プレースホルダー 24">
            <a:extLst>
              <a:ext uri="{FF2B5EF4-FFF2-40B4-BE49-F238E27FC236}">
                <a16:creationId xmlns:a16="http://schemas.microsoft.com/office/drawing/2014/main" id="{577AE5B5-061B-6FEB-9A2A-CB57804BD3AB}"/>
              </a:ext>
            </a:extLst>
          </p:cNvPr>
          <p:cNvSpPr>
            <a:spLocks noGrp="1"/>
          </p:cNvSpPr>
          <p:nvPr>
            <p:ph type="sldNum" sz="quarter" idx="12"/>
          </p:nvPr>
        </p:nvSpPr>
        <p:spPr/>
        <p:txBody>
          <a:bodyPr/>
          <a:lstStyle/>
          <a:p>
            <a:fld id="{4D029D89-7B63-4C94-AD4D-2E4D6BB83637}" type="slidenum">
              <a:rPr kumimoji="1" lang="ja-JP" altLang="en-US" smtClean="0"/>
              <a:t>4</a:t>
            </a:fld>
            <a:endParaRPr kumimoji="1" lang="ja-JP" altLang="en-US"/>
          </a:p>
        </p:txBody>
      </p:sp>
    </p:spTree>
    <p:extLst>
      <p:ext uri="{BB962C8B-B14F-4D97-AF65-F5344CB8AC3E}">
        <p14:creationId xmlns:p14="http://schemas.microsoft.com/office/powerpoint/2010/main" val="790029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D6BBDA2-C33A-4CE1-BDAB-B38AC30D09CE}"/>
              </a:ext>
            </a:extLst>
          </p:cNvPr>
          <p:cNvSpPr>
            <a:spLocks noGrp="1"/>
          </p:cNvSpPr>
          <p:nvPr>
            <p:ph type="title"/>
          </p:nvPr>
        </p:nvSpPr>
        <p:spPr/>
        <p:txBody>
          <a:bodyPr/>
          <a:lstStyle/>
          <a:p>
            <a:r>
              <a:rPr lang="en-US" altLang="ja-JP" dirty="0"/>
              <a:t>Detailed plan for each meeting</a:t>
            </a:r>
            <a:endParaRPr lang="ja-JP" altLang="en-US" dirty="0"/>
          </a:p>
        </p:txBody>
      </p:sp>
      <p:sp>
        <p:nvSpPr>
          <p:cNvPr id="4" name="Footer Placeholder 3">
            <a:extLst>
              <a:ext uri="{FF2B5EF4-FFF2-40B4-BE49-F238E27FC236}">
                <a16:creationId xmlns:a16="http://schemas.microsoft.com/office/drawing/2014/main" id="{C1851B2B-28CD-44AC-8B0B-A2DAD906A448}"/>
              </a:ext>
            </a:extLst>
          </p:cNvPr>
          <p:cNvSpPr>
            <a:spLocks noGrp="1"/>
          </p:cNvSpPr>
          <p:nvPr>
            <p:ph type="ftr" sz="quarter" idx="11"/>
          </p:nvPr>
        </p:nvSpPr>
        <p:spPr/>
        <p:txBody>
          <a:bodyPr/>
          <a:lstStyle/>
          <a:p>
            <a:r>
              <a:rPr kumimoji="1" lang="en-US" altLang="ja-JP"/>
              <a:t>© Fujitsu 2023</a:t>
            </a:r>
            <a:endParaRPr kumimoji="1" lang="ja-JP" altLang="en-US" dirty="0"/>
          </a:p>
        </p:txBody>
      </p:sp>
      <p:graphicFrame>
        <p:nvGraphicFramePr>
          <p:cNvPr id="26" name="Table 26">
            <a:extLst>
              <a:ext uri="{FF2B5EF4-FFF2-40B4-BE49-F238E27FC236}">
                <a16:creationId xmlns:a16="http://schemas.microsoft.com/office/drawing/2014/main" id="{0BC58B93-A718-4475-90A3-69F1ECCAFE2E}"/>
              </a:ext>
            </a:extLst>
          </p:cNvPr>
          <p:cNvGraphicFramePr>
            <a:graphicFrameLocks noGrp="1"/>
          </p:cNvGraphicFramePr>
          <p:nvPr>
            <p:extLst>
              <p:ext uri="{D42A27DB-BD31-4B8C-83A1-F6EECF244321}">
                <p14:modId xmlns:p14="http://schemas.microsoft.com/office/powerpoint/2010/main" val="2049835844"/>
              </p:ext>
            </p:extLst>
          </p:nvPr>
        </p:nvGraphicFramePr>
        <p:xfrm>
          <a:off x="229767" y="899635"/>
          <a:ext cx="8860591" cy="3474720"/>
        </p:xfrm>
        <a:graphic>
          <a:graphicData uri="http://schemas.openxmlformats.org/drawingml/2006/table">
            <a:tbl>
              <a:tblPr firstRow="1">
                <a:tableStyleId>{3B4B98B0-60AC-42C2-AFA5-B58CD77FA1E5}</a:tableStyleId>
              </a:tblPr>
              <a:tblGrid>
                <a:gridCol w="1005205">
                  <a:extLst>
                    <a:ext uri="{9D8B030D-6E8A-4147-A177-3AD203B41FA5}">
                      <a16:colId xmlns:a16="http://schemas.microsoft.com/office/drawing/2014/main" val="2233472974"/>
                    </a:ext>
                  </a:extLst>
                </a:gridCol>
                <a:gridCol w="4615570">
                  <a:extLst>
                    <a:ext uri="{9D8B030D-6E8A-4147-A177-3AD203B41FA5}">
                      <a16:colId xmlns:a16="http://schemas.microsoft.com/office/drawing/2014/main" val="620563029"/>
                    </a:ext>
                  </a:extLst>
                </a:gridCol>
                <a:gridCol w="3239816">
                  <a:extLst>
                    <a:ext uri="{9D8B030D-6E8A-4147-A177-3AD203B41FA5}">
                      <a16:colId xmlns:a16="http://schemas.microsoft.com/office/drawing/2014/main" val="18778648"/>
                    </a:ext>
                  </a:extLst>
                </a:gridCol>
              </a:tblGrid>
              <a:tr h="216226">
                <a:tc>
                  <a:txBody>
                    <a:bodyPr/>
                    <a:lstStyle/>
                    <a:p>
                      <a:r>
                        <a:rPr kumimoji="1" lang="en-US" altLang="ja-JP" sz="1000" dirty="0"/>
                        <a:t>Meeting No</a:t>
                      </a:r>
                      <a:endParaRPr kumimoji="1" lang="ja-JP" altLang="en-US" sz="1000" dirty="0"/>
                    </a:p>
                  </a:txBody>
                  <a:tcPr/>
                </a:tc>
                <a:tc>
                  <a:txBody>
                    <a:bodyPr/>
                    <a:lstStyle/>
                    <a:p>
                      <a:r>
                        <a:rPr kumimoji="1" lang="en-US" altLang="ja-JP" sz="1000" dirty="0"/>
                        <a:t>Key issues</a:t>
                      </a:r>
                      <a:endParaRPr kumimoji="1" lang="ja-JP" altLang="en-US" sz="1000" dirty="0"/>
                    </a:p>
                  </a:txBody>
                  <a:tcPr/>
                </a:tc>
                <a:tc>
                  <a:txBody>
                    <a:bodyPr/>
                    <a:lstStyle/>
                    <a:p>
                      <a:endParaRPr kumimoji="1" lang="ja-JP" altLang="en-US" sz="1000" dirty="0"/>
                    </a:p>
                  </a:txBody>
                  <a:tcPr/>
                </a:tc>
                <a:extLst>
                  <a:ext uri="{0D108BD9-81ED-4DB2-BD59-A6C34878D82A}">
                    <a16:rowId xmlns:a16="http://schemas.microsoft.com/office/drawing/2014/main" val="1864011792"/>
                  </a:ext>
                </a:extLst>
              </a:tr>
              <a:tr h="35136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dirty="0"/>
                        <a:t>RAN1#113</a:t>
                      </a:r>
                      <a:br>
                        <a:rPr kumimoji="1" lang="en-US" altLang="ja-JP" sz="1000" dirty="0"/>
                      </a:br>
                      <a:r>
                        <a:rPr kumimoji="1" lang="en-US" altLang="ja-JP" sz="1000" dirty="0"/>
                        <a:t>(May)</a:t>
                      </a:r>
                      <a:endParaRPr kumimoji="1" lang="ja-JP" altLang="en-US" sz="1000" dirty="0"/>
                    </a:p>
                  </a:txBody>
                  <a:tcPr>
                    <a:lnB w="12700" cap="flat" cmpd="sng" algn="ctr">
                      <a:solidFill>
                        <a:schemeClr val="tx1"/>
                      </a:solidFill>
                      <a:prstDash val="sysDot"/>
                      <a:round/>
                      <a:headEnd type="none" w="med" len="med"/>
                      <a:tailEnd type="none" w="med" len="med"/>
                    </a:lnB>
                  </a:tcPr>
                </a:tc>
                <a:tc>
                  <a:txBody>
                    <a:bodyPr/>
                    <a:lstStyle/>
                    <a:p>
                      <a:pPr marL="0" indent="0">
                        <a:buFont typeface="Arial" panose="020B0604020202020204" pitchFamily="34" charset="0"/>
                        <a:buNone/>
                      </a:pPr>
                      <a:r>
                        <a:rPr kumimoji="1" lang="en-US" altLang="ja-JP" sz="1000" b="1" dirty="0"/>
                        <a:t>Essential issues</a:t>
                      </a:r>
                    </a:p>
                    <a:p>
                      <a:pPr marL="285750" indent="-285750">
                        <a:buFont typeface="Arial" panose="020B0604020202020204" pitchFamily="34" charset="0"/>
                        <a:buChar char="•"/>
                      </a:pPr>
                      <a:r>
                        <a:rPr kumimoji="1" lang="en-US" altLang="ja-JP" sz="1000" dirty="0">
                          <a:solidFill>
                            <a:schemeClr val="bg1">
                              <a:lumMod val="75000"/>
                            </a:schemeClr>
                          </a:solidFill>
                          <a:latin typeface="+mn-lt"/>
                          <a:ea typeface="+mn-ea"/>
                        </a:rPr>
                        <a:t>[Update of RAN1 assumptions on L1 intra- and inter frequency measurement – </a:t>
                      </a:r>
                      <a:r>
                        <a:rPr kumimoji="1" lang="en-US" altLang="ja-JP" sz="1000" i="1" dirty="0">
                          <a:solidFill>
                            <a:schemeClr val="bg1">
                              <a:lumMod val="75000"/>
                            </a:schemeClr>
                          </a:solidFill>
                          <a:latin typeface="+mn-lt"/>
                          <a:ea typeface="+mn-ea"/>
                        </a:rPr>
                        <a:t>no strong need for RAN1 discussion in #112b-e</a:t>
                      </a:r>
                      <a:r>
                        <a:rPr kumimoji="1" lang="en-US" altLang="ja-JP" sz="1000" dirty="0">
                          <a:solidFill>
                            <a:schemeClr val="bg1">
                              <a:lumMod val="75000"/>
                            </a:schemeClr>
                          </a:solidFill>
                          <a:latin typeface="+mn-lt"/>
                          <a:ea typeface="+mn-ea"/>
                        </a:rPr>
                        <a:t>]</a:t>
                      </a:r>
                    </a:p>
                    <a:p>
                      <a:pPr marL="285750" indent="-285750">
                        <a:buFont typeface="Arial" panose="020B0604020202020204" pitchFamily="34" charset="0"/>
                        <a:buChar char="•"/>
                      </a:pPr>
                      <a:r>
                        <a:rPr lang="en-GB" altLang="ja-JP" sz="1000" dirty="0">
                          <a:solidFill>
                            <a:srgbClr val="FF0000"/>
                          </a:solidFill>
                          <a:latin typeface="+mn-lt"/>
                          <a:ea typeface="+mn-ea"/>
                        </a:rPr>
                        <a:t>Configurations for L1 measurement – necessary configuration parameters, including time domain information</a:t>
                      </a:r>
                    </a:p>
                    <a:p>
                      <a:pPr marL="285750" indent="-285750">
                        <a:buFont typeface="Arial" panose="020B0604020202020204" pitchFamily="34" charset="0"/>
                        <a:buChar char="•"/>
                      </a:pPr>
                      <a:r>
                        <a:rPr lang="en-US" altLang="zh-CN" sz="1000" dirty="0">
                          <a:solidFill>
                            <a:srgbClr val="FF0000"/>
                          </a:solidFill>
                          <a:latin typeface="+mn-lt"/>
                          <a:ea typeface="+mn-ea"/>
                        </a:rPr>
                        <a:t>Contents of </a:t>
                      </a:r>
                      <a:r>
                        <a:rPr lang="en-US" altLang="zh-CN" sz="1000" dirty="0" err="1">
                          <a:solidFill>
                            <a:srgbClr val="FF0000"/>
                          </a:solidFill>
                          <a:latin typeface="+mn-lt"/>
                          <a:ea typeface="+mn-ea"/>
                        </a:rPr>
                        <a:t>gNB</a:t>
                      </a:r>
                      <a:r>
                        <a:rPr lang="en-US" altLang="zh-CN" sz="1000" dirty="0">
                          <a:solidFill>
                            <a:srgbClr val="FF0000"/>
                          </a:solidFill>
                          <a:latin typeface="+mn-lt"/>
                          <a:ea typeface="+mn-ea"/>
                        </a:rPr>
                        <a:t> scheduled L1 measurement reporting (concluding how to choose the beams for reporting followed by how many, how/whether to configure/activate the beams of the cells etc.) </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00" dirty="0">
                          <a:solidFill>
                            <a:schemeClr val="accent4"/>
                          </a:solidFill>
                        </a:rPr>
                        <a:t>Preparation for cell switch and beam indication: </a:t>
                      </a:r>
                      <a:r>
                        <a:rPr kumimoji="1" lang="en-US" altLang="ja-JP" sz="1000" dirty="0">
                          <a:solidFill>
                            <a:schemeClr val="accent4"/>
                          </a:solidFill>
                        </a:rPr>
                        <a:t>Details on DL synchronization</a:t>
                      </a:r>
                      <a:endParaRPr kumimoji="1" lang="en-US" altLang="ja-JP" sz="1000" dirty="0">
                        <a:solidFill>
                          <a:schemeClr val="accent4"/>
                        </a:solidFill>
                        <a:latin typeface="+mn-lt"/>
                        <a:ea typeface="+mn-ea"/>
                      </a:endParaRP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00" dirty="0">
                          <a:solidFill>
                            <a:srgbClr val="FF0000"/>
                          </a:solidFill>
                          <a:latin typeface="+mn-lt"/>
                          <a:ea typeface="+mn-ea"/>
                        </a:rPr>
                        <a:t>Beam indication for scenario 2 based on </a:t>
                      </a:r>
                      <a:r>
                        <a:rPr lang="en-GB" altLang="ja-JP" sz="1000" dirty="0">
                          <a:solidFill>
                            <a:srgbClr val="FF0000"/>
                          </a:solidFill>
                          <a:effectLst/>
                          <a:latin typeface="+mn-lt"/>
                          <a:ea typeface="+mn-ea"/>
                          <a:cs typeface="Arial" panose="020B0604020202020204" pitchFamily="34" charset="0"/>
                        </a:rPr>
                        <a:t>Rel-17 unified TCI framework</a:t>
                      </a:r>
                      <a:r>
                        <a:rPr kumimoji="1" lang="en-US" altLang="ja-JP" sz="1000" dirty="0">
                          <a:solidFill>
                            <a:srgbClr val="FF0000"/>
                          </a:solidFill>
                          <a:latin typeface="+mn-lt"/>
                          <a:ea typeface="+mn-ea"/>
                        </a:rPr>
                        <a:t> (</a:t>
                      </a:r>
                      <a:r>
                        <a:rPr lang="en-GB" altLang="ja-JP" sz="1000" dirty="0">
                          <a:solidFill>
                            <a:srgbClr val="FF0000"/>
                          </a:solidFill>
                          <a:effectLst/>
                          <a:latin typeface="+mn-lt"/>
                          <a:ea typeface="+mn-ea"/>
                          <a:cs typeface="Arial" panose="020B0604020202020204" pitchFamily="34" charset="0"/>
                        </a:rPr>
                        <a:t>beam indication applies to signals/channels that </a:t>
                      </a:r>
                      <a:r>
                        <a:rPr lang="en-GB" altLang="ja-JP" sz="1000" u="sng" dirty="0">
                          <a:solidFill>
                            <a:srgbClr val="FF0000"/>
                          </a:solidFill>
                          <a:effectLst/>
                          <a:latin typeface="+mn-lt"/>
                          <a:ea typeface="+mn-ea"/>
                          <a:cs typeface="Arial" panose="020B0604020202020204" pitchFamily="34" charset="0"/>
                        </a:rPr>
                        <a:t>does not </a:t>
                      </a:r>
                      <a:r>
                        <a:rPr lang="en-GB" altLang="ja-JP" sz="1000" dirty="0">
                          <a:solidFill>
                            <a:srgbClr val="FF0000"/>
                          </a:solidFill>
                          <a:effectLst/>
                          <a:latin typeface="+mn-lt"/>
                          <a:ea typeface="+mn-ea"/>
                          <a:cs typeface="Arial" panose="020B0604020202020204" pitchFamily="34" charset="0"/>
                        </a:rPr>
                        <a:t>follow Rel-17 unified TCI, and beam indication for multiple target cells </a:t>
                      </a:r>
                      <a:r>
                        <a:rPr lang="en-GB" altLang="ja-JP" sz="1000" dirty="0">
                          <a:solidFill>
                            <a:schemeClr val="bg1">
                              <a:lumMod val="75000"/>
                            </a:schemeClr>
                          </a:solidFill>
                          <a:effectLst/>
                          <a:latin typeface="+mn-lt"/>
                          <a:ea typeface="+mn-ea"/>
                          <a:cs typeface="Arial" panose="020B0604020202020204" pitchFamily="34" charset="0"/>
                        </a:rPr>
                        <a:t>[followed by beam application time]</a:t>
                      </a:r>
                      <a:r>
                        <a:rPr lang="en-GB" altLang="ja-JP" sz="1000" dirty="0">
                          <a:effectLst/>
                          <a:latin typeface="+mn-lt"/>
                          <a:ea typeface="+mn-ea"/>
                          <a:cs typeface="Arial" panose="020B0604020202020204" pitchFamily="34" charset="0"/>
                        </a:rPr>
                        <a:t>)</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GB" altLang="ja-JP" sz="1000" dirty="0">
                          <a:solidFill>
                            <a:schemeClr val="bg1">
                              <a:lumMod val="75000"/>
                            </a:schemeClr>
                          </a:solidFill>
                          <a:effectLst/>
                          <a:latin typeface="+mn-lt"/>
                          <a:ea typeface="+mn-ea"/>
                          <a:cs typeface="Arial" panose="020B0604020202020204" pitchFamily="34" charset="0"/>
                        </a:rPr>
                        <a:t>[Simultaneous operation of Rel-17 ICBM and Rel-18 LTM – maybe UE capability discussion: </a:t>
                      </a:r>
                      <a:r>
                        <a:rPr kumimoji="1" lang="en-GB" altLang="ja-JP" sz="1000" i="1" dirty="0">
                          <a:solidFill>
                            <a:schemeClr val="bg1">
                              <a:lumMod val="75000"/>
                            </a:schemeClr>
                          </a:solidFill>
                          <a:effectLst/>
                          <a:latin typeface="+mn-lt"/>
                          <a:ea typeface="+mn-ea"/>
                          <a:cs typeface="Arial" panose="020B0604020202020204" pitchFamily="34" charset="0"/>
                        </a:rPr>
                        <a:t>TBD</a:t>
                      </a:r>
                      <a:r>
                        <a:rPr kumimoji="1" lang="en-GB" altLang="ja-JP" sz="1000" dirty="0">
                          <a:solidFill>
                            <a:schemeClr val="bg1">
                              <a:lumMod val="75000"/>
                            </a:schemeClr>
                          </a:solidFill>
                          <a:effectLst/>
                          <a:latin typeface="+mn-lt"/>
                          <a:ea typeface="+mn-ea"/>
                          <a:cs typeface="Arial" panose="020B0604020202020204" pitchFamily="34" charset="0"/>
                        </a:rPr>
                        <a:t>]</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GB" altLang="ja-JP" sz="1000" dirty="0">
                          <a:solidFill>
                            <a:schemeClr val="accent4"/>
                          </a:solidFill>
                          <a:effectLst/>
                          <a:latin typeface="+mn-lt"/>
                          <a:ea typeface="+mn-ea"/>
                          <a:cs typeface="Arial" panose="020B0604020202020204" pitchFamily="34" charset="0"/>
                        </a:rPr>
                        <a:t>Information included in cell switch command</a:t>
                      </a:r>
                      <a:endParaRPr lang="en-US" altLang="ja-JP" sz="1000" dirty="0"/>
                    </a:p>
                    <a:p>
                      <a:pPr marL="285750" lvl="0" indent="-285750">
                        <a:buFont typeface="Arial" panose="020B0604020202020204" pitchFamily="34" charset="0"/>
                        <a:buChar char="•"/>
                      </a:pPr>
                      <a:r>
                        <a:rPr lang="en-US" altLang="ja-JP" sz="1000" dirty="0">
                          <a:solidFill>
                            <a:schemeClr val="tx1"/>
                          </a:solidFill>
                        </a:rPr>
                        <a:t>RRC parameters</a:t>
                      </a:r>
                    </a:p>
                  </a:txBody>
                  <a:tcPr>
                    <a:lnB w="12700" cap="flat" cmpd="sng" algn="ctr">
                      <a:solidFill>
                        <a:schemeClr val="tx1"/>
                      </a:solidFill>
                      <a:prstDash val="sysDot"/>
                      <a:round/>
                      <a:headEnd type="none" w="med" len="med"/>
                      <a:tailEnd type="none" w="med" len="med"/>
                    </a:lnB>
                  </a:tcPr>
                </a:tc>
                <a:tc>
                  <a:txBody>
                    <a:bodyPr/>
                    <a:lstStyle/>
                    <a:p>
                      <a:pPr marL="0" indent="0">
                        <a:buFont typeface="Arial" panose="020B0604020202020204" pitchFamily="34" charset="0"/>
                        <a:buNone/>
                      </a:pPr>
                      <a:r>
                        <a:rPr kumimoji="1" lang="en-US" altLang="ja-JP" sz="1000" b="1" dirty="0"/>
                        <a:t>Low priority issues </a:t>
                      </a:r>
                    </a:p>
                    <a:p>
                      <a:pPr marL="285750" indent="-285750">
                        <a:buFont typeface="Arial" panose="020B0604020202020204" pitchFamily="34" charset="0"/>
                        <a:buChar char="•"/>
                      </a:pPr>
                      <a:r>
                        <a:rPr kumimoji="1" lang="en-US" altLang="ja-JP" sz="1000" dirty="0">
                          <a:solidFill>
                            <a:srgbClr val="FF0000"/>
                          </a:solidFill>
                        </a:rPr>
                        <a:t>CSI-RS based L1 measurement</a:t>
                      </a:r>
                    </a:p>
                    <a:p>
                      <a:pPr marL="285750" indent="-285750">
                        <a:buFont typeface="Arial" panose="020B0604020202020204" pitchFamily="34" charset="0"/>
                        <a:buChar char="•"/>
                      </a:pPr>
                      <a:r>
                        <a:rPr kumimoji="1" lang="en-US" altLang="ja-JP" sz="1000" dirty="0">
                          <a:solidFill>
                            <a:srgbClr val="FF0000"/>
                          </a:solidFill>
                        </a:rPr>
                        <a:t>L1-SINR</a:t>
                      </a:r>
                    </a:p>
                    <a:p>
                      <a:pPr marL="285750" indent="-285750">
                        <a:buFont typeface="Arial" panose="020B0604020202020204" pitchFamily="34" charset="0"/>
                        <a:buChar char="•"/>
                      </a:pPr>
                      <a:r>
                        <a:rPr lang="en-GB" altLang="ja-JP" sz="1000" dirty="0">
                          <a:solidFill>
                            <a:srgbClr val="FF0000"/>
                          </a:solidFill>
                        </a:rPr>
                        <a:t>Filtering for L1 measurement results</a:t>
                      </a:r>
                    </a:p>
                    <a:p>
                      <a:pPr marL="285750" indent="-285750">
                        <a:buFont typeface="Arial" panose="020B0604020202020204" pitchFamily="34" charset="0"/>
                        <a:buChar char="•"/>
                      </a:pPr>
                      <a:r>
                        <a:rPr kumimoji="1" lang="en-GB" altLang="ja-JP" sz="1000" dirty="0">
                          <a:solidFill>
                            <a:srgbClr val="FF0000"/>
                          </a:solidFill>
                        </a:rPr>
                        <a:t>Additional container for </a:t>
                      </a:r>
                      <a:r>
                        <a:rPr lang="en-US" altLang="zh-CN" sz="1000" dirty="0" err="1">
                          <a:solidFill>
                            <a:srgbClr val="FF0000"/>
                          </a:solidFill>
                        </a:rPr>
                        <a:t>gNB</a:t>
                      </a:r>
                      <a:r>
                        <a:rPr lang="en-US" altLang="zh-CN" sz="1000" dirty="0">
                          <a:solidFill>
                            <a:srgbClr val="FF0000"/>
                          </a:solidFill>
                        </a:rPr>
                        <a:t> scheduled L1 measurement reporting (i.e. MAC CE)</a:t>
                      </a:r>
                      <a:endParaRPr kumimoji="1" lang="en-US" altLang="ja-JP" sz="1000" dirty="0">
                        <a:solidFill>
                          <a:srgbClr val="FF0000"/>
                        </a:solidFill>
                      </a:endParaRPr>
                    </a:p>
                    <a:p>
                      <a:pPr marL="285750" indent="-285750">
                        <a:buFont typeface="Arial" panose="020B0604020202020204" pitchFamily="34" charset="0"/>
                        <a:buChar char="•"/>
                      </a:pPr>
                      <a:r>
                        <a:rPr lang="en-GB" altLang="ja-JP" sz="1000" dirty="0">
                          <a:solidFill>
                            <a:srgbClr val="FF0000"/>
                          </a:solidFill>
                        </a:rPr>
                        <a:t>UE/event triggered reporting</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00" dirty="0">
                          <a:solidFill>
                            <a:schemeClr val="accent4"/>
                          </a:solidFill>
                        </a:rPr>
                        <a:t>Preparation for cell switch and beam indication: </a:t>
                      </a:r>
                      <a:r>
                        <a:rPr kumimoji="1" lang="en-US" altLang="ja-JP" sz="1000" dirty="0">
                          <a:solidFill>
                            <a:schemeClr val="accent4"/>
                          </a:solidFill>
                        </a:rPr>
                        <a:t>TRS tracking and CSI acquisition</a:t>
                      </a:r>
                      <a:endParaRPr lang="en-GB" altLang="ja-JP" sz="1000" dirty="0">
                        <a:solidFill>
                          <a:schemeClr val="accent4"/>
                        </a:solidFill>
                      </a:endParaRPr>
                    </a:p>
                    <a:p>
                      <a:pPr marL="285750" indent="-285750">
                        <a:buFont typeface="Arial" panose="020B0604020202020204" pitchFamily="34" charset="0"/>
                        <a:buChar char="•"/>
                      </a:pPr>
                      <a:r>
                        <a:rPr lang="en-GB" altLang="ja-JP" sz="1000" dirty="0">
                          <a:solidFill>
                            <a:srgbClr val="FF0000"/>
                          </a:solidFill>
                        </a:rPr>
                        <a:t>Beam indication for scenario 1</a:t>
                      </a:r>
                    </a:p>
                    <a:p>
                      <a:pPr marL="285750" indent="-285750">
                        <a:buFont typeface="Arial" panose="020B0604020202020204" pitchFamily="34" charset="0"/>
                        <a:buChar char="•"/>
                      </a:pPr>
                      <a:r>
                        <a:rPr lang="en-GB" altLang="ja-JP" sz="1000" dirty="0">
                          <a:solidFill>
                            <a:srgbClr val="FF0000"/>
                          </a:solidFill>
                        </a:rPr>
                        <a:t>Beam indication applicable to </a:t>
                      </a:r>
                      <a:r>
                        <a:rPr lang="en-GB" altLang="ja-JP" sz="1000" dirty="0" err="1">
                          <a:solidFill>
                            <a:srgbClr val="FF0000"/>
                          </a:solidFill>
                        </a:rPr>
                        <a:t>gNBs</a:t>
                      </a:r>
                      <a:r>
                        <a:rPr lang="en-GB" altLang="ja-JP" sz="1000" dirty="0">
                          <a:solidFill>
                            <a:srgbClr val="FF0000"/>
                          </a:solidFill>
                        </a:rPr>
                        <a:t> supporting only Rel-15 TCI framework</a:t>
                      </a:r>
                    </a:p>
                    <a:p>
                      <a:pPr marL="0" lvl="0" indent="0">
                        <a:buFont typeface="Arial" panose="020B0604020202020204" pitchFamily="34" charset="0"/>
                        <a:buNone/>
                      </a:pPr>
                      <a:endParaRPr lang="en-US" altLang="ja-JP" sz="1000" dirty="0"/>
                    </a:p>
                  </a:txBody>
                  <a:tcPr>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515014491"/>
                  </a:ext>
                </a:extLst>
              </a:tr>
              <a:tr h="356954">
                <a:tc>
                  <a:txBody>
                    <a:bodyPr/>
                    <a:lstStyle/>
                    <a:p>
                      <a:r>
                        <a:rPr kumimoji="1" lang="en-US" altLang="ja-JP" sz="1000" dirty="0"/>
                        <a:t>RAN#100</a:t>
                      </a:r>
                      <a:br>
                        <a:rPr kumimoji="1" lang="en-US" altLang="ja-JP" sz="1000" dirty="0"/>
                      </a:br>
                      <a:r>
                        <a:rPr kumimoji="1" lang="en-US" altLang="ja-JP" sz="1000" dirty="0"/>
                        <a:t>(June)</a:t>
                      </a:r>
                      <a:endParaRPr kumimoji="1" lang="ja-JP" altLang="en-US" sz="1000" dirty="0"/>
                    </a:p>
                  </a:txBody>
                  <a:tcPr>
                    <a:lnT w="12700" cap="flat" cmpd="sng" algn="ctr">
                      <a:solidFill>
                        <a:schemeClr val="tx1"/>
                      </a:solidFill>
                      <a:prstDash val="sysDot"/>
                      <a:round/>
                      <a:headEnd type="none" w="med" len="med"/>
                      <a:tailEnd type="none" w="med" len="med"/>
                    </a:lnT>
                  </a:tcPr>
                </a:tc>
                <a:tc>
                  <a:txBody>
                    <a:bodyPr/>
                    <a:lstStyle/>
                    <a:p>
                      <a:r>
                        <a:rPr kumimoji="1" lang="en-US" altLang="ja-JP" sz="1000" dirty="0"/>
                        <a:t>TBD</a:t>
                      </a:r>
                      <a:endParaRPr kumimoji="1" lang="ja-JP" altLang="en-US" sz="1000" dirty="0"/>
                    </a:p>
                  </a:txBody>
                  <a:tcPr>
                    <a:lnT w="12700" cap="flat" cmpd="sng" algn="ctr">
                      <a:solidFill>
                        <a:schemeClr val="tx1"/>
                      </a:solidFill>
                      <a:prstDash val="sysDot"/>
                      <a:round/>
                      <a:headEnd type="none" w="med" len="med"/>
                      <a:tailEnd type="none" w="med" len="med"/>
                    </a:lnT>
                  </a:tcPr>
                </a:tc>
                <a:tc>
                  <a:txBody>
                    <a:bodyPr/>
                    <a:lstStyle/>
                    <a:p>
                      <a:endParaRPr kumimoji="1" lang="ja-JP" altLang="en-US" sz="1000" dirty="0"/>
                    </a:p>
                  </a:txBody>
                  <a:tcPr>
                    <a:lnT w="12700" cap="flat" cmpd="sng" algn="ctr">
                      <a:solidFill>
                        <a:schemeClr val="tx1"/>
                      </a:solidFill>
                      <a:prstDash val="sysDot"/>
                      <a:round/>
                      <a:headEnd type="none" w="med" len="med"/>
                      <a:tailEnd type="none" w="med" len="med"/>
                    </a:lnT>
                  </a:tcPr>
                </a:tc>
                <a:extLst>
                  <a:ext uri="{0D108BD9-81ED-4DB2-BD59-A6C34878D82A}">
                    <a16:rowId xmlns:a16="http://schemas.microsoft.com/office/drawing/2014/main" val="3369522129"/>
                  </a:ext>
                </a:extLst>
              </a:tr>
            </a:tbl>
          </a:graphicData>
        </a:graphic>
      </p:graphicFrame>
      <p:sp>
        <p:nvSpPr>
          <p:cNvPr id="24" name="スライド番号プレースホルダー 23">
            <a:extLst>
              <a:ext uri="{FF2B5EF4-FFF2-40B4-BE49-F238E27FC236}">
                <a16:creationId xmlns:a16="http://schemas.microsoft.com/office/drawing/2014/main" id="{07639A0A-22FC-DEB4-1BCC-50CA86E0DADB}"/>
              </a:ext>
            </a:extLst>
          </p:cNvPr>
          <p:cNvSpPr>
            <a:spLocks noGrp="1"/>
          </p:cNvSpPr>
          <p:nvPr>
            <p:ph type="sldNum" sz="quarter" idx="12"/>
          </p:nvPr>
        </p:nvSpPr>
        <p:spPr/>
        <p:txBody>
          <a:bodyPr/>
          <a:lstStyle/>
          <a:p>
            <a:fld id="{4D029D89-7B63-4C94-AD4D-2E4D6BB83637}" type="slidenum">
              <a:rPr kumimoji="1" lang="ja-JP" altLang="en-US" smtClean="0"/>
              <a:t>5</a:t>
            </a:fld>
            <a:endParaRPr kumimoji="1" lang="ja-JP" altLang="en-US"/>
          </a:p>
        </p:txBody>
      </p:sp>
      <p:sp>
        <p:nvSpPr>
          <p:cNvPr id="2" name="テキスト ボックス 1">
            <a:extLst>
              <a:ext uri="{FF2B5EF4-FFF2-40B4-BE49-F238E27FC236}">
                <a16:creationId xmlns:a16="http://schemas.microsoft.com/office/drawing/2014/main" id="{270A3D05-54BB-26E9-652A-86F71F7EBD9E}"/>
              </a:ext>
            </a:extLst>
          </p:cNvPr>
          <p:cNvSpPr txBox="1"/>
          <p:nvPr/>
        </p:nvSpPr>
        <p:spPr>
          <a:xfrm>
            <a:off x="229767" y="4565187"/>
            <a:ext cx="2278188" cy="430887"/>
          </a:xfrm>
          <a:prstGeom prst="rect">
            <a:avLst/>
          </a:prstGeom>
          <a:noFill/>
        </p:spPr>
        <p:txBody>
          <a:bodyPr wrap="none" rtlCol="0">
            <a:spAutoFit/>
          </a:bodyPr>
          <a:lstStyle/>
          <a:p>
            <a:pPr algn="l"/>
            <a:r>
              <a:rPr kumimoji="1" lang="en-US" altLang="ja-JP" sz="1100" dirty="0">
                <a:solidFill>
                  <a:schemeClr val="accent1"/>
                </a:solidFill>
              </a:rPr>
              <a:t>red part: handled by Fujitsu</a:t>
            </a:r>
          </a:p>
          <a:p>
            <a:pPr algn="l"/>
            <a:r>
              <a:rPr kumimoji="1" lang="en-US" altLang="ja-JP" sz="1100" dirty="0">
                <a:solidFill>
                  <a:schemeClr val="accent4"/>
                </a:solidFill>
              </a:rPr>
              <a:t>blue part: handled by MediaTek</a:t>
            </a:r>
            <a:endParaRPr kumimoji="1" lang="ja-JP" altLang="en-US" sz="1100" dirty="0" err="1">
              <a:solidFill>
                <a:schemeClr val="accent4"/>
              </a:solidFill>
            </a:endParaRPr>
          </a:p>
        </p:txBody>
      </p:sp>
    </p:spTree>
    <p:extLst>
      <p:ext uri="{BB962C8B-B14F-4D97-AF65-F5344CB8AC3E}">
        <p14:creationId xmlns:p14="http://schemas.microsoft.com/office/powerpoint/2010/main" val="1403386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CD9A4221-C843-4C16-9667-6ACAFEE6D08A}"/>
              </a:ext>
            </a:extLst>
          </p:cNvPr>
          <p:cNvSpPr>
            <a:spLocks noGrp="1"/>
          </p:cNvSpPr>
          <p:nvPr>
            <p:ph type="ctrTitle"/>
          </p:nvPr>
        </p:nvSpPr>
        <p:spPr/>
        <p:txBody>
          <a:bodyPr/>
          <a:lstStyle/>
          <a:p>
            <a:r>
              <a:rPr lang="en-US" altLang="ja-JP" dirty="0"/>
              <a:t>RAN1 agreements and FL plans for RAN1#112b-e</a:t>
            </a:r>
            <a:endParaRPr lang="ja-JP" altLang="en-US" dirty="0"/>
          </a:p>
        </p:txBody>
      </p:sp>
      <p:sp>
        <p:nvSpPr>
          <p:cNvPr id="8" name="字幕 7">
            <a:extLst>
              <a:ext uri="{FF2B5EF4-FFF2-40B4-BE49-F238E27FC236}">
                <a16:creationId xmlns:a16="http://schemas.microsoft.com/office/drawing/2014/main" id="{120B55AF-8805-4849-BCAE-0E039F48246C}"/>
              </a:ext>
            </a:extLst>
          </p:cNvPr>
          <p:cNvSpPr>
            <a:spLocks noGrp="1"/>
          </p:cNvSpPr>
          <p:nvPr>
            <p:ph type="subTitle" idx="1"/>
          </p:nvPr>
        </p:nvSpPr>
        <p:spPr/>
        <p:txBody>
          <a:bodyPr/>
          <a:lstStyle/>
          <a:p>
            <a:r>
              <a:rPr lang="en-US" dirty="0"/>
              <a:t>L1 measurement</a:t>
            </a:r>
            <a:endParaRPr lang="ja-JP" altLang="en-US" dirty="0"/>
          </a:p>
        </p:txBody>
      </p:sp>
      <p:sp>
        <p:nvSpPr>
          <p:cNvPr id="4" name="フッター プレースホルダー 3">
            <a:extLst>
              <a:ext uri="{FF2B5EF4-FFF2-40B4-BE49-F238E27FC236}">
                <a16:creationId xmlns:a16="http://schemas.microsoft.com/office/drawing/2014/main" id="{7D303EA2-9B38-4246-B1E6-1EB0D7597BAF}"/>
              </a:ext>
            </a:extLst>
          </p:cNvPr>
          <p:cNvSpPr>
            <a:spLocks noGrp="1"/>
          </p:cNvSpPr>
          <p:nvPr>
            <p:ph type="ftr" sz="quarter" idx="11"/>
          </p:nvPr>
        </p:nvSpPr>
        <p:spPr/>
        <p:txBody>
          <a:bodyPr/>
          <a:lstStyle/>
          <a:p>
            <a:r>
              <a:rPr lang="en-US" altLang="ja-JP"/>
              <a:t>© Fujitsu 2023</a:t>
            </a:r>
            <a:endParaRPr lang="ja-JP" altLang="en-US" dirty="0"/>
          </a:p>
        </p:txBody>
      </p:sp>
      <p:sp>
        <p:nvSpPr>
          <p:cNvPr id="15" name="スライド番号プレースホルダー 14">
            <a:extLst>
              <a:ext uri="{FF2B5EF4-FFF2-40B4-BE49-F238E27FC236}">
                <a16:creationId xmlns:a16="http://schemas.microsoft.com/office/drawing/2014/main" id="{B0BCD5C5-4FC9-F937-2F9C-BAC4BF44224E}"/>
              </a:ext>
            </a:extLst>
          </p:cNvPr>
          <p:cNvSpPr>
            <a:spLocks noGrp="1"/>
          </p:cNvSpPr>
          <p:nvPr>
            <p:ph type="sldNum" sz="quarter" idx="4"/>
          </p:nvPr>
        </p:nvSpPr>
        <p:spPr/>
        <p:txBody>
          <a:bodyPr/>
          <a:lstStyle/>
          <a:p>
            <a:fld id="{4D029D89-7B63-4C94-AD4D-2E4D6BB83637}" type="slidenum">
              <a:rPr kumimoji="1" lang="ja-JP" altLang="en-US" smtClean="0"/>
              <a:pPr/>
              <a:t>6</a:t>
            </a:fld>
            <a:endParaRPr kumimoji="1" lang="ja-JP" altLang="en-US"/>
          </a:p>
        </p:txBody>
      </p:sp>
    </p:spTree>
    <p:extLst>
      <p:ext uri="{BB962C8B-B14F-4D97-AF65-F5344CB8AC3E}">
        <p14:creationId xmlns:p14="http://schemas.microsoft.com/office/powerpoint/2010/main" val="2294032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BC10CB3B-1752-4C6D-8336-9F477F16D5EA}"/>
              </a:ext>
            </a:extLst>
          </p:cNvPr>
          <p:cNvSpPr>
            <a:spLocks noGrp="1"/>
          </p:cNvSpPr>
          <p:nvPr>
            <p:ph type="title"/>
          </p:nvPr>
        </p:nvSpPr>
        <p:spPr/>
        <p:txBody>
          <a:bodyPr/>
          <a:lstStyle/>
          <a:p>
            <a:r>
              <a:rPr lang="en-US" altLang="ja-JP" dirty="0"/>
              <a:t>L1 measurement: L1 Intra-</a:t>
            </a:r>
            <a:r>
              <a:rPr lang="en-US" altLang="ja-JP" dirty="0" err="1"/>
              <a:t>freq</a:t>
            </a:r>
            <a:r>
              <a:rPr lang="en-US" altLang="ja-JP" dirty="0"/>
              <a:t> measurement</a:t>
            </a:r>
            <a:endParaRPr lang="ja-JP" altLang="en-US" dirty="0"/>
          </a:p>
        </p:txBody>
      </p:sp>
      <p:sp>
        <p:nvSpPr>
          <p:cNvPr id="4" name="フッター プレースホルダー 3">
            <a:extLst>
              <a:ext uri="{FF2B5EF4-FFF2-40B4-BE49-F238E27FC236}">
                <a16:creationId xmlns:a16="http://schemas.microsoft.com/office/drawing/2014/main" id="{A53A02C6-9FDE-4E8D-8CB7-6ED098FFDF7D}"/>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1" name="テキスト ボックス 20">
            <a:extLst>
              <a:ext uri="{FF2B5EF4-FFF2-40B4-BE49-F238E27FC236}">
                <a16:creationId xmlns:a16="http://schemas.microsoft.com/office/drawing/2014/main" id="{B5FEFC3B-20FF-4B29-8752-406C5199DA6E}"/>
              </a:ext>
            </a:extLst>
          </p:cNvPr>
          <p:cNvSpPr txBox="1"/>
          <p:nvPr/>
        </p:nvSpPr>
        <p:spPr>
          <a:xfrm>
            <a:off x="229767" y="771424"/>
            <a:ext cx="8779479" cy="254261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27330" indent="-227330" algn="just">
              <a:lnSpc>
                <a:spcPct val="107000"/>
              </a:lnSpc>
              <a:spcAft>
                <a:spcPts val="800"/>
              </a:spcAft>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Rel-18 L1/L2 mobility, L1 intra-frequency measurement for candidate cell is supported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At least the following aspects are for RAN1 further study:</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assumes Rel-17 ICBM CSI measurement as starting point.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Whether and how to apply relaxation for the restrictions imposed on the Rel-17 intra-frequency L1 non-serving cell measurement defined in 9.13.2 of TS38.133, where RAN4 impact is foreseen, e.g.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SFN offset alignment compared with serving cell</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BWP setting, i.e. non-serving cell SSB should be covered by serving cell active BWP</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Introduction of symbol level gap or SMTC for larger Rx timing difference (i.e. larger than CP length)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Commonality with intra-frequency L3 measurement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Commonality with L1 inter-frequency measurement for measurement configuration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Send an LS to RAN4 (CC RAN2)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to ask RAN4 if the restriction on e.g., SFN offset alignment, BWP setting and Rx timing difference, etc, described in 9.13.2 of TS38.133 for intra-frequency L1 non-serving measurement can be relaxed or not.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assumes Rel-17 ICBM CSI measurement as starting point.</a:t>
            </a:r>
          </a:p>
          <a:p>
            <a:pPr marL="0" lvl="1" algn="just"/>
            <a:endParaRPr lang="en-GB" altLang="ja-JP" sz="800" b="1" dirty="0">
              <a:effectLst/>
              <a:latin typeface="Arial" panose="020B0604020202020204" pitchFamily="34" charset="0"/>
              <a:ea typeface="ＭＳ ゴシック" panose="020B0609070205080204" pitchFamily="49" charset="-128"/>
              <a:cs typeface="Arial" panose="020B0604020202020204" pitchFamily="34" charset="0"/>
            </a:endParaRPr>
          </a:p>
          <a:p>
            <a:pPr marL="0" lvl="1"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RAN1#111, #112, #112bis-e]</a:t>
            </a:r>
          </a:p>
          <a:p>
            <a:pPr marL="0" lvl="1" algn="just"/>
            <a:r>
              <a:rPr lang="en-GB" altLang="ja-JP" sz="800" dirty="0">
                <a:latin typeface="Arial" panose="020B0604020202020204" pitchFamily="34" charset="0"/>
                <a:ea typeface="ＭＳ ゴシック" panose="020B0609070205080204" pitchFamily="49" charset="-128"/>
                <a:cs typeface="Arial" panose="020B0604020202020204" pitchFamily="34" charset="0"/>
              </a:rPr>
              <a:t>No discussion, wait for RAN4 LS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26" name="スライド番号プレースホルダー 25">
            <a:extLst>
              <a:ext uri="{FF2B5EF4-FFF2-40B4-BE49-F238E27FC236}">
                <a16:creationId xmlns:a16="http://schemas.microsoft.com/office/drawing/2014/main" id="{227C9E50-3211-7233-50C8-923476499163}"/>
              </a:ext>
            </a:extLst>
          </p:cNvPr>
          <p:cNvSpPr>
            <a:spLocks noGrp="1"/>
          </p:cNvSpPr>
          <p:nvPr>
            <p:ph type="sldNum" sz="quarter" idx="12"/>
          </p:nvPr>
        </p:nvSpPr>
        <p:spPr/>
        <p:txBody>
          <a:bodyPr/>
          <a:lstStyle/>
          <a:p>
            <a:fld id="{4D029D89-7B63-4C94-AD4D-2E4D6BB83637}" type="slidenum">
              <a:rPr kumimoji="1" lang="ja-JP" altLang="en-US" smtClean="0"/>
              <a:t>7</a:t>
            </a:fld>
            <a:endParaRPr kumimoji="1" lang="ja-JP" altLang="en-US"/>
          </a:p>
        </p:txBody>
      </p:sp>
    </p:spTree>
    <p:extLst>
      <p:ext uri="{BB962C8B-B14F-4D97-AF65-F5344CB8AC3E}">
        <p14:creationId xmlns:p14="http://schemas.microsoft.com/office/powerpoint/2010/main" val="2060555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9429778-F3CA-4F3C-82BB-4E363EC04AD5}"/>
              </a:ext>
            </a:extLst>
          </p:cNvPr>
          <p:cNvSpPr>
            <a:spLocks noGrp="1"/>
          </p:cNvSpPr>
          <p:nvPr>
            <p:ph type="title"/>
          </p:nvPr>
        </p:nvSpPr>
        <p:spPr/>
        <p:txBody>
          <a:bodyPr/>
          <a:lstStyle/>
          <a:p>
            <a:r>
              <a:rPr lang="en-US" altLang="ja-JP" dirty="0"/>
              <a:t>L1 measurement: L1 Inter-</a:t>
            </a:r>
            <a:r>
              <a:rPr lang="en-US" altLang="ja-JP" dirty="0" err="1"/>
              <a:t>freq</a:t>
            </a:r>
            <a:r>
              <a:rPr lang="en-US" altLang="ja-JP" dirty="0"/>
              <a:t> measurement</a:t>
            </a:r>
            <a:endParaRPr kumimoji="1" lang="ja-JP" altLang="en-US" dirty="0"/>
          </a:p>
        </p:txBody>
      </p:sp>
      <p:sp>
        <p:nvSpPr>
          <p:cNvPr id="4" name="フッター プレースホルダー 3">
            <a:extLst>
              <a:ext uri="{FF2B5EF4-FFF2-40B4-BE49-F238E27FC236}">
                <a16:creationId xmlns:a16="http://schemas.microsoft.com/office/drawing/2014/main" id="{35C75272-41CF-44D4-B290-8A46639D6BA2}"/>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1" name="テキスト ボックス 20">
            <a:extLst>
              <a:ext uri="{FF2B5EF4-FFF2-40B4-BE49-F238E27FC236}">
                <a16:creationId xmlns:a16="http://schemas.microsoft.com/office/drawing/2014/main" id="{EDB571A7-CF7A-4442-81CD-B1780F7B37AF}"/>
              </a:ext>
            </a:extLst>
          </p:cNvPr>
          <p:cNvSpPr txBox="1"/>
          <p:nvPr/>
        </p:nvSpPr>
        <p:spPr>
          <a:xfrm>
            <a:off x="229766" y="878728"/>
            <a:ext cx="8679599" cy="303506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27330" indent="-227330" algn="just">
              <a:lnSpc>
                <a:spcPct val="107000"/>
              </a:lnSpc>
              <a:spcAft>
                <a:spcPts val="800"/>
              </a:spcAft>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RAN1#110b-e]</a:t>
            </a:r>
            <a:endParaRPr lang="ja-JP" altLang="ja-JP" sz="800" b="1"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Rel-18 L1/L2 mobility, further study the potential RAN1 spec impact of L1 inter-frequency measurement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definition and scenarios of L1 inter-frequency measurement is determined by RAN4, and RAN1 assumes at least the following until receiving their confirmation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scenarios not included in intra-frequency are regarded as inter-frequency, which includes at least the following scenarios: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frequency of the measured RS not covered by any of the active BWPs of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and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configured for a UE, but covered by some of the configured BWPs of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and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configured for a UE.</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frequency of the measured RS not covered by any of the configured BWPs of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and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configured for a UE</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At least the following aspect is studied: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Commonality with L1 intra-frequency measurement for measurement configuration</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Send an LS to RAN4 (CC RAN2)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would like to confirm our understanding that the supported scenarios not included in intra-frequency are regarded as inter-frequency, which includes at least the following scenarios: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frequency of the measured RS not covered by any of the active BWPs of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and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configured for a UE, but covered by some of the configured BWPs of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and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configured for a UE.</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The frequency of the measured RS not covered by any of the configured BWPs of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SpCell</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and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Scells</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configured for a UE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It is RAN1 understanding that the introduction of measurement gap and SMTC for L1 inter-frequency measurement, if any, is expected to be a RAN4 issue</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Note: this content is included in the LS agreed for intra-frequency L1 measurement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RAN1#111]</a:t>
            </a:r>
            <a:endParaRPr lang="ja-JP" altLang="ja-JP" sz="800" b="1"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solidFill>
                  <a:srgbClr val="000000"/>
                </a:solidFill>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Symbol" panose="05050102010706020507" pitchFamily="18" charset="2"/>
              <a:buChar char=""/>
            </a:pPr>
            <a:r>
              <a:rPr lang="en-GB" altLang="ja-JP" sz="800" dirty="0">
                <a:solidFill>
                  <a:srgbClr val="000000"/>
                </a:solidFill>
                <a:effectLst/>
                <a:latin typeface="Arial" panose="020B0604020202020204" pitchFamily="34" charset="0"/>
                <a:ea typeface="SimSun" panose="02010600030101010101" pitchFamily="2" charset="-122"/>
                <a:cs typeface="Arial" panose="020B0604020202020204" pitchFamily="34" charset="0"/>
              </a:rPr>
              <a:t>For Rel-18 LTM, L1 inter-frequency measurement is supported from RAN1 point of view.</a:t>
            </a:r>
          </a:p>
          <a:p>
            <a:pPr algn="just"/>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[Conclusion at RAN1#112, 112bis-e]</a:t>
            </a:r>
            <a:endParaRPr lang="ja-JP" altLang="ja-JP" sz="800" b="1"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dirty="0">
                <a:latin typeface="Arial" panose="020B0604020202020204" pitchFamily="34" charset="0"/>
                <a:ea typeface="ＭＳ ゴシック" panose="020B0609070205080204" pitchFamily="49" charset="-128"/>
                <a:cs typeface="Arial" panose="020B0604020202020204" pitchFamily="34" charset="0"/>
              </a:rPr>
              <a:t>No discussion, wait for RAN4 LS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p:txBody>
      </p:sp>
      <p:sp>
        <p:nvSpPr>
          <p:cNvPr id="26" name="スライド番号プレースホルダー 25">
            <a:extLst>
              <a:ext uri="{FF2B5EF4-FFF2-40B4-BE49-F238E27FC236}">
                <a16:creationId xmlns:a16="http://schemas.microsoft.com/office/drawing/2014/main" id="{FA236955-0E3A-141F-B447-098A9D71DFD9}"/>
              </a:ext>
            </a:extLst>
          </p:cNvPr>
          <p:cNvSpPr>
            <a:spLocks noGrp="1"/>
          </p:cNvSpPr>
          <p:nvPr>
            <p:ph type="sldNum" sz="quarter" idx="12"/>
          </p:nvPr>
        </p:nvSpPr>
        <p:spPr/>
        <p:txBody>
          <a:bodyPr/>
          <a:lstStyle/>
          <a:p>
            <a:fld id="{4D029D89-7B63-4C94-AD4D-2E4D6BB83637}" type="slidenum">
              <a:rPr kumimoji="1" lang="ja-JP" altLang="en-US" smtClean="0"/>
              <a:t>8</a:t>
            </a:fld>
            <a:endParaRPr kumimoji="1" lang="ja-JP" altLang="en-US"/>
          </a:p>
        </p:txBody>
      </p:sp>
    </p:spTree>
    <p:extLst>
      <p:ext uri="{BB962C8B-B14F-4D97-AF65-F5344CB8AC3E}">
        <p14:creationId xmlns:p14="http://schemas.microsoft.com/office/powerpoint/2010/main" val="1227658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8">
            <a:extLst>
              <a:ext uri="{FF2B5EF4-FFF2-40B4-BE49-F238E27FC236}">
                <a16:creationId xmlns:a16="http://schemas.microsoft.com/office/drawing/2014/main" id="{84DA5FA4-5515-F55B-B2F5-0E845FF21C3E}"/>
              </a:ext>
            </a:extLst>
          </p:cNvPr>
          <p:cNvSpPr>
            <a:spLocks noGrp="1"/>
          </p:cNvSpPr>
          <p:nvPr>
            <p:ph type="body" sz="quarter" idx="14"/>
          </p:nvPr>
        </p:nvSpPr>
        <p:spPr>
          <a:xfrm>
            <a:off x="230400" y="1135066"/>
            <a:ext cx="8679600" cy="2546810"/>
          </a:xfrm>
        </p:spPr>
        <p:style>
          <a:lnRef idx="2">
            <a:schemeClr val="accent1"/>
          </a:lnRef>
          <a:fillRef idx="1">
            <a:schemeClr val="lt1"/>
          </a:fillRef>
          <a:effectRef idx="0">
            <a:schemeClr val="accent1"/>
          </a:effectRef>
          <a:fontRef idx="minor">
            <a:schemeClr val="dk1"/>
          </a:fontRef>
        </p:style>
        <p:txBody>
          <a:bodyPr>
            <a:normAutofit fontScale="55000" lnSpcReduction="20000"/>
          </a:bodyPr>
          <a:lstStyle/>
          <a:p>
            <a:r>
              <a:rPr lang="en-US" altLang="ja-JP" dirty="0"/>
              <a:t>SSB-based Intra-frequency L1 measurement: </a:t>
            </a:r>
          </a:p>
          <a:p>
            <a:pPr lvl="1"/>
            <a:r>
              <a:rPr lang="en-US" altLang="ja-JP" dirty="0"/>
              <a:t>Center frequency and SCS of the SSB of the candidate cell are the same as those for serving cells, which is indicated in </a:t>
            </a:r>
            <a:r>
              <a:rPr lang="en-US" altLang="ja-JP" dirty="0" err="1"/>
              <a:t>ServingCellConfigCommon</a:t>
            </a:r>
            <a:endParaRPr lang="en-US" altLang="ja-JP" dirty="0"/>
          </a:p>
          <a:p>
            <a:pPr lvl="1"/>
            <a:r>
              <a:rPr lang="en-US" altLang="ja-JP" dirty="0"/>
              <a:t>For the time offset, </a:t>
            </a:r>
          </a:p>
          <a:p>
            <a:pPr lvl="2"/>
            <a:r>
              <a:rPr lang="en-US" altLang="ja-JP" dirty="0"/>
              <a:t>The SFN offset alignment can be relaxed if UE performs L3 measurement before L1 measurement </a:t>
            </a:r>
            <a:r>
              <a:rPr lang="en-US" altLang="ja-JP" i="1" dirty="0">
                <a:highlight>
                  <a:srgbClr val="FFFF00"/>
                </a:highlight>
              </a:rPr>
              <a:t>(FL note: it is not clear if this has any RAN1 spec impact – and maybe none)</a:t>
            </a:r>
          </a:p>
          <a:p>
            <a:pPr lvl="2"/>
            <a:r>
              <a:rPr lang="en-US" altLang="ja-JP" dirty="0"/>
              <a:t>The scenario that RTD between the SSBs of serving cell and candidate cell on the same carrier is larger than CP length of the corresponding SCS is supported with additional UE capability.</a:t>
            </a:r>
          </a:p>
          <a:p>
            <a:pPr lvl="3"/>
            <a:r>
              <a:rPr lang="en-US" altLang="ja-JP" dirty="0"/>
              <a:t>The UE capability is discussed and defined in RAN4</a:t>
            </a:r>
          </a:p>
          <a:p>
            <a:pPr lvl="1"/>
            <a:r>
              <a:rPr lang="en-US" altLang="ja-JP" dirty="0"/>
              <a:t>For the BWP setting,</a:t>
            </a:r>
          </a:p>
          <a:p>
            <a:pPr lvl="2"/>
            <a:r>
              <a:rPr lang="en-US" altLang="ja-JP" dirty="0"/>
              <a:t>The SSB for intra-frequency L1 measurement may not be covered by serving cell active BWP at least in some scenario. </a:t>
            </a:r>
          </a:p>
          <a:p>
            <a:pPr lvl="3"/>
            <a:r>
              <a:rPr lang="en-US" altLang="ja-JP" dirty="0"/>
              <a:t>The definition of the scenario is determined by RAN4</a:t>
            </a:r>
          </a:p>
          <a:p>
            <a:r>
              <a:rPr lang="en-US" altLang="ja-JP" dirty="0"/>
              <a:t>SSB-based Inter-frequency L1 measurement: </a:t>
            </a:r>
          </a:p>
          <a:p>
            <a:pPr lvl="1"/>
            <a:r>
              <a:rPr lang="en-US" altLang="ja-JP" dirty="0"/>
              <a:t>The supported scenarios not included in intra-frequency L1 measurement are regarded as inter-frequency L1 measurement.</a:t>
            </a:r>
          </a:p>
        </p:txBody>
      </p:sp>
      <p:sp>
        <p:nvSpPr>
          <p:cNvPr id="3" name="タイトル 2">
            <a:extLst>
              <a:ext uri="{FF2B5EF4-FFF2-40B4-BE49-F238E27FC236}">
                <a16:creationId xmlns:a16="http://schemas.microsoft.com/office/drawing/2014/main" id="{8AB45F65-2E5F-EF05-00AB-50106E827BEF}"/>
              </a:ext>
            </a:extLst>
          </p:cNvPr>
          <p:cNvSpPr>
            <a:spLocks noGrp="1"/>
          </p:cNvSpPr>
          <p:nvPr>
            <p:ph type="title"/>
          </p:nvPr>
        </p:nvSpPr>
        <p:spPr/>
        <p:txBody>
          <a:bodyPr/>
          <a:lstStyle/>
          <a:p>
            <a:r>
              <a:rPr lang="en-US" altLang="ja-JP" sz="2000" dirty="0"/>
              <a:t>L1 measurement: L1 intra- and inter-</a:t>
            </a:r>
            <a:r>
              <a:rPr lang="en-US" altLang="ja-JP" sz="2000" dirty="0" err="1"/>
              <a:t>freq</a:t>
            </a:r>
            <a:r>
              <a:rPr lang="en-US" altLang="ja-JP" sz="2000" dirty="0"/>
              <a:t> measurement</a:t>
            </a:r>
            <a:endParaRPr kumimoji="1" lang="ja-JP" altLang="en-US" sz="2000" dirty="0"/>
          </a:p>
        </p:txBody>
      </p:sp>
      <p:sp>
        <p:nvSpPr>
          <p:cNvPr id="4" name="フッター プレースホルダー 3">
            <a:extLst>
              <a:ext uri="{FF2B5EF4-FFF2-40B4-BE49-F238E27FC236}">
                <a16:creationId xmlns:a16="http://schemas.microsoft.com/office/drawing/2014/main" id="{1083F4BF-4CE0-F819-CDEB-2CC55ACC4A95}"/>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 name="スライド番号プレースホルダー 4">
            <a:extLst>
              <a:ext uri="{FF2B5EF4-FFF2-40B4-BE49-F238E27FC236}">
                <a16:creationId xmlns:a16="http://schemas.microsoft.com/office/drawing/2014/main" id="{EC4702A0-5529-1197-C897-E71374A144FB}"/>
              </a:ext>
            </a:extLst>
          </p:cNvPr>
          <p:cNvSpPr>
            <a:spLocks noGrp="1"/>
          </p:cNvSpPr>
          <p:nvPr>
            <p:ph type="sldNum" sz="quarter" idx="12"/>
          </p:nvPr>
        </p:nvSpPr>
        <p:spPr/>
        <p:txBody>
          <a:bodyPr/>
          <a:lstStyle/>
          <a:p>
            <a:fld id="{4D029D89-7B63-4C94-AD4D-2E4D6BB83637}" type="slidenum">
              <a:rPr kumimoji="1" lang="ja-JP" altLang="en-US" smtClean="0"/>
              <a:t>9</a:t>
            </a:fld>
            <a:endParaRPr kumimoji="1" lang="ja-JP" altLang="en-US"/>
          </a:p>
        </p:txBody>
      </p:sp>
      <p:sp>
        <p:nvSpPr>
          <p:cNvPr id="6" name="テキスト ボックス 5">
            <a:extLst>
              <a:ext uri="{FF2B5EF4-FFF2-40B4-BE49-F238E27FC236}">
                <a16:creationId xmlns:a16="http://schemas.microsoft.com/office/drawing/2014/main" id="{E49FD96E-17EA-61D1-F38B-357301FE565F}"/>
              </a:ext>
            </a:extLst>
          </p:cNvPr>
          <p:cNvSpPr txBox="1"/>
          <p:nvPr/>
        </p:nvSpPr>
        <p:spPr>
          <a:xfrm>
            <a:off x="48497" y="3822713"/>
            <a:ext cx="9047006" cy="830997"/>
          </a:xfrm>
          <a:prstGeom prst="rect">
            <a:avLst/>
          </a:prstGeom>
          <a:noFill/>
        </p:spPr>
        <p:txBody>
          <a:bodyPr wrap="square" rtlCol="0">
            <a:spAutoFit/>
          </a:bodyPr>
          <a:lstStyle/>
          <a:p>
            <a:pPr algn="ctr"/>
            <a:r>
              <a:rPr kumimoji="1" lang="en-US" altLang="ja-JP" sz="1600" b="1" dirty="0">
                <a:solidFill>
                  <a:srgbClr val="FF0000"/>
                </a:solidFill>
              </a:rPr>
              <a:t>Because RAN4 agreements for the definition of intra-frequency L1 measurement include many FFS, FL sees no strong necessity to update the RAN1 agreements at RAN1#113.</a:t>
            </a:r>
          </a:p>
          <a:p>
            <a:pPr algn="ctr"/>
            <a:endParaRPr kumimoji="1" lang="en-US" altLang="ja-JP" sz="1600" b="1" dirty="0">
              <a:solidFill>
                <a:srgbClr val="FF0000"/>
              </a:solidFill>
            </a:endParaRPr>
          </a:p>
        </p:txBody>
      </p:sp>
      <p:sp>
        <p:nvSpPr>
          <p:cNvPr id="11" name="テキスト ボックス 10">
            <a:extLst>
              <a:ext uri="{FF2B5EF4-FFF2-40B4-BE49-F238E27FC236}">
                <a16:creationId xmlns:a16="http://schemas.microsoft.com/office/drawing/2014/main" id="{6CE7F36A-9479-CD86-48AD-90419A35B9A0}"/>
              </a:ext>
            </a:extLst>
          </p:cNvPr>
          <p:cNvSpPr txBox="1"/>
          <p:nvPr/>
        </p:nvSpPr>
        <p:spPr>
          <a:xfrm>
            <a:off x="229767" y="754370"/>
            <a:ext cx="6311787" cy="369332"/>
          </a:xfrm>
          <a:prstGeom prst="rect">
            <a:avLst/>
          </a:prstGeom>
          <a:noFill/>
        </p:spPr>
        <p:txBody>
          <a:bodyPr wrap="square">
            <a:spAutoFit/>
          </a:bodyPr>
          <a:lstStyle/>
          <a:p>
            <a:r>
              <a:rPr lang="en-US" altLang="ja-JP" b="1" dirty="0"/>
              <a:t>Definition of L1 measurement based on the RAN4 LSs:</a:t>
            </a:r>
          </a:p>
        </p:txBody>
      </p:sp>
    </p:spTree>
    <p:extLst>
      <p:ext uri="{BB962C8B-B14F-4D97-AF65-F5344CB8AC3E}">
        <p14:creationId xmlns:p14="http://schemas.microsoft.com/office/powerpoint/2010/main" val="907684441"/>
      </p:ext>
    </p:extLst>
  </p:cSld>
  <p:clrMapOvr>
    <a:masterClrMapping/>
  </p:clrMapOvr>
</p:sld>
</file>

<file path=ppt/theme/theme1.xml><?xml version="1.0" encoding="utf-8"?>
<a:theme xmlns:a="http://schemas.openxmlformats.org/drawingml/2006/main" name="F_Tool_T2_01_EN_Re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err="1"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2.xml><?xml version="1.0" encoding="utf-8"?>
<a:theme xmlns:a="http://schemas.openxmlformats.org/drawingml/2006/main" name="F_Tool_T2_01_EN_Orang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3.xml><?xml version="1.0" encoding="utf-8"?>
<a:theme xmlns:a="http://schemas.openxmlformats.org/drawingml/2006/main" name="F_Tool_T2_01_EN_Blu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4.xml><?xml version="1.0" encoding="utf-8"?>
<a:theme xmlns:a="http://schemas.openxmlformats.org/drawingml/2006/main" name="F_Tool_T2_01_EN_Emeral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5.xml><?xml version="1.0" encoding="utf-8"?>
<a:theme xmlns:a="http://schemas.openxmlformats.org/drawingml/2006/main" name="F_Tool_T2_01_EN_Yellow">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6.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8688</Words>
  <Application>Microsoft Office PowerPoint</Application>
  <PresentationFormat>画面に合わせる (16:9)</PresentationFormat>
  <Paragraphs>735</Paragraphs>
  <Slides>34</Slides>
  <Notes>22</Notes>
  <HiddenSlides>0</HiddenSlides>
  <MMClips>0</MMClips>
  <ScaleCrop>false</ScaleCrop>
  <HeadingPairs>
    <vt:vector size="6" baseType="variant">
      <vt:variant>
        <vt:lpstr>使用されているフォント</vt:lpstr>
      </vt:variant>
      <vt:variant>
        <vt:i4>13</vt:i4>
      </vt:variant>
      <vt:variant>
        <vt:lpstr>テーマ</vt:lpstr>
      </vt:variant>
      <vt:variant>
        <vt:i4>5</vt:i4>
      </vt:variant>
      <vt:variant>
        <vt:lpstr>スライド タイトル</vt:lpstr>
      </vt:variant>
      <vt:variant>
        <vt:i4>34</vt:i4>
      </vt:variant>
    </vt:vector>
  </HeadingPairs>
  <TitlesOfParts>
    <vt:vector size="52" baseType="lpstr">
      <vt:lpstr>Arial</vt:lpstr>
      <vt:lpstr>Symbol</vt:lpstr>
      <vt:lpstr>Fujitsu Infinity Pro Italic</vt:lpstr>
      <vt:lpstr>Fujitsu Infinity Pro Light</vt:lpstr>
      <vt:lpstr>Courier New</vt:lpstr>
      <vt:lpstr>游ゴシック</vt:lpstr>
      <vt:lpstr>Times</vt:lpstr>
      <vt:lpstr>Fujitsu Infinity Pro Bold It</vt:lpstr>
      <vt:lpstr>Fujitsu Infinity Pro Bold</vt:lpstr>
      <vt:lpstr>Times New Roman</vt:lpstr>
      <vt:lpstr>Wingdings</vt:lpstr>
      <vt:lpstr>Fujitsu Infinity Pro ExtraBold</vt:lpstr>
      <vt:lpstr>Fujitsu Infinity Pro</vt:lpstr>
      <vt:lpstr>F_Tool_T2_01_EN_Red</vt:lpstr>
      <vt:lpstr>F_Tool_T2_01_EN_Orange</vt:lpstr>
      <vt:lpstr>F_Tool_T2_01_EN_Blue</vt:lpstr>
      <vt:lpstr>F_Tool_T2_01_EN_Emerald</vt:lpstr>
      <vt:lpstr>F_Tool_T2_01_EN_Yellow</vt:lpstr>
      <vt:lpstr>FL plan on L1 enhancements for LTM at RAN1#113</vt:lpstr>
      <vt:lpstr>Discussion plan</vt:lpstr>
      <vt:lpstr>Summary of RAN1#112(Feb) and 112b-e(Mar)</vt:lpstr>
      <vt:lpstr>Goal of RAN1#112b-e(April) and 113(May)</vt:lpstr>
      <vt:lpstr>Detailed plan for each meeting</vt:lpstr>
      <vt:lpstr>RAN1 agreements and FL plans for RAN1#112b-e</vt:lpstr>
      <vt:lpstr>L1 measurement: L1 Intra-freq measurement</vt:lpstr>
      <vt:lpstr>L1 measurement: L1 Inter-freq measurement</vt:lpstr>
      <vt:lpstr>L1 measurement: L1 intra- and inter-freq measurement</vt:lpstr>
      <vt:lpstr>L1 measurement: Measurement RS</vt:lpstr>
      <vt:lpstr>L1 measurement: Measurement quantity</vt:lpstr>
      <vt:lpstr>L1 measurement: Filtering for L1 measurement results</vt:lpstr>
      <vt:lpstr>L1 measurement: Configurations for L1 measurement - 1</vt:lpstr>
      <vt:lpstr>L1 measurement: Configurations for L1 measurement - 2</vt:lpstr>
      <vt:lpstr>RAN1 agreements and FL plans for RAN1#112b-e</vt:lpstr>
      <vt:lpstr>L1 measurement reporting – Contents of gNB scheduled L1 measurement reporting</vt:lpstr>
      <vt:lpstr>L1 measurement reporting - Container of gNB scheduled L1 measurement reporting</vt:lpstr>
      <vt:lpstr>L1 measurement reporting - Configuration for gNB scheduled L1 measurement report</vt:lpstr>
      <vt:lpstr>L1 measurement reporting – UE/event triggered reporting </vt:lpstr>
      <vt:lpstr>RAN1 agreements and FL plans for RAN1#112b-e</vt:lpstr>
      <vt:lpstr>Beam indication - Beam indication mechanism based on Rel-17 unified TCI framework - 1</vt:lpstr>
      <vt:lpstr>Beam indication: Configuration for TCI states based on Rel-17 unified TCI framework</vt:lpstr>
      <vt:lpstr>Beam indication -  Beam indication mechanism applicable to gNBs not supporting Rel-17 TCI framework</vt:lpstr>
      <vt:lpstr>Beam indication: Timing of beam indication – scenario 2 except TCI state activation</vt:lpstr>
      <vt:lpstr>Beam indication: Timing of beam indication – scenario 1 and/or 3</vt:lpstr>
      <vt:lpstr>Beam application time: Beam application time </vt:lpstr>
      <vt:lpstr>Beam application time: Beam indication for multiple cells for CA</vt:lpstr>
      <vt:lpstr>Beam indication: Open issues</vt:lpstr>
      <vt:lpstr>RAN1 agreements and FL plans for RAN1#112b-e</vt:lpstr>
      <vt:lpstr>Cell switch command</vt:lpstr>
      <vt:lpstr>RAN1 agreements and FL plans for RAN1#112b-e</vt:lpstr>
      <vt:lpstr>Preparation for LTM: Details on DL synchronization to candidate cells</vt:lpstr>
      <vt:lpstr>Preparation for LTM: TRS tracking and CSI acquisition</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2021-11-02T02:38:45Z</dcterms:created>
  <dcterms:modified xsi:type="dcterms:W3CDTF">2023-05-09T09:09:32Z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7295cc1-d279-42ac-ab4d-3b0f4fece050_Enabled">
    <vt:lpwstr>true</vt:lpwstr>
  </property>
  <property fmtid="{D5CDD505-2E9C-101B-9397-08002B2CF9AE}" pid="3" name="MSIP_Label_a7295cc1-d279-42ac-ab4d-3b0f4fece050_SetDate">
    <vt:lpwstr>2021-11-02T02:38:57Z</vt:lpwstr>
  </property>
  <property fmtid="{D5CDD505-2E9C-101B-9397-08002B2CF9AE}" pid="4" name="MSIP_Label_a7295cc1-d279-42ac-ab4d-3b0f4fece050_Method">
    <vt:lpwstr>Standard</vt:lpwstr>
  </property>
  <property fmtid="{D5CDD505-2E9C-101B-9397-08002B2CF9AE}" pid="5" name="MSIP_Label_a7295cc1-d279-42ac-ab4d-3b0f4fece050_Name">
    <vt:lpwstr>FUJITSU-RESTRICTED​</vt:lpwstr>
  </property>
  <property fmtid="{D5CDD505-2E9C-101B-9397-08002B2CF9AE}" pid="6" name="MSIP_Label_a7295cc1-d279-42ac-ab4d-3b0f4fece050_SiteId">
    <vt:lpwstr>a19f121d-81e1-4858-a9d8-736e267fd4c7</vt:lpwstr>
  </property>
  <property fmtid="{D5CDD505-2E9C-101B-9397-08002B2CF9AE}" pid="7" name="MSIP_Label_a7295cc1-d279-42ac-ab4d-3b0f4fece050_ActionId">
    <vt:lpwstr>a626525d-c998-4c4c-b5ff-d4906da4cc7c</vt:lpwstr>
  </property>
  <property fmtid="{D5CDD505-2E9C-101B-9397-08002B2CF9AE}" pid="8" name="MSIP_Label_a7295cc1-d279-42ac-ab4d-3b0f4fece050_ContentBits">
    <vt:lpwstr>0</vt:lpwstr>
  </property>
  <property fmtid="{D5CDD505-2E9C-101B-9397-08002B2CF9AE}" pid="9" name="MSIP_Label_83bcef13-7cac-433f-ba1d-47a323951816_Enabled">
    <vt:lpwstr>true</vt:lpwstr>
  </property>
  <property fmtid="{D5CDD505-2E9C-101B-9397-08002B2CF9AE}" pid="10" name="MSIP_Label_83bcef13-7cac-433f-ba1d-47a323951816_SetDate">
    <vt:lpwstr>2023-03-30T00:34:14Z</vt:lpwstr>
  </property>
  <property fmtid="{D5CDD505-2E9C-101B-9397-08002B2CF9AE}" pid="11" name="MSIP_Label_83bcef13-7cac-433f-ba1d-47a323951816_Method">
    <vt:lpwstr>Privileged</vt:lpwstr>
  </property>
  <property fmtid="{D5CDD505-2E9C-101B-9397-08002B2CF9AE}" pid="12" name="MSIP_Label_83bcef13-7cac-433f-ba1d-47a323951816_Name">
    <vt:lpwstr>MTK_Unclassified</vt:lpwstr>
  </property>
  <property fmtid="{D5CDD505-2E9C-101B-9397-08002B2CF9AE}" pid="13" name="MSIP_Label_83bcef13-7cac-433f-ba1d-47a323951816_SiteId">
    <vt:lpwstr>a7687ede-7a6b-4ef6-bace-642f677fbe31</vt:lpwstr>
  </property>
  <property fmtid="{D5CDD505-2E9C-101B-9397-08002B2CF9AE}" pid="14" name="MSIP_Label_83bcef13-7cac-433f-ba1d-47a323951816_ActionId">
    <vt:lpwstr>f568d6b0-0b0f-4e21-aa5f-422571fc85e7</vt:lpwstr>
  </property>
  <property fmtid="{D5CDD505-2E9C-101B-9397-08002B2CF9AE}" pid="15" name="MSIP_Label_83bcef13-7cac-433f-ba1d-47a323951816_ContentBits">
    <vt:lpwstr>0</vt:lpwstr>
  </property>
</Properties>
</file>