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7">
  <p:sldMasterIdLst>
    <p:sldMasterId id="2147483648" r:id="rId1"/>
  </p:sldMasterIdLst>
  <p:notesMasterIdLst>
    <p:notesMasterId r:id="rId11"/>
  </p:notesMasterIdLst>
  <p:handoutMasterIdLst>
    <p:handoutMasterId r:id="rId12"/>
  </p:handoutMasterIdLst>
  <p:sldIdLst>
    <p:sldId id="981" r:id="rId2"/>
    <p:sldId id="1026" r:id="rId3"/>
    <p:sldId id="1027" r:id="rId4"/>
    <p:sldId id="1037" r:id="rId5"/>
    <p:sldId id="1029" r:id="rId6"/>
    <p:sldId id="1038" r:id="rId7"/>
    <p:sldId id="1035" r:id="rId8"/>
    <p:sldId id="1031" r:id="rId9"/>
    <p:sldId id="1036" r:id="rId1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CC00CC"/>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1" d="100"/>
          <a:sy n="111" d="100"/>
        </p:scale>
        <p:origin x="258" y="11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444500" indent="-444500">
              <a:defRPr sz="2000">
                <a:latin typeface="Arial" panose="020B0604020202020204" pitchFamily="34" charset="0"/>
                <a:ea typeface="微软雅黑" panose="020B0503020204020204" pitchFamily="34" charset="-122"/>
                <a:cs typeface="Arial" panose="020B0604020202020204" pitchFamily="34" charset="0"/>
              </a:defRPr>
            </a:lvl1pPr>
            <a:lvl2pPr marL="803275" indent="-265113">
              <a:defRPr sz="1800">
                <a:latin typeface="Arial" panose="020B0604020202020204" pitchFamily="34" charset="0"/>
                <a:ea typeface="微软雅黑" panose="020B0503020204020204" pitchFamily="34" charset="-122"/>
                <a:cs typeface="Arial" panose="020B0604020202020204" pitchFamily="34" charset="0"/>
              </a:defRPr>
            </a:lvl2pPr>
            <a:lvl3pPr marL="1076325" indent="-179388">
              <a:defRPr sz="1600">
                <a:latin typeface="Arial" panose="020B0604020202020204" pitchFamily="34" charset="0"/>
                <a:ea typeface="微软雅黑" panose="020B0503020204020204" pitchFamily="34" charset="-122"/>
                <a:cs typeface="Arial" panose="020B0604020202020204" pitchFamily="34" charset="0"/>
              </a:defRPr>
            </a:lvl3pPr>
            <a:lvl4pPr marL="1341438"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RAN#99</a:t>
            </a:r>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91114" cy="400110"/>
          </a:xfrm>
          <a:prstGeom prst="rect">
            <a:avLst/>
          </a:prstGeom>
          <a:noFill/>
        </p:spPr>
        <p:txBody>
          <a:bodyPr wrap="none" rtlCol="0">
            <a:spAutoFit/>
          </a:bodyPr>
          <a:lstStyle/>
          <a:p>
            <a:r>
              <a:rPr lang="en-US" sz="2000" b="1" i="1" dirty="0"/>
              <a:t>R1-2302257</a:t>
            </a:r>
            <a:endParaRPr lang="en-US" sz="2000" b="1" i="1" dirty="0"/>
          </a:p>
        </p:txBody>
      </p:sp>
    </p:spTree>
    <p:extLst>
      <p:ext uri="{BB962C8B-B14F-4D97-AF65-F5344CB8AC3E}">
        <p14:creationId xmlns:p14="http://schemas.microsoft.com/office/powerpoint/2010/main" val="3475471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LTE CRs submitted to RAN#99 were approved</a:t>
            </a:r>
          </a:p>
          <a:p>
            <a:r>
              <a:rPr lang="en-US" dirty="0"/>
              <a:t>All RAN1 endorsed NR CRs submitted to RAN#99 were approved</a:t>
            </a:r>
          </a:p>
          <a:p>
            <a:endParaRPr lang="en-US" dirty="0"/>
          </a:p>
          <a:p>
            <a:endParaRPr lang="en-US" dirty="0"/>
          </a:p>
          <a:p>
            <a:endParaRPr lang="en-US" dirty="0"/>
          </a:p>
          <a:p>
            <a:endParaRPr lang="en-US" dirty="0"/>
          </a:p>
          <a:p>
            <a:endParaRPr lang="en-US" dirty="0"/>
          </a:p>
        </p:txBody>
      </p:sp>
      <p:sp>
        <p:nvSpPr>
          <p:cNvPr id="3" name="제목 2"/>
          <p:cNvSpPr>
            <a:spLocks noGrp="1"/>
          </p:cNvSpPr>
          <p:nvPr>
            <p:ph type="title"/>
          </p:nvPr>
        </p:nvSpPr>
        <p:spPr/>
        <p:txBody>
          <a:bodyPr/>
          <a:lstStyle/>
          <a:p>
            <a:r>
              <a:rPr lang="en-US" dirty="0"/>
              <a:t>LTE and NR CRs</a:t>
            </a:r>
          </a:p>
        </p:txBody>
      </p:sp>
    </p:spTree>
    <p:extLst>
      <p:ext uri="{BB962C8B-B14F-4D97-AF65-F5344CB8AC3E}">
        <p14:creationId xmlns:p14="http://schemas.microsoft.com/office/powerpoint/2010/main" val="7923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1800" dirty="0"/>
              <a:t>Plan in RP-230050 was endorsed</a:t>
            </a:r>
          </a:p>
          <a:p>
            <a:pPr lvl="1"/>
            <a:r>
              <a:rPr lang="en-US" sz="1600" dirty="0"/>
              <a:t>Rel-18: No change to the original RAN Rel-18 timeline, i.e. Sept’ 23 for RAN1 functional freeze</a:t>
            </a:r>
          </a:p>
          <a:p>
            <a:pPr lvl="1"/>
            <a:r>
              <a:rPr lang="en-US" sz="1600" dirty="0"/>
              <a:t>Rel-19: 18-month release with the following notes</a:t>
            </a:r>
          </a:p>
          <a:p>
            <a:pPr lvl="2"/>
            <a:r>
              <a:rPr lang="en-US" sz="1400" dirty="0"/>
              <a:t>Critical to manage Rel-19 such that there is no delay in any manner</a:t>
            </a:r>
          </a:p>
          <a:p>
            <a:pPr lvl="2"/>
            <a:r>
              <a:rPr lang="en-US" sz="1400" dirty="0"/>
              <a:t>Crucial in dimensioning Rel-19 package including possibly additional TU reservations (vs. Rel-18) in WGs</a:t>
            </a:r>
          </a:p>
        </p:txBody>
      </p:sp>
      <p:sp>
        <p:nvSpPr>
          <p:cNvPr id="3" name="제목 2"/>
          <p:cNvSpPr>
            <a:spLocks noGrp="1"/>
          </p:cNvSpPr>
          <p:nvPr>
            <p:ph type="title"/>
          </p:nvPr>
        </p:nvSpPr>
        <p:spPr/>
        <p:txBody>
          <a:bodyPr/>
          <a:lstStyle/>
          <a:p>
            <a:r>
              <a:rPr lang="en-US" dirty="0"/>
              <a:t>RAN </a:t>
            </a:r>
            <a:r>
              <a:rPr lang="en-US" dirty="0" smtClean="0"/>
              <a:t>Planning (1/2)</a:t>
            </a:r>
            <a:endParaRPr lang="en-US" dirty="0"/>
          </a:p>
        </p:txBody>
      </p:sp>
      <p:pic>
        <p:nvPicPr>
          <p:cNvPr id="89" name="Picture 88">
            <a:extLst>
              <a:ext uri="{FF2B5EF4-FFF2-40B4-BE49-F238E27FC236}">
                <a16:creationId xmlns:a16="http://schemas.microsoft.com/office/drawing/2014/main" id="{F5CA0C1C-100A-88B0-25B8-FBFF890E9143}"/>
              </a:ext>
            </a:extLst>
          </p:cNvPr>
          <p:cNvPicPr>
            <a:picLocks noChangeAspect="1"/>
          </p:cNvPicPr>
          <p:nvPr/>
        </p:nvPicPr>
        <p:blipFill>
          <a:blip r:embed="rId2"/>
          <a:stretch>
            <a:fillRect/>
          </a:stretch>
        </p:blipFill>
        <p:spPr>
          <a:xfrm>
            <a:off x="859600" y="2811071"/>
            <a:ext cx="10472800" cy="3662709"/>
          </a:xfrm>
          <a:prstGeom prst="rect">
            <a:avLst/>
          </a:prstGeom>
        </p:spPr>
      </p:pic>
    </p:spTree>
    <p:extLst>
      <p:ext uri="{BB962C8B-B14F-4D97-AF65-F5344CB8AC3E}">
        <p14:creationId xmlns:p14="http://schemas.microsoft.com/office/powerpoint/2010/main" val="3465337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The following guidance was provided to WGs on organized offline sessions </a:t>
            </a:r>
            <a:r>
              <a:rPr lang="en-US" dirty="0"/>
              <a:t>in </a:t>
            </a:r>
            <a:r>
              <a:rPr lang="en-US" dirty="0" smtClean="0"/>
              <a:t>April WG meetings</a:t>
            </a:r>
          </a:p>
          <a:p>
            <a:endParaRPr lang="en-US" dirty="0"/>
          </a:p>
          <a:p>
            <a:endParaRPr lang="en-US" dirty="0" smtClean="0"/>
          </a:p>
          <a:p>
            <a:endParaRPr lang="en-US" dirty="0"/>
          </a:p>
          <a:p>
            <a:endParaRPr lang="en-US" dirty="0" smtClean="0"/>
          </a:p>
          <a:p>
            <a:endParaRPr lang="en-US" dirty="0"/>
          </a:p>
          <a:p>
            <a:r>
              <a:rPr lang="en-US" dirty="0" smtClean="0"/>
              <a:t>Additional details on how offline discussions might be used in RAN1 will be shared in RAN1 meeting management slides</a:t>
            </a:r>
          </a:p>
          <a:p>
            <a:endParaRPr lang="en-US" dirty="0" smtClean="0"/>
          </a:p>
          <a:p>
            <a:endParaRPr lang="en-US" dirty="0"/>
          </a:p>
        </p:txBody>
      </p:sp>
      <p:sp>
        <p:nvSpPr>
          <p:cNvPr id="3" name="제목 2"/>
          <p:cNvSpPr>
            <a:spLocks noGrp="1"/>
          </p:cNvSpPr>
          <p:nvPr>
            <p:ph type="title"/>
          </p:nvPr>
        </p:nvSpPr>
        <p:spPr/>
        <p:txBody>
          <a:bodyPr/>
          <a:lstStyle/>
          <a:p>
            <a:r>
              <a:rPr lang="en-US" dirty="0"/>
              <a:t>RAN </a:t>
            </a:r>
            <a:r>
              <a:rPr lang="en-US" dirty="0" smtClean="0"/>
              <a:t>Planning (2/2)</a:t>
            </a:r>
            <a:endParaRPr lang="en-US" dirty="0"/>
          </a:p>
        </p:txBody>
      </p:sp>
      <p:graphicFrame>
        <p:nvGraphicFramePr>
          <p:cNvPr id="4" name="표 3"/>
          <p:cNvGraphicFramePr>
            <a:graphicFrameLocks noGrp="1"/>
          </p:cNvGraphicFramePr>
          <p:nvPr>
            <p:extLst>
              <p:ext uri="{D42A27DB-BD31-4B8C-83A1-F6EECF244321}">
                <p14:modId xmlns:p14="http://schemas.microsoft.com/office/powerpoint/2010/main" val="165731489"/>
              </p:ext>
            </p:extLst>
          </p:nvPr>
        </p:nvGraphicFramePr>
        <p:xfrm>
          <a:off x="964341" y="2007691"/>
          <a:ext cx="10274710" cy="1188720"/>
        </p:xfrm>
        <a:graphic>
          <a:graphicData uri="http://schemas.openxmlformats.org/drawingml/2006/table">
            <a:tbl>
              <a:tblPr firstRow="1" bandRow="1">
                <a:tableStyleId>{F5AB1C69-6EDB-4FF4-983F-18BD219EF322}</a:tableStyleId>
              </a:tblPr>
              <a:tblGrid>
                <a:gridCol w="10274710">
                  <a:extLst>
                    <a:ext uri="{9D8B030D-6E8A-4147-A177-3AD203B41FA5}">
                      <a16:colId xmlns:a16="http://schemas.microsoft.com/office/drawing/2014/main" val="2239019970"/>
                    </a:ext>
                  </a:extLst>
                </a:gridCol>
              </a:tblGrid>
              <a:tr h="370840">
                <a:tc>
                  <a:txBody>
                    <a:bodyPr/>
                    <a:lstStyle/>
                    <a:p>
                      <a:r>
                        <a:rPr lang="en-US" b="0" dirty="0" smtClean="0">
                          <a:solidFill>
                            <a:sysClr val="windowText" lastClr="000000"/>
                          </a:solidFill>
                        </a:rPr>
                        <a:t>Consider introducing parallel “organized offline” GTW (or using other tools, such as Teams) sessions in April’2023 RAN WG e-meetings</a:t>
                      </a:r>
                    </a:p>
                    <a:p>
                      <a:pPr marL="742950" lvl="1" indent="-285750">
                        <a:buFont typeface="Arial" panose="020B0604020202020204" pitchFamily="34" charset="0"/>
                        <a:buChar char="•"/>
                      </a:pPr>
                      <a:r>
                        <a:rPr lang="en-US" b="0" dirty="0" smtClean="0">
                          <a:solidFill>
                            <a:sysClr val="windowText" lastClr="000000"/>
                          </a:solidFill>
                        </a:rPr>
                        <a:t>Details up to each WG chair</a:t>
                      </a:r>
                    </a:p>
                    <a:p>
                      <a:pPr marL="742950" lvl="1" indent="-285750">
                        <a:buFont typeface="Arial" panose="020B0604020202020204" pitchFamily="34" charset="0"/>
                        <a:buChar char="•"/>
                      </a:pPr>
                      <a:r>
                        <a:rPr lang="en-US" b="0" dirty="0" smtClean="0">
                          <a:solidFill>
                            <a:sysClr val="windowText" lastClr="000000"/>
                          </a:solidFill>
                        </a:rPr>
                        <a:t>Intend to reduce email traffic when possible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6560269"/>
                  </a:ext>
                </a:extLst>
              </a:tr>
            </a:tbl>
          </a:graphicData>
        </a:graphic>
      </p:graphicFrame>
    </p:spTree>
    <p:extLst>
      <p:ext uri="{BB962C8B-B14F-4D97-AF65-F5344CB8AC3E}">
        <p14:creationId xmlns:p14="http://schemas.microsoft.com/office/powerpoint/2010/main" val="2558468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WI: “Complete the specification support for </a:t>
            </a:r>
            <a:r>
              <a:rPr lang="en-US" dirty="0" err="1"/>
              <a:t>BandWidth</a:t>
            </a:r>
            <a:r>
              <a:rPr lang="en-US" dirty="0"/>
              <a:t> Part operation without restriction in NR”</a:t>
            </a:r>
          </a:p>
          <a:p>
            <a:pPr lvl="1"/>
            <a:r>
              <a:rPr lang="en-GB" dirty="0"/>
              <a:t>General understanding was that the impact to RAN1 was trivial and therefore, </a:t>
            </a:r>
            <a:r>
              <a:rPr lang="en-GB" u="sng" dirty="0">
                <a:solidFill>
                  <a:srgbClr val="FF0000"/>
                </a:solidFill>
              </a:rPr>
              <a:t>no TUs</a:t>
            </a:r>
            <a:r>
              <a:rPr lang="en-GB" dirty="0"/>
              <a:t> were allocated</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endParaRPr lang="en-GB" dirty="0"/>
          </a:p>
          <a:p>
            <a:endParaRPr lang="en-GB" dirty="0"/>
          </a:p>
          <a:p>
            <a:endParaRPr lang="en-GB" dirty="0"/>
          </a:p>
          <a:p>
            <a:r>
              <a:rPr lang="en-GB" dirty="0"/>
              <a:t>How to proceed in RAN1</a:t>
            </a:r>
          </a:p>
          <a:p>
            <a:pPr lvl="1"/>
            <a:r>
              <a:rPr lang="en-GB" dirty="0"/>
              <a:t>Plan is to have editors provide draft CRs which will be reviewed </a:t>
            </a:r>
            <a:r>
              <a:rPr lang="en-GB" dirty="0" smtClean="0"/>
              <a:t>in </a:t>
            </a:r>
            <a:r>
              <a:rPr lang="en-GB" dirty="0"/>
              <a:t>RAN1#112bis-e</a:t>
            </a:r>
          </a:p>
          <a:p>
            <a:pPr lvl="1"/>
            <a:r>
              <a:rPr lang="en-GB" dirty="0"/>
              <a:t>Other relevant details such as higher layer signalling and UE features will be provided by rapporteur in RAN1#112bis-e</a:t>
            </a:r>
          </a:p>
        </p:txBody>
      </p:sp>
      <p:sp>
        <p:nvSpPr>
          <p:cNvPr id="3" name="제목 2"/>
          <p:cNvSpPr>
            <a:spLocks noGrp="1"/>
          </p:cNvSpPr>
          <p:nvPr>
            <p:ph type="title"/>
          </p:nvPr>
        </p:nvSpPr>
        <p:spPr/>
        <p:txBody>
          <a:bodyPr/>
          <a:lstStyle/>
          <a:p>
            <a:r>
              <a:rPr lang="en-US" dirty="0"/>
              <a:t>Rel-18: New Work Item (</a:t>
            </a:r>
            <a:r>
              <a:rPr lang="en-GB" dirty="0"/>
              <a:t>RP-230805)</a:t>
            </a:r>
            <a:endParaRPr lang="en-US" dirty="0"/>
          </a:p>
        </p:txBody>
      </p:sp>
      <p:graphicFrame>
        <p:nvGraphicFramePr>
          <p:cNvPr id="5" name="Table 5">
            <a:extLst>
              <a:ext uri="{FF2B5EF4-FFF2-40B4-BE49-F238E27FC236}">
                <a16:creationId xmlns:a16="http://schemas.microsoft.com/office/drawing/2014/main" id="{6A8B4DD8-98A8-AEF7-CE6C-00F69F95D6FE}"/>
              </a:ext>
            </a:extLst>
          </p:cNvPr>
          <p:cNvGraphicFramePr>
            <a:graphicFrameLocks noGrp="1"/>
          </p:cNvGraphicFramePr>
          <p:nvPr>
            <p:extLst>
              <p:ext uri="{D42A27DB-BD31-4B8C-83A1-F6EECF244321}">
                <p14:modId xmlns:p14="http://schemas.microsoft.com/office/powerpoint/2010/main" val="2047669926"/>
              </p:ext>
            </p:extLst>
          </p:nvPr>
        </p:nvGraphicFramePr>
        <p:xfrm>
          <a:off x="847229" y="2003181"/>
          <a:ext cx="10497541" cy="2438400"/>
        </p:xfrm>
        <a:graphic>
          <a:graphicData uri="http://schemas.openxmlformats.org/drawingml/2006/table">
            <a:tbl>
              <a:tblPr firstRow="1" bandRow="1">
                <a:tableStyleId>{5C22544A-7EE6-4342-B048-85BDC9FD1C3A}</a:tableStyleId>
              </a:tblPr>
              <a:tblGrid>
                <a:gridCol w="10497541">
                  <a:extLst>
                    <a:ext uri="{9D8B030D-6E8A-4147-A177-3AD203B41FA5}">
                      <a16:colId xmlns:a16="http://schemas.microsoft.com/office/drawing/2014/main" val="543586792"/>
                    </a:ext>
                  </a:extLst>
                </a:gridCol>
              </a:tblGrid>
              <a:tr h="370840">
                <a:tc>
                  <a:txBody>
                    <a:bodyPr/>
                    <a:lstStyle/>
                    <a:p>
                      <a:pPr marL="285750" lvl="0" indent="-285750" hangingPunct="0">
                        <a:buFont typeface="Arial" panose="020B0604020202020204" pitchFamily="34" charset="0"/>
                        <a:buChar char="•"/>
                      </a:pPr>
                      <a:r>
                        <a:rPr lang="en-US" sz="1400" b="0" i="1" kern="1200" dirty="0">
                          <a:solidFill>
                            <a:schemeClr val="tx1"/>
                          </a:solidFill>
                          <a:effectLst/>
                          <a:latin typeface="+mn-lt"/>
                          <a:ea typeface="+mn-ea"/>
                          <a:cs typeface="+mn-cs"/>
                        </a:rPr>
                        <a:t>For Option B-1-1</a:t>
                      </a:r>
                    </a:p>
                    <a:p>
                      <a:pPr marL="742950" lvl="1" indent="-285750" hangingPunct="0">
                        <a:buFont typeface="Arial" panose="020B0604020202020204" pitchFamily="34" charset="0"/>
                        <a:buChar char="•"/>
                      </a:pPr>
                      <a:r>
                        <a:rPr lang="en-US" sz="1400" b="0" i="1" kern="1200" dirty="0">
                          <a:solidFill>
                            <a:schemeClr val="tx1"/>
                          </a:solidFill>
                          <a:effectLst/>
                          <a:latin typeface="+mn-lt"/>
                          <a:ea typeface="+mn-ea"/>
                          <a:cs typeface="+mn-cs"/>
                        </a:rPr>
                        <a:t>Specify support of BM/RLM/BFD based on SSB outside the active BWP without interruptions (RAN4, RAN2, </a:t>
                      </a:r>
                      <a:r>
                        <a:rPr lang="en-US" sz="1400" b="0" i="1" kern="1200" dirty="0">
                          <a:solidFill>
                            <a:srgbClr val="FF0000"/>
                          </a:solidFill>
                          <a:effectLst/>
                          <a:latin typeface="+mn-lt"/>
                          <a:ea typeface="+mn-ea"/>
                          <a:cs typeface="+mn-cs"/>
                        </a:rPr>
                        <a:t>RAN1</a:t>
                      </a:r>
                      <a:r>
                        <a:rPr lang="en-US" sz="1400" b="0" i="1" kern="1200" dirty="0">
                          <a:solidFill>
                            <a:schemeClr val="tx1"/>
                          </a:solidFill>
                          <a:effectLst/>
                          <a:latin typeface="+mn-lt"/>
                          <a:ea typeface="+mn-ea"/>
                          <a:cs typeface="+mn-cs"/>
                        </a:rPr>
                        <a:t>)</a:t>
                      </a:r>
                    </a:p>
                    <a:p>
                      <a:pPr marL="285750" lvl="0" indent="-285750" hangingPunct="0">
                        <a:buFont typeface="Arial" panose="020B0604020202020204" pitchFamily="34" charset="0"/>
                        <a:buChar char="•"/>
                      </a:pPr>
                      <a:r>
                        <a:rPr lang="en-US" sz="1400" b="0" i="1" kern="1200" dirty="0">
                          <a:solidFill>
                            <a:schemeClr val="tx1"/>
                          </a:solidFill>
                          <a:effectLst/>
                          <a:latin typeface="+mn-lt"/>
                          <a:ea typeface="+mn-ea"/>
                          <a:cs typeface="+mn-cs"/>
                        </a:rPr>
                        <a:t>For Option C </a:t>
                      </a:r>
                    </a:p>
                    <a:p>
                      <a:pPr marL="742950" lvl="1" indent="-285750" hangingPunct="0">
                        <a:buFont typeface="Arial" panose="020B0604020202020204" pitchFamily="34" charset="0"/>
                        <a:buChar char="•"/>
                      </a:pPr>
                      <a:r>
                        <a:rPr lang="en-US" sz="1400" b="0" i="1" kern="1200" dirty="0">
                          <a:solidFill>
                            <a:schemeClr val="tx1"/>
                          </a:solidFill>
                          <a:effectLst/>
                          <a:latin typeface="+mn-lt"/>
                          <a:ea typeface="+mn-ea"/>
                          <a:cs typeface="+mn-cs"/>
                        </a:rPr>
                        <a:t>Specify support of BM/RLM/BFD based on NCD-SSB within active BWP for non-</a:t>
                      </a:r>
                      <a:r>
                        <a:rPr lang="en-US" sz="1400" b="0" i="1" kern="1200" dirty="0" err="1">
                          <a:solidFill>
                            <a:schemeClr val="tx1"/>
                          </a:solidFill>
                          <a:effectLst/>
                          <a:latin typeface="+mn-lt"/>
                          <a:ea typeface="+mn-ea"/>
                          <a:cs typeface="+mn-cs"/>
                        </a:rPr>
                        <a:t>RedCap</a:t>
                      </a:r>
                      <a:r>
                        <a:rPr lang="en-US" sz="1400" b="0" i="1" kern="1200" dirty="0">
                          <a:solidFill>
                            <a:schemeClr val="tx1"/>
                          </a:solidFill>
                          <a:effectLst/>
                          <a:latin typeface="+mn-lt"/>
                          <a:ea typeface="+mn-ea"/>
                          <a:cs typeface="+mn-cs"/>
                        </a:rPr>
                        <a:t> UEs (RAN4, RAN2, </a:t>
                      </a:r>
                      <a:r>
                        <a:rPr lang="en-US" sz="1400" b="0" i="1" kern="1200" dirty="0">
                          <a:solidFill>
                            <a:srgbClr val="FF0000"/>
                          </a:solidFill>
                          <a:effectLst/>
                          <a:latin typeface="+mn-lt"/>
                          <a:ea typeface="+mn-ea"/>
                          <a:cs typeface="+mn-cs"/>
                        </a:rPr>
                        <a:t>RAN1</a:t>
                      </a:r>
                      <a:r>
                        <a:rPr lang="en-US" sz="1400" b="0" i="1" kern="1200" dirty="0">
                          <a:solidFill>
                            <a:schemeClr val="tx1"/>
                          </a:solidFill>
                          <a:effectLst/>
                          <a:latin typeface="+mn-lt"/>
                          <a:ea typeface="+mn-ea"/>
                          <a:cs typeface="+mn-cs"/>
                        </a:rPr>
                        <a:t>)</a:t>
                      </a:r>
                    </a:p>
                    <a:p>
                      <a:pPr marL="285750" lvl="0" indent="-285750" hangingPunct="0">
                        <a:buFont typeface="Arial" panose="020B0604020202020204" pitchFamily="34" charset="0"/>
                        <a:buChar char="•"/>
                      </a:pPr>
                      <a:r>
                        <a:rPr lang="en-US" sz="1400" b="0" i="1" kern="1200" dirty="0">
                          <a:solidFill>
                            <a:schemeClr val="tx1"/>
                          </a:solidFill>
                          <a:effectLst/>
                          <a:latin typeface="+mn-lt"/>
                          <a:ea typeface="+mn-ea"/>
                          <a:cs typeface="+mn-cs"/>
                        </a:rPr>
                        <a:t>For Option B-1-2 </a:t>
                      </a:r>
                    </a:p>
                    <a:p>
                      <a:pPr marL="742950" lvl="1" indent="-285750" hangingPunct="0">
                        <a:buFont typeface="Arial" panose="020B0604020202020204" pitchFamily="34" charset="0"/>
                        <a:buChar char="•"/>
                      </a:pPr>
                      <a:r>
                        <a:rPr lang="en-US" sz="1400" b="0" i="1" kern="1200" dirty="0">
                          <a:solidFill>
                            <a:schemeClr val="tx1"/>
                          </a:solidFill>
                          <a:effectLst/>
                          <a:latin typeface="+mn-lt"/>
                          <a:ea typeface="+mn-ea"/>
                          <a:cs typeface="+mn-cs"/>
                        </a:rPr>
                        <a:t>Specify support of BM/RLM/BFD based on SSB outside the active BWP with interruptions with the following conditions (RAN4, RAN2, </a:t>
                      </a:r>
                      <a:r>
                        <a:rPr lang="en-US" sz="1400" b="0" i="1" kern="1200" dirty="0">
                          <a:solidFill>
                            <a:srgbClr val="FF0000"/>
                          </a:solidFill>
                          <a:effectLst/>
                          <a:latin typeface="+mn-lt"/>
                          <a:ea typeface="+mn-ea"/>
                          <a:cs typeface="+mn-cs"/>
                        </a:rPr>
                        <a:t>RAN1</a:t>
                      </a:r>
                      <a:r>
                        <a:rPr lang="en-US" sz="1400" b="0" i="1" kern="1200" dirty="0">
                          <a:solidFill>
                            <a:schemeClr val="tx1"/>
                          </a:solidFill>
                          <a:effectLst/>
                          <a:latin typeface="+mn-lt"/>
                          <a:ea typeface="+mn-ea"/>
                          <a:cs typeface="+mn-cs"/>
                        </a:rPr>
                        <a:t>):</a:t>
                      </a:r>
                    </a:p>
                    <a:p>
                      <a:pPr marL="1200150" lvl="2" indent="-285750">
                        <a:buFont typeface="Arial" panose="020B0604020202020204" pitchFamily="34" charset="0"/>
                        <a:buChar char="•"/>
                      </a:pPr>
                      <a:r>
                        <a:rPr lang="en-GB" sz="1400" b="0" i="1" kern="1200" dirty="0">
                          <a:solidFill>
                            <a:schemeClr val="tx1"/>
                          </a:solidFill>
                          <a:effectLst/>
                          <a:latin typeface="+mn-lt"/>
                          <a:ea typeface="+mn-ea"/>
                          <a:cs typeface="+mn-cs"/>
                        </a:rPr>
                        <a:t>The UE shall be allowed to use B-1-2 only if there is no CSI-RS, no NCD SSB and no CD SSB configured for RLM/BM/BFD in the active BWP of the corresponding carrier(s) to be measured; and</a:t>
                      </a:r>
                      <a:endParaRPr lang="en-US" sz="1400" b="0" i="1" kern="1200" dirty="0">
                        <a:solidFill>
                          <a:schemeClr val="tx1"/>
                        </a:solidFill>
                        <a:effectLst/>
                        <a:latin typeface="+mn-lt"/>
                        <a:ea typeface="+mn-ea"/>
                        <a:cs typeface="+mn-cs"/>
                      </a:endParaRPr>
                    </a:p>
                    <a:p>
                      <a:pPr marL="1200150" lvl="2" indent="-285750">
                        <a:buFont typeface="Arial" panose="020B0604020202020204" pitchFamily="34" charset="0"/>
                        <a:buChar char="•"/>
                      </a:pPr>
                      <a:r>
                        <a:rPr lang="en-GB" sz="1400" b="0" i="1" kern="1200" dirty="0">
                          <a:solidFill>
                            <a:schemeClr val="tx1"/>
                          </a:solidFill>
                          <a:effectLst/>
                          <a:latin typeface="+mn-lt"/>
                          <a:ea typeface="+mn-ea"/>
                          <a:cs typeface="+mn-cs"/>
                        </a:rPr>
                        <a:t>UE shall support option (C) NCD-SSB (subject to </a:t>
                      </a:r>
                      <a:r>
                        <a:rPr lang="en-GB" sz="1400" b="0" i="1" kern="1200" dirty="0" err="1">
                          <a:solidFill>
                            <a:schemeClr val="tx1"/>
                          </a:solidFill>
                          <a:effectLst/>
                          <a:latin typeface="+mn-lt"/>
                          <a:ea typeface="+mn-ea"/>
                          <a:cs typeface="+mn-cs"/>
                        </a:rPr>
                        <a:t>IoDT</a:t>
                      </a:r>
                      <a:r>
                        <a:rPr lang="en-GB" sz="1400" b="0" i="1" kern="1200" dirty="0">
                          <a:solidFill>
                            <a:schemeClr val="tx1"/>
                          </a:solidFill>
                          <a:effectLst/>
                          <a:latin typeface="+mn-lt"/>
                          <a:ea typeface="+mn-ea"/>
                          <a:cs typeface="+mn-cs"/>
                        </a:rPr>
                        <a:t> availability). </a:t>
                      </a:r>
                      <a:endParaRPr lang="en-US" sz="1400" b="0" i="1" kern="1200" dirty="0">
                        <a:solidFill>
                          <a:schemeClr val="tx1"/>
                        </a:solidFill>
                        <a:effectLst/>
                        <a:latin typeface="+mn-lt"/>
                        <a:ea typeface="+mn-ea"/>
                        <a:cs typeface="+mn-cs"/>
                      </a:endParaRPr>
                    </a:p>
                    <a:p>
                      <a:pPr marL="742950" lvl="1" indent="-285750" hangingPunct="0">
                        <a:buFont typeface="Arial" panose="020B0604020202020204" pitchFamily="34" charset="0"/>
                        <a:buChar char="•"/>
                      </a:pPr>
                      <a:r>
                        <a:rPr lang="en-GB" sz="1400" b="0" i="1" kern="1200" dirty="0">
                          <a:solidFill>
                            <a:schemeClr val="tx1"/>
                          </a:solidFill>
                          <a:effectLst/>
                          <a:latin typeface="+mn-lt"/>
                          <a:ea typeface="+mn-ea"/>
                          <a:cs typeface="+mn-cs"/>
                        </a:rPr>
                        <a:t>The interruption related requirements will be decided and specified in RAN4.</a:t>
                      </a:r>
                      <a:endParaRPr lang="en-US" sz="1400" b="0" i="1" kern="12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1907027"/>
                  </a:ext>
                </a:extLst>
              </a:tr>
            </a:tbl>
          </a:graphicData>
        </a:graphic>
      </p:graphicFrame>
    </p:spTree>
    <p:extLst>
      <p:ext uri="{BB962C8B-B14F-4D97-AF65-F5344CB8AC3E}">
        <p14:creationId xmlns:p14="http://schemas.microsoft.com/office/powerpoint/2010/main" val="916598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SI: Study </a:t>
            </a:r>
            <a:r>
              <a:rPr lang="en-US" dirty="0"/>
              <a:t>on Self-Evaluation towards IMT-2020 Satellite Radio Interface </a:t>
            </a:r>
            <a:r>
              <a:rPr lang="en-US" dirty="0" smtClean="0"/>
              <a:t>Submission</a:t>
            </a:r>
          </a:p>
          <a:p>
            <a:endParaRPr lang="en-US" dirty="0"/>
          </a:p>
          <a:p>
            <a:endParaRPr lang="en-US" dirty="0" smtClean="0"/>
          </a:p>
          <a:p>
            <a:endParaRPr lang="en-US" dirty="0"/>
          </a:p>
          <a:p>
            <a:endParaRPr lang="en-US" dirty="0" smtClean="0"/>
          </a:p>
          <a:p>
            <a:endParaRPr lang="en-US" dirty="0"/>
          </a:p>
          <a:p>
            <a:pPr lvl="1"/>
            <a:endParaRPr lang="en-US" dirty="0" smtClean="0"/>
          </a:p>
          <a:p>
            <a:r>
              <a:rPr lang="en-US" dirty="0"/>
              <a:t>The study aims to have a final submission package ready by RAN#102, that is before ITU-R WP4B submission deadline (end of December 2023).</a:t>
            </a:r>
          </a:p>
          <a:p>
            <a:pPr lvl="1"/>
            <a:endParaRPr lang="en-US" dirty="0" smtClean="0"/>
          </a:p>
          <a:p>
            <a:r>
              <a:rPr lang="en-GB" dirty="0"/>
              <a:t>The work in the working groups should be limited in time and using email discussion to a large extent, as possible. </a:t>
            </a:r>
            <a:endParaRPr lang="en-US" dirty="0" smtClean="0"/>
          </a:p>
          <a:p>
            <a:endParaRPr lang="en-US" dirty="0"/>
          </a:p>
        </p:txBody>
      </p:sp>
      <p:sp>
        <p:nvSpPr>
          <p:cNvPr id="6" name="제목 2"/>
          <p:cNvSpPr>
            <a:spLocks noGrp="1"/>
          </p:cNvSpPr>
          <p:nvPr>
            <p:ph type="title"/>
          </p:nvPr>
        </p:nvSpPr>
        <p:spPr/>
        <p:txBody>
          <a:bodyPr/>
          <a:lstStyle/>
          <a:p>
            <a:r>
              <a:rPr lang="en-US" dirty="0"/>
              <a:t>Rel-18: New </a:t>
            </a:r>
            <a:r>
              <a:rPr lang="en-US" dirty="0" smtClean="0"/>
              <a:t>Study </a:t>
            </a:r>
            <a:r>
              <a:rPr lang="en-US" dirty="0"/>
              <a:t>Item (</a:t>
            </a:r>
            <a:r>
              <a:rPr lang="en-GB" dirty="0" smtClean="0"/>
              <a:t>RP-230736)</a:t>
            </a:r>
            <a:endParaRPr lang="en-US" dirty="0"/>
          </a:p>
        </p:txBody>
      </p:sp>
      <p:graphicFrame>
        <p:nvGraphicFramePr>
          <p:cNvPr id="7" name="Table 5">
            <a:extLst>
              <a:ext uri="{FF2B5EF4-FFF2-40B4-BE49-F238E27FC236}">
                <a16:creationId xmlns:a16="http://schemas.microsoft.com/office/drawing/2014/main" id="{6A8B4DD8-98A8-AEF7-CE6C-00F69F95D6FE}"/>
              </a:ext>
            </a:extLst>
          </p:cNvPr>
          <p:cNvGraphicFramePr>
            <a:graphicFrameLocks noGrp="1"/>
          </p:cNvGraphicFramePr>
          <p:nvPr>
            <p:extLst>
              <p:ext uri="{D42A27DB-BD31-4B8C-83A1-F6EECF244321}">
                <p14:modId xmlns:p14="http://schemas.microsoft.com/office/powerpoint/2010/main" val="2518947088"/>
              </p:ext>
            </p:extLst>
          </p:nvPr>
        </p:nvGraphicFramePr>
        <p:xfrm>
          <a:off x="852925" y="1730477"/>
          <a:ext cx="10497541" cy="1310640"/>
        </p:xfrm>
        <a:graphic>
          <a:graphicData uri="http://schemas.openxmlformats.org/drawingml/2006/table">
            <a:tbl>
              <a:tblPr firstRow="1" bandRow="1">
                <a:tableStyleId>{5C22544A-7EE6-4342-B048-85BDC9FD1C3A}</a:tableStyleId>
              </a:tblPr>
              <a:tblGrid>
                <a:gridCol w="10497541">
                  <a:extLst>
                    <a:ext uri="{9D8B030D-6E8A-4147-A177-3AD203B41FA5}">
                      <a16:colId xmlns:a16="http://schemas.microsoft.com/office/drawing/2014/main" val="543586792"/>
                    </a:ext>
                  </a:extLst>
                </a:gridCol>
              </a:tblGrid>
              <a:tr h="998325">
                <a:tc>
                  <a:txBody>
                    <a:bodyPr/>
                    <a:lstStyle/>
                    <a:p>
                      <a:pPr marL="0" lvl="0" indent="0" hangingPunct="0">
                        <a:buFont typeface="Arial" panose="020B0604020202020204" pitchFamily="34" charset="0"/>
                        <a:buNone/>
                      </a:pPr>
                      <a:r>
                        <a:rPr lang="en-US" sz="1600" b="0" i="1" kern="1200" dirty="0" smtClean="0">
                          <a:solidFill>
                            <a:schemeClr val="tx1"/>
                          </a:solidFill>
                          <a:effectLst/>
                          <a:latin typeface="+mn-lt"/>
                          <a:ea typeface="+mn-ea"/>
                          <a:cs typeface="+mn-cs"/>
                        </a:rPr>
                        <a:t>This study item will provide the description of the self-evaluation results towards IMT-2020 submission to ITU-R WP 4B against the technical performance requirements defined by Report ITU-R M.2514, using the evaluation criteria defined in the report, and complete the related compliance template and description templates. The candidate IMT-2020 RIT/SRIT(s) submission by 3GPP based on Rel-17 NTN (including both NR NTN and </a:t>
                      </a:r>
                      <a:r>
                        <a:rPr lang="en-US" sz="1600" b="0" i="1" kern="1200" dirty="0" err="1" smtClean="0">
                          <a:solidFill>
                            <a:schemeClr val="tx1"/>
                          </a:solidFill>
                          <a:effectLst/>
                          <a:latin typeface="+mn-lt"/>
                          <a:ea typeface="+mn-ea"/>
                          <a:cs typeface="+mn-cs"/>
                        </a:rPr>
                        <a:t>IoT</a:t>
                      </a:r>
                      <a:r>
                        <a:rPr lang="en-US" sz="1600" b="0" i="1" kern="1200" dirty="0" smtClean="0">
                          <a:solidFill>
                            <a:schemeClr val="tx1"/>
                          </a:solidFill>
                          <a:effectLst/>
                          <a:latin typeface="+mn-lt"/>
                          <a:ea typeface="+mn-ea"/>
                          <a:cs typeface="+mn-cs"/>
                        </a:rPr>
                        <a:t> NTN), will be evaluated and described as part of the study.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1907027"/>
                  </a:ext>
                </a:extLst>
              </a:tr>
            </a:tbl>
          </a:graphicData>
        </a:graphic>
      </p:graphicFrame>
    </p:spTree>
    <p:extLst>
      <p:ext uri="{BB962C8B-B14F-4D97-AF65-F5344CB8AC3E}">
        <p14:creationId xmlns:p14="http://schemas.microsoft.com/office/powerpoint/2010/main" val="4002502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D49C7A-E766-417C-96E0-7F79A19F550E}"/>
              </a:ext>
            </a:extLst>
          </p:cNvPr>
          <p:cNvSpPr>
            <a:spLocks noGrp="1"/>
          </p:cNvSpPr>
          <p:nvPr>
            <p:ph idx="1"/>
          </p:nvPr>
        </p:nvSpPr>
        <p:spPr/>
        <p:txBody>
          <a:bodyPr/>
          <a:lstStyle/>
          <a:p>
            <a:r>
              <a:rPr lang="en-US" sz="2000" dirty="0"/>
              <a:t>NR sidelink evolution (revised WID in RP-230077)</a:t>
            </a:r>
          </a:p>
          <a:p>
            <a:pPr lvl="1"/>
            <a:r>
              <a:rPr lang="en-US" dirty="0"/>
              <a:t>With reference to </a:t>
            </a:r>
            <a:r>
              <a:rPr lang="en-US" dirty="0" err="1"/>
              <a:t>sidelink</a:t>
            </a:r>
            <a:r>
              <a:rPr lang="en-US" dirty="0"/>
              <a:t> CA and </a:t>
            </a:r>
            <a:r>
              <a:rPr lang="en-US" dirty="0" smtClean="0"/>
              <a:t>Co-Ex, </a:t>
            </a:r>
            <a:r>
              <a:rPr lang="en-US" u="sng" dirty="0">
                <a:solidFill>
                  <a:srgbClr val="FF0000"/>
                </a:solidFill>
              </a:rPr>
              <a:t>proposals 1 and 2 in RP-230769</a:t>
            </a:r>
            <a:r>
              <a:rPr lang="en-US" dirty="0"/>
              <a:t> </a:t>
            </a:r>
            <a:r>
              <a:rPr lang="en-US" dirty="0" smtClean="0"/>
              <a:t>are </a:t>
            </a:r>
            <a:r>
              <a:rPr lang="en-US" dirty="0"/>
              <a:t>endorsed (RAN1 removed from proposal 2 in last bullet</a:t>
            </a:r>
            <a:r>
              <a:rPr lang="en-US" dirty="0" smtClean="0"/>
              <a:t>)</a:t>
            </a:r>
          </a:p>
          <a:p>
            <a:pPr lvl="2"/>
            <a:r>
              <a:rPr lang="en-US" dirty="0" smtClean="0"/>
              <a:t>RAN will check the status </a:t>
            </a:r>
            <a:r>
              <a:rPr lang="en-US" dirty="0" err="1" smtClean="0"/>
              <a:t>status</a:t>
            </a:r>
            <a:r>
              <a:rPr lang="en-US" dirty="0" smtClean="0"/>
              <a:t> </a:t>
            </a:r>
            <a:r>
              <a:rPr lang="en-US" dirty="0"/>
              <a:t>in June 23 with possible </a:t>
            </a:r>
            <a:r>
              <a:rPr lang="en-US" dirty="0" err="1"/>
              <a:t>downscoping</a:t>
            </a:r>
            <a:endParaRPr lang="en-US" dirty="0"/>
          </a:p>
          <a:p>
            <a:pPr lvl="1"/>
            <a:r>
              <a:rPr lang="en-US" dirty="0" smtClean="0"/>
              <a:t>For </a:t>
            </a:r>
            <a:r>
              <a:rPr lang="en-US" dirty="0"/>
              <a:t>SL coexistence, RAN1 work is to be completed within Q2</a:t>
            </a:r>
          </a:p>
          <a:p>
            <a:pPr lvl="1"/>
            <a:r>
              <a:rPr lang="en-US" dirty="0"/>
              <a:t>For SL CA, RAN1 work will start only after the work on SL coexistence is completed</a:t>
            </a:r>
          </a:p>
          <a:p>
            <a:pPr lvl="1"/>
            <a:r>
              <a:rPr lang="en-US" dirty="0"/>
              <a:t>At the end of RAN1#112bis-e, </a:t>
            </a:r>
            <a:r>
              <a:rPr lang="en-US" dirty="0" smtClean="0"/>
              <a:t>we </a:t>
            </a:r>
            <a:r>
              <a:rPr lang="en-US" dirty="0"/>
              <a:t>will assess whether </a:t>
            </a:r>
            <a:r>
              <a:rPr lang="en-US" dirty="0" smtClean="0"/>
              <a:t>RAN1 work on SL Co-Ex </a:t>
            </a:r>
            <a:r>
              <a:rPr lang="en-US" dirty="0"/>
              <a:t>is </a:t>
            </a:r>
            <a:r>
              <a:rPr lang="en-US" dirty="0" smtClean="0"/>
              <a:t>completed</a:t>
            </a:r>
          </a:p>
          <a:p>
            <a:pPr lvl="2"/>
            <a:r>
              <a:rPr lang="en-US" dirty="0" smtClean="0"/>
              <a:t>SL </a:t>
            </a:r>
            <a:r>
              <a:rPr lang="en-US" dirty="0"/>
              <a:t>CA will be treated in RAN1#113 </a:t>
            </a:r>
            <a:r>
              <a:rPr lang="en-US" u="sng" dirty="0">
                <a:solidFill>
                  <a:srgbClr val="FF0000"/>
                </a:solidFill>
              </a:rPr>
              <a:t>only if</a:t>
            </a:r>
            <a:r>
              <a:rPr lang="en-US" dirty="0"/>
              <a:t> </a:t>
            </a:r>
            <a:r>
              <a:rPr lang="en-US" dirty="0" smtClean="0"/>
              <a:t>SL Co-Ex is completed</a:t>
            </a:r>
            <a:endParaRPr lang="en-US" dirty="0"/>
          </a:p>
          <a:p>
            <a:pPr marL="538162" lvl="1" indent="0">
              <a:buNone/>
            </a:pPr>
            <a:endParaRPr lang="en-US" dirty="0"/>
          </a:p>
          <a:p>
            <a:r>
              <a:rPr lang="en-US" dirty="0"/>
              <a:t>NTN (Non-Terrestrial Networks) enhancements (revised WID in RP-230809)</a:t>
            </a:r>
          </a:p>
          <a:p>
            <a:pPr lvl="1"/>
            <a:r>
              <a:rPr lang="en-US" dirty="0"/>
              <a:t>The following text in the WID has been </a:t>
            </a:r>
            <a:r>
              <a:rPr lang="en-US" dirty="0">
                <a:solidFill>
                  <a:srgbClr val="FF0000"/>
                </a:solidFill>
              </a:rPr>
              <a:t>removed</a:t>
            </a:r>
          </a:p>
          <a:p>
            <a:pPr lvl="1"/>
            <a:endParaRPr lang="en-US" dirty="0">
              <a:solidFill>
                <a:srgbClr val="FF0000"/>
              </a:solidFill>
            </a:endParaRPr>
          </a:p>
          <a:p>
            <a:pPr lvl="1"/>
            <a:endParaRPr lang="en-US" dirty="0">
              <a:solidFill>
                <a:srgbClr val="FF0000"/>
              </a:solidFill>
            </a:endParaRPr>
          </a:p>
          <a:p>
            <a:pPr lvl="1"/>
            <a:endParaRPr lang="en-US" dirty="0">
              <a:solidFill>
                <a:srgbClr val="FF0000"/>
              </a:solidFill>
            </a:endParaRPr>
          </a:p>
          <a:p>
            <a:pPr lvl="1"/>
            <a:endParaRPr lang="en-US" sz="1200" dirty="0">
              <a:solidFill>
                <a:srgbClr val="FF0000"/>
              </a:solidFill>
            </a:endParaRPr>
          </a:p>
          <a:p>
            <a:endParaRPr lang="en-US" dirty="0"/>
          </a:p>
        </p:txBody>
      </p:sp>
      <p:sp>
        <p:nvSpPr>
          <p:cNvPr id="3" name="Title 2">
            <a:extLst>
              <a:ext uri="{FF2B5EF4-FFF2-40B4-BE49-F238E27FC236}">
                <a16:creationId xmlns:a16="http://schemas.microsoft.com/office/drawing/2014/main" id="{3281EE35-9897-4ABF-39CC-6E1DF8A861C0}"/>
              </a:ext>
            </a:extLst>
          </p:cNvPr>
          <p:cNvSpPr>
            <a:spLocks noGrp="1"/>
          </p:cNvSpPr>
          <p:nvPr>
            <p:ph type="title"/>
          </p:nvPr>
        </p:nvSpPr>
        <p:spPr/>
        <p:txBody>
          <a:bodyPr/>
          <a:lstStyle/>
          <a:p>
            <a:r>
              <a:rPr lang="en-US" dirty="0"/>
              <a:t>Rel-18: Existing Work Items (1/3)</a:t>
            </a:r>
          </a:p>
        </p:txBody>
      </p:sp>
      <p:graphicFrame>
        <p:nvGraphicFramePr>
          <p:cNvPr id="4" name="Table 4">
            <a:extLst>
              <a:ext uri="{FF2B5EF4-FFF2-40B4-BE49-F238E27FC236}">
                <a16:creationId xmlns:a16="http://schemas.microsoft.com/office/drawing/2014/main" id="{F1315950-CC3E-0BAC-A88B-6F74E5016E52}"/>
              </a:ext>
            </a:extLst>
          </p:cNvPr>
          <p:cNvGraphicFramePr>
            <a:graphicFrameLocks noGrp="1"/>
          </p:cNvGraphicFramePr>
          <p:nvPr>
            <p:extLst>
              <p:ext uri="{D42A27DB-BD31-4B8C-83A1-F6EECF244321}">
                <p14:modId xmlns:p14="http://schemas.microsoft.com/office/powerpoint/2010/main" val="4059223115"/>
              </p:ext>
            </p:extLst>
          </p:nvPr>
        </p:nvGraphicFramePr>
        <p:xfrm>
          <a:off x="1206720" y="4746365"/>
          <a:ext cx="9789951" cy="780176"/>
        </p:xfrm>
        <a:graphic>
          <a:graphicData uri="http://schemas.openxmlformats.org/drawingml/2006/table">
            <a:tbl>
              <a:tblPr firstRow="1" bandRow="1">
                <a:tableStyleId>{5C22544A-7EE6-4342-B048-85BDC9FD1C3A}</a:tableStyleId>
              </a:tblPr>
              <a:tblGrid>
                <a:gridCol w="9789951">
                  <a:extLst>
                    <a:ext uri="{9D8B030D-6E8A-4147-A177-3AD203B41FA5}">
                      <a16:colId xmlns:a16="http://schemas.microsoft.com/office/drawing/2014/main" val="2139488844"/>
                    </a:ext>
                  </a:extLst>
                </a:gridCol>
              </a:tblGrid>
              <a:tr h="780176">
                <a:tc>
                  <a:txBody>
                    <a:bodyPr/>
                    <a:lstStyle/>
                    <a:p>
                      <a:r>
                        <a:rPr lang="en-US" sz="1400" b="0" dirty="0">
                          <a:solidFill>
                            <a:sysClr val="windowText" lastClr="000000"/>
                          </a:solidFill>
                        </a:rPr>
                        <a:t>The following sentence will be revisited in RAN#99 as part of the DL enhancements discussion:</a:t>
                      </a:r>
                    </a:p>
                    <a:p>
                      <a:r>
                        <a:rPr lang="en-US" sz="1400" b="0" dirty="0">
                          <a:solidFill>
                            <a:sysClr val="windowText" lastClr="000000"/>
                          </a:solidFill>
                        </a:rPr>
                        <a:t>“The evaluation should also take into account any related regulatory requirements, e.g., ITU limitation of power flux density.” No work on this topic will take place in RAN WGs before the discussion on DL enhancements in RAN#99.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5528504"/>
                  </a:ext>
                </a:extLst>
              </a:tr>
            </a:tbl>
          </a:graphicData>
        </a:graphic>
      </p:graphicFrame>
    </p:spTree>
    <p:extLst>
      <p:ext uri="{BB962C8B-B14F-4D97-AF65-F5344CB8AC3E}">
        <p14:creationId xmlns:p14="http://schemas.microsoft.com/office/powerpoint/2010/main" val="1724858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XR Enhancements for NR (revised WID in RP-230786)</a:t>
            </a:r>
          </a:p>
          <a:p>
            <a:pPr lvl="1"/>
            <a:r>
              <a:rPr lang="en-US" dirty="0"/>
              <a:t>Revised WID has no impact to RAN1 objectives</a:t>
            </a:r>
            <a:endParaRPr lang="en-GB" sz="1800" dirty="0">
              <a:effectLst/>
              <a:latin typeface="Arial" panose="020B0604020202020204" pitchFamily="34" charset="0"/>
              <a:ea typeface="SimSun" panose="02010600030101010101" pitchFamily="2" charset="-122"/>
            </a:endParaRPr>
          </a:p>
          <a:p>
            <a:pPr lvl="1"/>
            <a:r>
              <a:rPr lang="en-US" dirty="0"/>
              <a:t>Additionally, there was discussion on the support of PDCCH monitoring resumption after UL NACK</a:t>
            </a:r>
          </a:p>
          <a:p>
            <a:pPr lvl="2"/>
            <a:r>
              <a:rPr lang="en-US" dirty="0"/>
              <a:t>RAN: “It is understood that this functionality is rather minor. Interested companies are encouraged to bring in CR proposals to RAN1 to show the impacts of adding this functionality.”</a:t>
            </a:r>
          </a:p>
          <a:p>
            <a:pPr lvl="2"/>
            <a:r>
              <a:rPr lang="en-US" dirty="0"/>
              <a:t>Relevant discussions in RAN1 will be handled under agenda item 9.8.1</a:t>
            </a:r>
          </a:p>
          <a:p>
            <a:pPr lvl="2"/>
            <a:r>
              <a:rPr lang="en-US" dirty="0"/>
              <a:t>RAN1 will report the status to RAN#100</a:t>
            </a:r>
          </a:p>
          <a:p>
            <a:pPr lvl="1"/>
            <a:endParaRPr lang="en-US" sz="1200" dirty="0"/>
          </a:p>
          <a:p>
            <a:r>
              <a:rPr lang="en-US" dirty="0"/>
              <a:t>NR support for dedicated spectrum less than 5MHz for FR1 (revised WID in RP-230186)</a:t>
            </a:r>
          </a:p>
          <a:p>
            <a:pPr lvl="1"/>
            <a:r>
              <a:rPr lang="en-US" dirty="0"/>
              <a:t>Revised WID has no impact to RAN1 objectives</a:t>
            </a:r>
            <a:endParaRPr lang="en-GB" sz="1800" dirty="0">
              <a:effectLst/>
              <a:latin typeface="Arial" panose="020B0604020202020204" pitchFamily="34" charset="0"/>
              <a:ea typeface="SimSun" panose="02010600030101010101" pitchFamily="2" charset="-122"/>
            </a:endParaRPr>
          </a:p>
          <a:p>
            <a:pPr lvl="1"/>
            <a:r>
              <a:rPr lang="en-GB" sz="1800" dirty="0">
                <a:effectLst/>
                <a:latin typeface="Arial" panose="020B0604020202020204" pitchFamily="34" charset="0"/>
                <a:ea typeface="SimSun" panose="02010600030101010101" pitchFamily="2" charset="-122"/>
              </a:rPr>
              <a:t>Response LS on transmission bandwidths for NR on dedicated spectrum &lt;5 MHz (in </a:t>
            </a:r>
            <a:r>
              <a:rPr lang="en-US" dirty="0"/>
              <a:t>RP-230780)</a:t>
            </a:r>
          </a:p>
          <a:p>
            <a:pPr lvl="1"/>
            <a:endParaRPr lang="en-US" dirty="0"/>
          </a:p>
          <a:p>
            <a:endParaRPr lang="en-US" dirty="0"/>
          </a:p>
          <a:p>
            <a:pPr lvl="1"/>
            <a:endParaRPr lang="en-US" dirty="0"/>
          </a:p>
        </p:txBody>
      </p:sp>
      <p:sp>
        <p:nvSpPr>
          <p:cNvPr id="3" name="제목 2"/>
          <p:cNvSpPr>
            <a:spLocks noGrp="1"/>
          </p:cNvSpPr>
          <p:nvPr>
            <p:ph type="title"/>
          </p:nvPr>
        </p:nvSpPr>
        <p:spPr/>
        <p:txBody>
          <a:bodyPr/>
          <a:lstStyle/>
          <a:p>
            <a:r>
              <a:rPr lang="en-US" dirty="0"/>
              <a:t>Rel-18: Existing Work Items (2/3)</a:t>
            </a:r>
          </a:p>
        </p:txBody>
      </p:sp>
      <p:graphicFrame>
        <p:nvGraphicFramePr>
          <p:cNvPr id="4" name="Table 4">
            <a:extLst>
              <a:ext uri="{FF2B5EF4-FFF2-40B4-BE49-F238E27FC236}">
                <a16:creationId xmlns:a16="http://schemas.microsoft.com/office/drawing/2014/main" id="{DFB8BF2B-20F5-48D3-ABC8-1507EEDFE466}"/>
              </a:ext>
            </a:extLst>
          </p:cNvPr>
          <p:cNvGraphicFramePr>
            <a:graphicFrameLocks noGrp="1"/>
          </p:cNvGraphicFramePr>
          <p:nvPr>
            <p:extLst>
              <p:ext uri="{D42A27DB-BD31-4B8C-83A1-F6EECF244321}">
                <p14:modId xmlns:p14="http://schemas.microsoft.com/office/powerpoint/2010/main" val="3145967496"/>
              </p:ext>
            </p:extLst>
          </p:nvPr>
        </p:nvGraphicFramePr>
        <p:xfrm>
          <a:off x="989796" y="4560065"/>
          <a:ext cx="10226180" cy="1798320"/>
        </p:xfrm>
        <a:graphic>
          <a:graphicData uri="http://schemas.openxmlformats.org/drawingml/2006/table">
            <a:tbl>
              <a:tblPr firstRow="1" bandRow="1">
                <a:tableStyleId>{5C22544A-7EE6-4342-B048-85BDC9FD1C3A}</a:tableStyleId>
              </a:tblPr>
              <a:tblGrid>
                <a:gridCol w="10226180">
                  <a:extLst>
                    <a:ext uri="{9D8B030D-6E8A-4147-A177-3AD203B41FA5}">
                      <a16:colId xmlns:a16="http://schemas.microsoft.com/office/drawing/2014/main" val="191314857"/>
                    </a:ext>
                  </a:extLst>
                </a:gridCol>
              </a:tblGrid>
              <a:tr h="696442">
                <a:tc>
                  <a:txBody>
                    <a:bodyPr/>
                    <a:lstStyle/>
                    <a:p>
                      <a:pPr marL="285750" lvl="0" indent="-285750">
                        <a:buFont typeface="Arial" panose="020B0604020202020204" pitchFamily="34" charset="0"/>
                        <a:buChar char="•"/>
                      </a:pPr>
                      <a:r>
                        <a:rPr lang="en-GB" sz="1400" b="0" kern="1200" dirty="0">
                          <a:solidFill>
                            <a:sysClr val="windowText" lastClr="000000"/>
                          </a:solidFill>
                          <a:effectLst/>
                          <a:latin typeface="+mn-lt"/>
                          <a:ea typeface="+mn-ea"/>
                          <a:cs typeface="+mn-cs"/>
                        </a:rPr>
                        <a:t>For the 3MHz channel bandwidth in band n100 (max channel utilization 15 PRBs as already agreed in RAN1/RAN4):</a:t>
                      </a:r>
                      <a:endParaRPr lang="en-US" sz="1400" b="0" kern="1200" dirty="0">
                        <a:solidFill>
                          <a:sysClr val="windowText" lastClr="000000"/>
                        </a:solidFill>
                        <a:effectLst/>
                        <a:latin typeface="+mn-lt"/>
                        <a:ea typeface="+mn-ea"/>
                        <a:cs typeface="+mn-cs"/>
                      </a:endParaRPr>
                    </a:p>
                    <a:p>
                      <a:pPr marL="742950" lvl="1" indent="-285750">
                        <a:buFont typeface="Arial" panose="020B0604020202020204" pitchFamily="34" charset="0"/>
                        <a:buChar char="•"/>
                      </a:pPr>
                      <a:r>
                        <a:rPr lang="en-GB" sz="1400" b="0" kern="1200" dirty="0">
                          <a:solidFill>
                            <a:sysClr val="windowText" lastClr="000000"/>
                          </a:solidFill>
                          <a:effectLst/>
                          <a:latin typeface="+mn-lt"/>
                          <a:ea typeface="+mn-ea"/>
                          <a:cs typeface="+mn-cs"/>
                        </a:rPr>
                        <a:t>PBCH transmission bandwidth is 12 PRBs</a:t>
                      </a:r>
                      <a:endParaRPr lang="en-US" sz="1400" b="0" kern="1200" dirty="0">
                        <a:solidFill>
                          <a:sysClr val="windowText" lastClr="000000"/>
                        </a:solidFill>
                        <a:effectLst/>
                        <a:latin typeface="+mn-lt"/>
                        <a:ea typeface="+mn-ea"/>
                        <a:cs typeface="+mn-cs"/>
                      </a:endParaRPr>
                    </a:p>
                    <a:p>
                      <a:pPr marL="742950" lvl="1" indent="-285750">
                        <a:buFont typeface="Arial" panose="020B0604020202020204" pitchFamily="34" charset="0"/>
                        <a:buChar char="•"/>
                      </a:pPr>
                      <a:r>
                        <a:rPr lang="en-GB" sz="1400" b="0" kern="1200" dirty="0">
                          <a:solidFill>
                            <a:sysClr val="windowText" lastClr="000000"/>
                          </a:solidFill>
                          <a:effectLst/>
                          <a:latin typeface="+mn-lt"/>
                          <a:ea typeface="+mn-ea"/>
                          <a:cs typeface="+mn-cs"/>
                        </a:rPr>
                        <a:t>CORESET#0 transmission bandwidth is to be decided by RAN1</a:t>
                      </a:r>
                      <a:endParaRPr lang="en-US" sz="1400" b="0" kern="1200" dirty="0">
                        <a:solidFill>
                          <a:sysClr val="windowText" lastClr="000000"/>
                        </a:solidFill>
                        <a:effectLst/>
                        <a:latin typeface="+mn-lt"/>
                        <a:ea typeface="+mn-ea"/>
                        <a:cs typeface="+mn-cs"/>
                      </a:endParaRPr>
                    </a:p>
                    <a:p>
                      <a:pPr marL="285750" lvl="0" indent="-285750">
                        <a:buFont typeface="Arial" panose="020B0604020202020204" pitchFamily="34" charset="0"/>
                        <a:buChar char="•"/>
                      </a:pPr>
                      <a:r>
                        <a:rPr lang="en-GB" sz="1400" b="0" kern="1200" dirty="0">
                          <a:solidFill>
                            <a:sysClr val="windowText" lastClr="000000"/>
                          </a:solidFill>
                          <a:effectLst/>
                          <a:latin typeface="+mn-lt"/>
                          <a:ea typeface="+mn-ea"/>
                          <a:cs typeface="+mn-cs"/>
                        </a:rPr>
                        <a:t>RAN1 is requested to consider whether the above also applies for other bands with 3MHz channel bandwidth, or whether the PBCH transmission bandwidth is 15 PRBs for such bands.</a:t>
                      </a:r>
                      <a:endParaRPr lang="en-US" sz="1400" b="0" kern="1200" dirty="0">
                        <a:solidFill>
                          <a:sysClr val="windowText" lastClr="000000"/>
                        </a:solidFill>
                        <a:effectLst/>
                        <a:latin typeface="+mn-lt"/>
                        <a:ea typeface="+mn-ea"/>
                        <a:cs typeface="+mn-cs"/>
                      </a:endParaRPr>
                    </a:p>
                    <a:p>
                      <a:pPr marL="285750" lvl="0" indent="-285750">
                        <a:buFont typeface="Arial" panose="020B0604020202020204" pitchFamily="34" charset="0"/>
                        <a:buChar char="•"/>
                      </a:pPr>
                      <a:r>
                        <a:rPr lang="en-GB" sz="1400" b="0" kern="1200" dirty="0">
                          <a:solidFill>
                            <a:sysClr val="windowText" lastClr="000000"/>
                          </a:solidFill>
                          <a:effectLst/>
                          <a:latin typeface="+mn-lt"/>
                          <a:ea typeface="+mn-ea"/>
                          <a:cs typeface="+mn-cs"/>
                        </a:rPr>
                        <a:t>For the 5MHz channel bandwidth:</a:t>
                      </a:r>
                      <a:endParaRPr lang="en-US" sz="1400" b="0" kern="1200" dirty="0">
                        <a:solidFill>
                          <a:sysClr val="windowText" lastClr="000000"/>
                        </a:solidFill>
                        <a:effectLst/>
                        <a:latin typeface="+mn-lt"/>
                        <a:ea typeface="+mn-ea"/>
                        <a:cs typeface="+mn-cs"/>
                      </a:endParaRPr>
                    </a:p>
                    <a:p>
                      <a:pPr marL="742950" lvl="1" indent="-285750">
                        <a:buFont typeface="Arial" panose="020B0604020202020204" pitchFamily="34" charset="0"/>
                        <a:buChar char="•"/>
                      </a:pPr>
                      <a:r>
                        <a:rPr lang="en-GB" sz="1400" b="0" kern="1200" dirty="0">
                          <a:solidFill>
                            <a:sysClr val="windowText" lastClr="000000"/>
                          </a:solidFill>
                          <a:effectLst/>
                          <a:latin typeface="+mn-lt"/>
                          <a:ea typeface="+mn-ea"/>
                          <a:cs typeface="+mn-cs"/>
                        </a:rPr>
                        <a:t>PBCH transmission bandwidth is 20 PRBs</a:t>
                      </a:r>
                      <a:endParaRPr lang="en-US" sz="1400" b="0" kern="1200" dirty="0">
                        <a:solidFill>
                          <a:sysClr val="windowText" lastClr="000000"/>
                        </a:solidFill>
                        <a:effectLst/>
                        <a:latin typeface="+mn-lt"/>
                        <a:ea typeface="+mn-ea"/>
                        <a:cs typeface="+mn-cs"/>
                      </a:endParaRPr>
                    </a:p>
                    <a:p>
                      <a:pPr marL="742950" lvl="1" indent="-285750">
                        <a:buFont typeface="Arial" panose="020B0604020202020204" pitchFamily="34" charset="0"/>
                        <a:buChar char="•"/>
                      </a:pPr>
                      <a:r>
                        <a:rPr lang="en-GB" sz="1400" b="0" kern="1200" dirty="0">
                          <a:solidFill>
                            <a:sysClr val="windowText" lastClr="000000"/>
                          </a:solidFill>
                          <a:effectLst/>
                          <a:latin typeface="+mn-lt"/>
                          <a:ea typeface="+mn-ea"/>
                          <a:cs typeface="+mn-cs"/>
                        </a:rPr>
                        <a:t>CORESET#0 transmission bandwidth is to be decided by RAN1</a:t>
                      </a:r>
                      <a:endParaRPr lang="en-US" sz="1400"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0745186"/>
                  </a:ext>
                </a:extLst>
              </a:tr>
            </a:tbl>
          </a:graphicData>
        </a:graphic>
      </p:graphicFrame>
    </p:spTree>
    <p:extLst>
      <p:ext uri="{BB962C8B-B14F-4D97-AF65-F5344CB8AC3E}">
        <p14:creationId xmlns:p14="http://schemas.microsoft.com/office/powerpoint/2010/main" val="3518691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D4EBDB-0D34-9261-3891-450C0ED69EEA}"/>
              </a:ext>
            </a:extLst>
          </p:cNvPr>
          <p:cNvSpPr>
            <a:spLocks noGrp="1"/>
          </p:cNvSpPr>
          <p:nvPr>
            <p:ph idx="1"/>
          </p:nvPr>
        </p:nvSpPr>
        <p:spPr/>
        <p:txBody>
          <a:bodyPr/>
          <a:lstStyle/>
          <a:p>
            <a:r>
              <a:rPr lang="en-US" dirty="0"/>
              <a:t>Enhanced support of reduced capability NR devices</a:t>
            </a:r>
          </a:p>
          <a:p>
            <a:pPr lvl="1"/>
            <a:r>
              <a:rPr lang="en-US" dirty="0"/>
              <a:t>Proposal for PR1 in </a:t>
            </a:r>
            <a:r>
              <a:rPr lang="en-US" dirty="0" err="1"/>
              <a:t>eRedCap</a:t>
            </a:r>
            <a:r>
              <a:rPr lang="en-US" dirty="0"/>
              <a:t> in RP-230778 has been endorsed</a:t>
            </a:r>
            <a:endParaRPr lang="en-US" dirty="0">
              <a:solidFill>
                <a:srgbClr val="FF0000"/>
              </a:solidFill>
            </a:endParaRPr>
          </a:p>
          <a:p>
            <a:pPr marL="0" indent="0">
              <a:buNone/>
            </a:pPr>
            <a:endParaRPr lang="en-US" dirty="0"/>
          </a:p>
          <a:p>
            <a:r>
              <a:rPr lang="en-US" dirty="0" smtClean="0"/>
              <a:t>Multi-carrier </a:t>
            </a:r>
            <a:r>
              <a:rPr lang="en-US" dirty="0"/>
              <a:t>enhancements for NR </a:t>
            </a:r>
          </a:p>
          <a:p>
            <a:pPr lvl="1"/>
            <a:r>
              <a:rPr lang="en-US" dirty="0"/>
              <a:t>Slide 23 of RP-230810 is endorsed: “</a:t>
            </a:r>
            <a:r>
              <a:rPr lang="en-US" altLang="ja-JP" sz="1800" dirty="0"/>
              <a:t>UL/SUL indicator field is excluded from a DCI format 0_X”</a:t>
            </a:r>
          </a:p>
          <a:p>
            <a:pPr lvl="1"/>
            <a:endParaRPr lang="en-US" dirty="0"/>
          </a:p>
          <a:p>
            <a:r>
              <a:rPr lang="en-US" dirty="0"/>
              <a:t>WIDs for the following work items have been revised but there is </a:t>
            </a:r>
            <a:r>
              <a:rPr lang="en-US" u="sng" dirty="0">
                <a:solidFill>
                  <a:srgbClr val="FF0000"/>
                </a:solidFill>
              </a:rPr>
              <a:t>no impact to RAN1 objectives</a:t>
            </a:r>
          </a:p>
          <a:p>
            <a:pPr lvl="1"/>
            <a:r>
              <a:rPr lang="en-US" sz="1800" dirty="0"/>
              <a:t>Expanded and Improved NR Positioning (revised WID in RP-230328)</a:t>
            </a:r>
          </a:p>
          <a:p>
            <a:pPr lvl="1"/>
            <a:r>
              <a:rPr lang="en-US" dirty="0"/>
              <a:t>Network energy savings for NR (revised WID in </a:t>
            </a:r>
            <a:r>
              <a:rPr lang="en-US" dirty="0"/>
              <a:t>RP-230566)</a:t>
            </a:r>
            <a:endParaRPr lang="en-US" dirty="0"/>
          </a:p>
          <a:p>
            <a:pPr lvl="1"/>
            <a:r>
              <a:rPr lang="nn-NO" dirty="0"/>
              <a:t>NR support for UAV (revised WID in RP-230782)</a:t>
            </a:r>
          </a:p>
          <a:p>
            <a:pPr lvl="1"/>
            <a:r>
              <a:rPr lang="en-US" dirty="0"/>
              <a:t>NR network-controlled repeaters (revised WID in RP-230175) </a:t>
            </a:r>
          </a:p>
          <a:p>
            <a:pPr lvl="1"/>
            <a:endParaRPr lang="en-US" dirty="0"/>
          </a:p>
        </p:txBody>
      </p:sp>
      <p:sp>
        <p:nvSpPr>
          <p:cNvPr id="3" name="Title 2">
            <a:extLst>
              <a:ext uri="{FF2B5EF4-FFF2-40B4-BE49-F238E27FC236}">
                <a16:creationId xmlns:a16="http://schemas.microsoft.com/office/drawing/2014/main" id="{4F34DF37-8B4A-F926-A9FC-AD65E9E6275D}"/>
              </a:ext>
            </a:extLst>
          </p:cNvPr>
          <p:cNvSpPr>
            <a:spLocks noGrp="1"/>
          </p:cNvSpPr>
          <p:nvPr>
            <p:ph type="title"/>
          </p:nvPr>
        </p:nvSpPr>
        <p:spPr/>
        <p:txBody>
          <a:bodyPr/>
          <a:lstStyle/>
          <a:p>
            <a:r>
              <a:rPr lang="en-US" dirty="0"/>
              <a:t>Rel-18: Existing Work Items (3/3)</a:t>
            </a:r>
          </a:p>
        </p:txBody>
      </p:sp>
    </p:spTree>
    <p:extLst>
      <p:ext uri="{BB962C8B-B14F-4D97-AF65-F5344CB8AC3E}">
        <p14:creationId xmlns:p14="http://schemas.microsoft.com/office/powerpoint/2010/main" val="36415667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17705</TotalTime>
  <Words>1057</Words>
  <Application>Microsoft Office PowerPoint</Application>
  <PresentationFormat>와이드스크린</PresentationFormat>
  <Paragraphs>108</Paragraphs>
  <Slides>9</Slides>
  <Notes>0</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9</vt:i4>
      </vt:variant>
    </vt:vector>
  </HeadingPairs>
  <TitlesOfParts>
    <vt:vector size="18" baseType="lpstr">
      <vt:lpstr>微软雅黑</vt:lpstr>
      <vt:lpstr>宋体</vt:lpstr>
      <vt:lpstr>宋体</vt:lpstr>
      <vt:lpstr>굴림</vt:lpstr>
      <vt:lpstr>Arial</vt:lpstr>
      <vt:lpstr>Arial Black</vt:lpstr>
      <vt:lpstr>Calibri</vt:lpstr>
      <vt:lpstr>Times New Roman</vt:lpstr>
      <vt:lpstr>3gpp</vt:lpstr>
      <vt:lpstr>Highlights from RAN#99</vt:lpstr>
      <vt:lpstr>LTE and NR CRs</vt:lpstr>
      <vt:lpstr>RAN Planning (1/2)</vt:lpstr>
      <vt:lpstr>RAN Planning (2/2)</vt:lpstr>
      <vt:lpstr>Rel-18: New Work Item (RP-230805)</vt:lpstr>
      <vt:lpstr>Rel-18: New Study Item (RP-230736)</vt:lpstr>
      <vt:lpstr>Rel-18: Existing Work Items (1/3)</vt:lpstr>
      <vt:lpstr>Rel-18: Existing Work Items (2/3)</vt:lpstr>
      <vt:lpstr>Rel-18: Existing Work Items (3/3)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860</cp:revision>
  <cp:lastPrinted>2016-09-15T08:31:00Z</cp:lastPrinted>
  <dcterms:created xsi:type="dcterms:W3CDTF">2009-11-27T05:15:00Z</dcterms:created>
  <dcterms:modified xsi:type="dcterms:W3CDTF">2023-04-13T00:47:55Z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