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981" r:id="rId2"/>
    <p:sldId id="994" r:id="rId3"/>
    <p:sldId id="997" r:id="rId4"/>
    <p:sldId id="1006" r:id="rId5"/>
    <p:sldId id="993" r:id="rId6"/>
    <p:sldId id="1007" r:id="rId7"/>
    <p:sldId id="1009" r:id="rId8"/>
    <p:sldId id="1008" r:id="rId9"/>
    <p:sldId id="1010" r:id="rId10"/>
    <p:sldId id="1005" r:id="rId11"/>
    <p:sldId id="1003" r:id="rId12"/>
    <p:sldId id="998" r:id="rId1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30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2/Inbox/draft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Op/OP_F2F/F2f_003_DM/Docs/OPf22002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RAN1#112 Meeting Management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R1-2300004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#112</a:t>
            </a:r>
          </a:p>
          <a:p>
            <a:pPr algn="r"/>
            <a:r>
              <a:rPr lang="en-US" sz="2000" b="1" i="1" dirty="0"/>
              <a:t>February 27</a:t>
            </a:r>
            <a:r>
              <a:rPr lang="en-US" sz="2000" b="1" i="1" baseline="30000" dirty="0"/>
              <a:t>th</a:t>
            </a:r>
            <a:r>
              <a:rPr lang="en-US" sz="2000" b="1" i="1" dirty="0"/>
              <a:t> – March 3</a:t>
            </a:r>
            <a:r>
              <a:rPr lang="en-US" sz="2000" b="1" i="1" baseline="30000" dirty="0"/>
              <a:t>rd</a:t>
            </a:r>
            <a:r>
              <a:rPr lang="en-US" sz="2000" b="1" i="1" dirty="0"/>
              <a:t>, 2023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Rel-17 and Rel-18, FLs are requested to provide initial summaries by 3:00 pm (UTC) on Friday February 24</a:t>
            </a:r>
            <a:r>
              <a:rPr lang="en-US" sz="1800" baseline="30000" dirty="0"/>
              <a:t>th</a:t>
            </a:r>
            <a:r>
              <a:rPr lang="en-US" sz="1800" dirty="0"/>
              <a:t> if possible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FLs are same as in RAN1#111 unless announced otherwise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</a:rPr>
              <a:t>For the uploading of these summaries on Feb 24, please use the draft folder on 3GPP portal: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  <a:hlinkClick r:id="rId2"/>
              </a:rPr>
              <a:t>https://www.3gpp.org/ftp/TSG_RAN/WG1_RL1/TSGR1_112/Inbox/drafts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Rel-15 and Rel-16 and earlier releases, moderators for specific maintenance topics will be assigned during the online session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Companies may provide their views using the draft folders to supplement online/offline discussions for a more productive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Please note that using the draft folders to provide company views is to be done on a voluntary basis only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 Summaries and Company Inputs to Draft Folder</a:t>
            </a:r>
          </a:p>
        </p:txBody>
      </p:sp>
    </p:spTree>
    <p:extLst>
      <p:ext uri="{BB962C8B-B14F-4D97-AF65-F5344CB8AC3E}">
        <p14:creationId xmlns:p14="http://schemas.microsoft.com/office/powerpoint/2010/main" val="2980341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pPr lvl="1"/>
            <a:endParaRPr lang="en-US" sz="1600" dirty="0"/>
          </a:p>
          <a:p>
            <a:r>
              <a:rPr lang="en-US" sz="1800" dirty="0"/>
              <a:t>Individual CRs to be used for all releases with following reminders</a:t>
            </a:r>
          </a:p>
          <a:p>
            <a:pPr lvl="1"/>
            <a:r>
              <a:rPr lang="en-US" sz="1600" dirty="0"/>
              <a:t>Final CR will be sourced by Moderator (company name) and other co-sourcing companies</a:t>
            </a:r>
          </a:p>
          <a:p>
            <a:pPr lvl="1"/>
            <a:r>
              <a:rPr lang="en-US" sz="1600" dirty="0"/>
              <a:t>Final CR is to be uploaded only after companies had a chance to review the draft CR (e.g. contents of cover page)</a:t>
            </a:r>
          </a:p>
          <a:p>
            <a:pPr lvl="1"/>
            <a:endParaRPr lang="en-US" sz="1600" dirty="0"/>
          </a:p>
          <a:p>
            <a:r>
              <a:rPr lang="en-US" sz="1800" dirty="0"/>
              <a:t>For Rel-17, FLs will provide the initial </a:t>
            </a:r>
            <a:r>
              <a:rPr lang="en-US" sz="1800" dirty="0" err="1"/>
              <a:t>tdoc</a:t>
            </a:r>
            <a:r>
              <a:rPr lang="en-US" sz="1800" dirty="0"/>
              <a:t> summaries – preferably by 3:00 pm (UTC) on Friday, Feb 24</a:t>
            </a:r>
            <a:r>
              <a:rPr lang="en-US" sz="1800" baseline="30000" dirty="0"/>
              <a:t>th</a:t>
            </a:r>
            <a:endParaRPr lang="en-US" sz="1800" dirty="0"/>
          </a:p>
          <a:p>
            <a:pPr lvl="1"/>
            <a:r>
              <a:rPr lang="en-US" sz="1600" dirty="0"/>
              <a:t>FLs are same as in RAN1#111 unless announced otherwise</a:t>
            </a:r>
          </a:p>
          <a:p>
            <a:pPr lvl="1"/>
            <a:endParaRPr lang="en-US" sz="1600" dirty="0"/>
          </a:p>
          <a:p>
            <a:r>
              <a:rPr lang="en-US" sz="1800" dirty="0"/>
              <a:t>For all releases other than Rel-17, </a:t>
            </a:r>
            <a:r>
              <a:rPr lang="en-US" sz="1800" dirty="0">
                <a:sym typeface="Wingdings" panose="05000000000000000000" pitchFamily="2" charset="2"/>
              </a:rPr>
              <a:t>chair will provide further guidance after initial review of </a:t>
            </a:r>
            <a:r>
              <a:rPr lang="en-US" sz="1800" dirty="0" err="1">
                <a:sym typeface="Wingdings" panose="05000000000000000000" pitchFamily="2" charset="2"/>
              </a:rPr>
              <a:t>tdocs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Handling</a:t>
            </a:r>
          </a:p>
        </p:txBody>
      </p:sp>
    </p:spTree>
    <p:extLst>
      <p:ext uri="{BB962C8B-B14F-4D97-AF65-F5344CB8AC3E}">
        <p14:creationId xmlns:p14="http://schemas.microsoft.com/office/powerpoint/2010/main" val="1200645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online/offline session start time and end time will be strictly observed – no exceptions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 online/offline sessions past 7:30 pm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Updates to the draft folders will be possible only during the following designated time slots (local time)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Monday: from 9:00 am to 8:00 pm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Tuesday ~ Thursday: from 7:30 am to 8:00 pm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Friday: from 7:30 am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The draft folders will be changed to </a:t>
            </a:r>
            <a:r>
              <a:rPr lang="en-US" altLang="zh-CN" sz="1600" i="1" dirty="0">
                <a:solidFill>
                  <a:srgbClr val="FF0000"/>
                </a:solidFill>
              </a:rPr>
              <a:t>read-only</a:t>
            </a:r>
            <a:r>
              <a:rPr lang="en-US" altLang="zh-CN" sz="1600" dirty="0"/>
              <a:t> when outside the above designated time slots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As usual, the detailed topics (sub-agenda level) for online/offline sessions will be shared in advance (at least 12 hours before) via the schedule document in the inbox and/or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documents to be presented in online/offline sessions should be uploaded </a:t>
            </a:r>
            <a:r>
              <a:rPr lang="en-US" sz="1800" u="sng" dirty="0">
                <a:solidFill>
                  <a:srgbClr val="FF0000"/>
                </a:solidFill>
              </a:rPr>
              <a:t>at least 30 minutes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in advance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 During RAN1#112</a:t>
            </a:r>
          </a:p>
        </p:txBody>
      </p:sp>
    </p:spTree>
    <p:extLst>
      <p:ext uri="{BB962C8B-B14F-4D97-AF65-F5344CB8AC3E}">
        <p14:creationId xmlns:p14="http://schemas.microsoft.com/office/powerpoint/2010/main" val="329243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RAN1#112 will be held from February 27</a:t>
            </a:r>
            <a:r>
              <a:rPr lang="en-US" sz="1800" baseline="30000" dirty="0"/>
              <a:t>th</a:t>
            </a:r>
            <a:r>
              <a:rPr lang="en-US" sz="1800" dirty="0"/>
              <a:t> to March 3</a:t>
            </a:r>
            <a:r>
              <a:rPr lang="en-US" sz="1800" baseline="30000" dirty="0"/>
              <a:t>rd</a:t>
            </a:r>
            <a:r>
              <a:rPr lang="en-US" sz="1800" dirty="0"/>
              <a:t> in Athens, Greece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Meeting on Monday starts at 9:00 am (local time)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RAN1#112 will be a F2F meeting with two-way remote participation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per </a:t>
            </a:r>
            <a:r>
              <a:rPr lang="en-US" sz="1600" u="sng" dirty="0">
                <a:hlinkClick r:id="rId2"/>
              </a:rPr>
              <a:t>OPf220026</a:t>
            </a:r>
            <a:r>
              <a:rPr lang="en-US" sz="1600" dirty="0"/>
              <a:t>, the commitment of two-way remote participation is strictly temporary and exceptional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RAN1#112 will handle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Critical issues for LS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Maintenance for Rel-17 &amp; earlier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Rel-18 work/study items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There will not be a preparation phase for RAN1#112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General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a typeface="ＭＳ Ｐゴシック" panose="020B0600070205080204" pitchFamily="34" charset="-128"/>
              </a:rPr>
              <a:t>Meeting registration by </a:t>
            </a:r>
            <a:r>
              <a:rPr lang="en-US" sz="1800" dirty="0"/>
              <a:t>February 20</a:t>
            </a:r>
            <a:r>
              <a:rPr lang="en-US" sz="1800" baseline="30000" dirty="0"/>
              <a:t>th</a:t>
            </a:r>
            <a:r>
              <a:rPr lang="en-US" sz="1800" dirty="0"/>
              <a:t> (Monday), 8:00 am UTC </a:t>
            </a:r>
          </a:p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number request by </a:t>
            </a:r>
            <a:r>
              <a:rPr lang="en-US" sz="1800" dirty="0"/>
              <a:t>February 17</a:t>
            </a:r>
            <a:r>
              <a:rPr lang="en-US" sz="1800" baseline="30000" dirty="0"/>
              <a:t>th</a:t>
            </a:r>
            <a:r>
              <a:rPr lang="en-US" sz="1800" dirty="0"/>
              <a:t> (Friday), 3:00 pm UTC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submission by </a:t>
            </a:r>
            <a:r>
              <a:rPr lang="en-US" sz="1800" dirty="0"/>
              <a:t>February 17</a:t>
            </a:r>
            <a:r>
              <a:rPr lang="en-US" sz="1800" baseline="30000" dirty="0"/>
              <a:t>th</a:t>
            </a:r>
            <a:r>
              <a:rPr lang="en-US" sz="1800" dirty="0"/>
              <a:t> (Friday), 11:59 pm UTC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ko-KR" sz="1800" dirty="0">
              <a:ea typeface="ＭＳ Ｐゴシック" panose="020B0600070205080204" pitchFamily="34" charset="-128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Contribution Submission Deadlines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remote participants have to be registered – no exceptions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Remote participation will be possible for all online sessions (up to 3 parallel sessions) and organized offline sessions (up to 2 parallel sessions) throughout the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check in to RAN1#112 and therefore cannot be official participants of RAN1#112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formally object to decisions taken in the meeting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Note that this restriction does not prevent remote participants from participating in a show of hands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In case the online/offline session chair (VCs or FLs) cannot be physically present in RAN1#112, he or she will chair the online or offline session remotely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381231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z="1800" dirty="0"/>
              <a:t>Audio support and screening sharing</a:t>
            </a:r>
            <a:endParaRPr lang="en-US" sz="1800" b="1" dirty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</a:pPr>
            <a:r>
              <a:rPr lang="en-US" sz="1600" dirty="0"/>
              <a:t>For online sessions, GTW will be used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For offline sessions, MS teams will be used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Documents being projected in the meeting room will be shared (GTW or MS teams)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Note: F2F participants in the meeting room </a:t>
            </a:r>
            <a:r>
              <a:rPr lang="en-US" sz="1600" b="1" dirty="0">
                <a:solidFill>
                  <a:srgbClr val="FF0000"/>
                </a:solidFill>
              </a:rPr>
              <a:t>MUST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NOT</a:t>
            </a:r>
            <a:r>
              <a:rPr lang="en-US" sz="1600" dirty="0"/>
              <a:t> use GTW or MS teams </a:t>
            </a:r>
            <a:br>
              <a:rPr lang="en-US" sz="1600" dirty="0"/>
            </a:br>
            <a:r>
              <a:rPr lang="en-US" sz="1600" dirty="0"/>
              <a:t>(to avoid unnecessary WLAN bandwidth consumptions)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400" dirty="0"/>
          </a:p>
          <a:p>
            <a:pPr>
              <a:spcBef>
                <a:spcPts val="300"/>
              </a:spcBef>
            </a:pPr>
            <a:r>
              <a:rPr lang="en-US" sz="1800" dirty="0"/>
              <a:t>Maintaining good audio quality will be critical for </a:t>
            </a:r>
            <a:r>
              <a:rPr lang="en-US" sz="1800" b="1" dirty="0">
                <a:solidFill>
                  <a:srgbClr val="FF0000"/>
                </a:solidFill>
              </a:rPr>
              <a:t>remote participants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Please </a:t>
            </a:r>
            <a:r>
              <a:rPr lang="en-US" sz="1600" b="1" dirty="0">
                <a:solidFill>
                  <a:srgbClr val="FF0000"/>
                </a:solidFill>
              </a:rPr>
              <a:t>use a headset </a:t>
            </a:r>
            <a:r>
              <a:rPr lang="en-US" sz="1600" dirty="0"/>
              <a:t>to ensure good audio quality and </a:t>
            </a:r>
            <a:r>
              <a:rPr lang="en-US" sz="1600" b="1" dirty="0">
                <a:solidFill>
                  <a:srgbClr val="FF0000"/>
                </a:solidFill>
              </a:rPr>
              <a:t>mute yourself </a:t>
            </a:r>
            <a:r>
              <a:rPr lang="en-US" sz="1600" dirty="0"/>
              <a:t>when not commenting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Please join GTW or MS teams using the computer audio option and not the telephone option</a:t>
            </a:r>
          </a:p>
          <a:p>
            <a:pPr lvl="2">
              <a:spcBef>
                <a:spcPts val="300"/>
              </a:spcBef>
            </a:pPr>
            <a:r>
              <a:rPr lang="en-US" dirty="0"/>
              <a:t>The telephone option is prone to noise &amp; echo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Audio/Screen Sharing</a:t>
            </a:r>
          </a:p>
        </p:txBody>
      </p:sp>
    </p:spTree>
    <p:extLst>
      <p:ext uri="{BB962C8B-B14F-4D97-AF65-F5344CB8AC3E}">
        <p14:creationId xmlns:p14="http://schemas.microsoft.com/office/powerpoint/2010/main" val="37823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hand raising, </a:t>
            </a:r>
            <a:r>
              <a:rPr lang="en-US" sz="1800" dirty="0" err="1"/>
              <a:t>Tohru</a:t>
            </a:r>
            <a:r>
              <a:rPr lang="en-US" sz="1800" dirty="0"/>
              <a:t> (https://tohru.3gpp.org/) will be used by </a:t>
            </a:r>
            <a:r>
              <a:rPr lang="en-US" sz="1800" b="1" dirty="0">
                <a:solidFill>
                  <a:srgbClr val="FF0000"/>
                </a:solidFill>
              </a:rPr>
              <a:t>BOTH</a:t>
            </a:r>
            <a:r>
              <a:rPr lang="en-US" sz="1800" dirty="0"/>
              <a:t> F2F and 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Further details such as meeting name will be provided by Patrick before the start of RAN1#112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Cross-talk when moving from one meeting room to another </a:t>
            </a:r>
            <a:r>
              <a:rPr lang="en-US" sz="1600" dirty="0">
                <a:sym typeface="Wingdings" panose="05000000000000000000" pitchFamily="2" charset="2"/>
              </a:rPr>
              <a:t></a:t>
            </a:r>
            <a:r>
              <a:rPr lang="en-US" sz="1600" dirty="0"/>
              <a:t> Clear browser cache</a:t>
            </a: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 Raising</a:t>
            </a:r>
          </a:p>
        </p:txBody>
      </p:sp>
    </p:spTree>
    <p:extLst>
      <p:ext uri="{BB962C8B-B14F-4D97-AF65-F5344CB8AC3E}">
        <p14:creationId xmlns:p14="http://schemas.microsoft.com/office/powerpoint/2010/main" val="2491128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each Rel-17 WI and Rel-18 WI/SI, an email thread will be created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will be used by chair/vice-chairs/rapporteurs/FLs to share updates on online/offline schedule, details on what is to be discussed, to share the </a:t>
            </a:r>
            <a:r>
              <a:rPr lang="en-US" sz="1600" dirty="0" err="1"/>
              <a:t>Tdoc</a:t>
            </a:r>
            <a:r>
              <a:rPr lang="en-US" sz="1600" dirty="0"/>
              <a:t> number of the FL summary to be treated in online session,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are not intended for any technical discussions and there will not be any endorsements via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Additional email threads may be created for handling of LSs and other maintenance issues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Do not send out unnecessary emails (e.g. to announce that input has been provided to the draft folder)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Discussions</a:t>
            </a:r>
          </a:p>
        </p:txBody>
      </p:sp>
    </p:spTree>
    <p:extLst>
      <p:ext uri="{BB962C8B-B14F-4D97-AF65-F5344CB8AC3E}">
        <p14:creationId xmlns:p14="http://schemas.microsoft.com/office/powerpoint/2010/main" val="188104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RAN1#112, folders/files in 10.10.10.10 will be accessible to 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F2F participants: Use the draft folder on 10.10.10.10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participants: Link and credential to access the folders/files will be shared on Sunday (Feb 26)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Updates to the draft folders will NOT be possible outside the designated time slots </a:t>
            </a:r>
            <a:r>
              <a:rPr lang="en-US" sz="1800" dirty="0"/>
              <a:t>(i.e. the folders will be changed to ‘read only’ from 8:00 pm until 7:30 am next day)</a:t>
            </a:r>
            <a:endParaRPr lang="en-US" altLang="zh-CN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Chair/session notes and online/offline schedules will be updated regularly and shared on the inbox</a:t>
            </a:r>
            <a:br>
              <a:rPr lang="en-US" sz="1800" dirty="0"/>
            </a:br>
            <a:r>
              <a:rPr lang="en-US" sz="1800" dirty="0"/>
              <a:t>(e.g. during lunch/coffee break, at the end of each day)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Sharing (Inbox)</a:t>
            </a:r>
          </a:p>
        </p:txBody>
      </p:sp>
    </p:spTree>
    <p:extLst>
      <p:ext uri="{BB962C8B-B14F-4D97-AF65-F5344CB8AC3E}">
        <p14:creationId xmlns:p14="http://schemas.microsoft.com/office/powerpoint/2010/main" val="178644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Maintaining adequate </a:t>
            </a:r>
            <a:r>
              <a:rPr lang="en-US" dirty="0" err="1"/>
              <a:t>WiFi</a:t>
            </a:r>
            <a:r>
              <a:rPr lang="en-US" dirty="0"/>
              <a:t> quality will be critical – especially for remote participants</a:t>
            </a:r>
          </a:p>
          <a:p>
            <a:endParaRPr lang="en-US" dirty="0"/>
          </a:p>
          <a:p>
            <a:r>
              <a:rPr lang="en-US" dirty="0"/>
              <a:t>Important requests to all F2F participants</a:t>
            </a:r>
          </a:p>
          <a:p>
            <a:pPr lvl="1"/>
            <a:r>
              <a:rPr lang="en-US" dirty="0"/>
              <a:t>DO NOT use GTW or MS teams</a:t>
            </a:r>
          </a:p>
          <a:p>
            <a:pPr lvl="1"/>
            <a:r>
              <a:rPr lang="en-US" dirty="0"/>
              <a:t>DO NOT place your </a:t>
            </a:r>
            <a:r>
              <a:rPr lang="en-US" dirty="0" err="1"/>
              <a:t>WiFi</a:t>
            </a:r>
            <a:r>
              <a:rPr lang="en-US" dirty="0"/>
              <a:t> device in ad-hoc mode </a:t>
            </a:r>
          </a:p>
          <a:p>
            <a:pPr lvl="1"/>
            <a:r>
              <a:rPr lang="en-US" dirty="0"/>
              <a:t>DO NOT set up a personal hotspot in the meeting room </a:t>
            </a:r>
          </a:p>
          <a:p>
            <a:pPr lvl="1"/>
            <a:r>
              <a:rPr lang="en-US" dirty="0"/>
              <a:t>PLEASE download the </a:t>
            </a:r>
            <a:r>
              <a:rPr lang="en-US" dirty="0" err="1"/>
              <a:t>tdocs</a:t>
            </a:r>
            <a:r>
              <a:rPr lang="en-US" dirty="0"/>
              <a:t> before RAN1#112 and avoid doing a re-download on Monday morning (i.e. with ‘overwrite’ option)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WiFi</a:t>
            </a:r>
            <a:r>
              <a:rPr lang="en-US" dirty="0"/>
              <a:t> Congestion</a:t>
            </a:r>
          </a:p>
        </p:txBody>
      </p:sp>
    </p:spTree>
    <p:extLst>
      <p:ext uri="{BB962C8B-B14F-4D97-AF65-F5344CB8AC3E}">
        <p14:creationId xmlns:p14="http://schemas.microsoft.com/office/powerpoint/2010/main" val="21617107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15138</TotalTime>
  <Words>1132</Words>
  <Application>Microsoft Office PowerPoint</Application>
  <PresentationFormat>Widescreen</PresentationFormat>
  <Paragraphs>98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微软雅黑</vt:lpstr>
      <vt:lpstr>Arial</vt:lpstr>
      <vt:lpstr>Arial Black</vt:lpstr>
      <vt:lpstr>Calibri</vt:lpstr>
      <vt:lpstr>Times New Roman</vt:lpstr>
      <vt:lpstr>3gpp</vt:lpstr>
      <vt:lpstr>RAN1#112 Meeting Management</vt:lpstr>
      <vt:lpstr>General Aspects</vt:lpstr>
      <vt:lpstr>Contribution Submission Deadlines</vt:lpstr>
      <vt:lpstr>Remote Participation</vt:lpstr>
      <vt:lpstr>Audio/Screen Sharing</vt:lpstr>
      <vt:lpstr>Hand Raising</vt:lpstr>
      <vt:lpstr>Email Discussions</vt:lpstr>
      <vt:lpstr>File Sharing (Inbox)</vt:lpstr>
      <vt:lpstr>WiFi Congestion</vt:lpstr>
      <vt:lpstr>FL Summaries and Company Inputs to Draft Folder</vt:lpstr>
      <vt:lpstr>Maintenance Handling</vt:lpstr>
      <vt:lpstr>Time Management During RAN1#112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R5-228058</cp:lastModifiedBy>
  <cp:revision>931</cp:revision>
  <cp:lastPrinted>2022-06-23T23:13:33Z</cp:lastPrinted>
  <dcterms:created xsi:type="dcterms:W3CDTF">2009-11-27T05:15:00Z</dcterms:created>
  <dcterms:modified xsi:type="dcterms:W3CDTF">2023-02-07T13:32:02Z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