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64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ian Alessi" initials="BA" lastIdx="6" clrIdx="0">
    <p:extLst>
      <p:ext uri="{19B8F6BF-5375-455C-9EA6-DF929625EA0E}">
        <p15:presenceInfo xmlns:p15="http://schemas.microsoft.com/office/powerpoint/2012/main" userId="S::brian@everactive.com::5a668ac6-1932-483b-adbb-193bdfbd9b9d" providerId="AD"/>
      </p:ext>
    </p:extLst>
  </p:cmAuthor>
  <p:cmAuthor id="2" name="Bob Nunn" initials="BN" lastIdx="29" clrIdx="1">
    <p:extLst>
      <p:ext uri="{19B8F6BF-5375-455C-9EA6-DF929625EA0E}">
        <p15:presenceInfo xmlns:p15="http://schemas.microsoft.com/office/powerpoint/2012/main" userId="S::robert.nunn@everactive.com::120b6955-4424-4248-ad3b-2848d44173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3D"/>
    <a:srgbClr val="14E067"/>
    <a:srgbClr val="FFFFFF"/>
    <a:srgbClr val="000000"/>
    <a:srgbClr val="64C880"/>
    <a:srgbClr val="67CE84"/>
    <a:srgbClr val="CDF1DA"/>
    <a:srgbClr val="C6C6C6"/>
    <a:srgbClr val="A8ACAF"/>
    <a:srgbClr val="9CA1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6BE86E-B998-4F14-BDE6-D06BDBDFCD57}" v="1" dt="2022-07-14T23:11:32.3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62" autoAdjust="0"/>
    <p:restoredTop sz="93955" autoAdjust="0"/>
  </p:normalViewPr>
  <p:slideViewPr>
    <p:cSldViewPr snapToGrid="0">
      <p:cViewPr varScale="1">
        <p:scale>
          <a:sx n="147" d="100"/>
          <a:sy n="147" d="100"/>
        </p:scale>
        <p:origin x="1338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6/11/relationships/changesInfo" Target="changesInfos/changesInfo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Fitting" userId="VJ8ZHhSqaV7JL+oWbHUDqkGefU7pvqgx78IU7NS4wcU=" providerId="None" clId="Web-{846BE86E-B998-4F14-BDE6-D06BDBDFCD57}"/>
    <pc:docChg chg="addSld">
      <pc:chgData name="Andrew Fitting" userId="VJ8ZHhSqaV7JL+oWbHUDqkGefU7pvqgx78IU7NS4wcU=" providerId="None" clId="Web-{846BE86E-B998-4F14-BDE6-D06BDBDFCD57}" dt="2022-07-14T23:11:32.385" v="0"/>
      <pc:docMkLst>
        <pc:docMk/>
      </pc:docMkLst>
      <pc:sldChg chg="new">
        <pc:chgData name="Andrew Fitting" userId="VJ8ZHhSqaV7JL+oWbHUDqkGefU7pvqgx78IU7NS4wcU=" providerId="None" clId="Web-{846BE86E-B998-4F14-BDE6-D06BDBDFCD57}" dt="2022-07-14T23:11:32.385" v="0"/>
        <pc:sldMkLst>
          <pc:docMk/>
          <pc:sldMk cId="2069835126" sldId="25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158933-49B5-47BD-B24F-6067638AC948}" type="datetimeFigureOut">
              <a:rPr lang="en-US" smtClean="0"/>
              <a:t>11/6/2022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AE4C8-AED1-4204-BB36-FA0047765A1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694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>
            <a:extLst>
              <a:ext uri="{FF2B5EF4-FFF2-40B4-BE49-F238E27FC236}">
                <a16:creationId xmlns:a16="http://schemas.microsoft.com/office/drawing/2014/main" id="{2BDA4B89-9208-44AD-8FB2-359A0B5A3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457" y="3456607"/>
            <a:ext cx="8535087" cy="909365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>
                <a:solidFill>
                  <a:schemeClr val="bg1"/>
                </a:solidFill>
                <a:latin typeface="Avenir Next LT Pro" panose="020B0504020202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id="{A83ABE10-883C-4D28-A164-54F5633285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457" y="4625684"/>
            <a:ext cx="8535087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venir Next LT Pro" panose="020B0504020202020204" pitchFamily="34" charset="0"/>
                <a:cs typeface="Segoe UI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71EAEC30-CC2C-4CBF-A1FA-ACD0AA3273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9313" y="386418"/>
            <a:ext cx="6053375" cy="269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028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lu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FD3369A-9257-4CBA-929F-04771A6A77DA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864703D-E8EC-4207-9197-B9B136C5CDEC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E9E13F6-4B40-450A-BA73-967FE93A9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D0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7660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3194A7C-A95C-4D55-8B13-6AD909D970A7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rgbClr val="0D0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4CA78A5-9F98-4C78-A8CA-979F538D139E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36">
            <a:extLst>
              <a:ext uri="{FF2B5EF4-FFF2-40B4-BE49-F238E27FC236}">
                <a16:creationId xmlns:a16="http://schemas.microsoft.com/office/drawing/2014/main" id="{1FA89771-DEA6-4F7A-855B-E43AA6B3545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B7E2D4-0266-41B2-A1A1-709D103A0435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2988B2-08E4-4935-AFFE-41E776D2A9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0224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DD37AE8-801D-4A39-83FF-3DE2CA24A75D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64341AE-A238-4D69-A085-7DC5BA3ED1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88FC3-1EDE-42CE-9E49-3D9430B3A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 sz="3200"/>
            </a:lvl1pPr>
            <a:lvl2pPr>
              <a:spcBef>
                <a:spcPts val="300"/>
              </a:spcBef>
              <a:spcAft>
                <a:spcPts val="300"/>
              </a:spcAft>
              <a:defRPr sz="2800"/>
            </a:lvl2pPr>
            <a:lvl3pPr>
              <a:spcBef>
                <a:spcPts val="300"/>
              </a:spcBef>
              <a:spcAft>
                <a:spcPts val="300"/>
              </a:spcAft>
              <a:defRPr sz="2400"/>
            </a:lvl3pPr>
            <a:lvl4pPr>
              <a:spcBef>
                <a:spcPts val="300"/>
              </a:spcBef>
              <a:spcAft>
                <a:spcPts val="300"/>
              </a:spcAft>
              <a:defRPr sz="2000"/>
            </a:lvl4pPr>
            <a:lvl5pPr>
              <a:spcBef>
                <a:spcPts val="300"/>
              </a:spcBef>
              <a:spcAft>
                <a:spcPts val="300"/>
              </a:spcAft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7C97B3-1E2A-4FB2-AFDA-CAC27E90E6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F438691-72D6-415C-8096-2518A83A4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D0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9219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8429434-8EC5-4709-ACE6-CFC272FF1EA0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rgbClr val="0D0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A61AAD-7706-43B8-A081-4C9FE9B69AC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36">
            <a:extLst>
              <a:ext uri="{FF2B5EF4-FFF2-40B4-BE49-F238E27FC236}">
                <a16:creationId xmlns:a16="http://schemas.microsoft.com/office/drawing/2014/main" id="{1FA89771-DEA6-4F7A-855B-E43AA6B3545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A257414-BA3D-4566-9A1C-4B0ACD2F0A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0D0D3D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6F9C878-9D9B-431C-937C-9FE2B370A8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 sz="3200"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 sz="2800"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 sz="2400"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 sz="2000"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 sz="2000">
                <a:solidFill>
                  <a:srgbClr val="0D0D3D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92D0AA-DD8A-4FC8-AA7D-76AE23CD4256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C02ED61-236D-4FDB-A763-8E9784ED33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7061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32F8E90-95FA-4C5B-8A43-4C4BDC145444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17A1E-D97E-4B5C-AFBD-CC6D63490F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4320" indent="-274320">
              <a:spcBef>
                <a:spcPts val="300"/>
              </a:spcBef>
              <a:spcAft>
                <a:spcPts val="300"/>
              </a:spcAft>
              <a:buClr>
                <a:srgbClr val="14E067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>
              <a:spcBef>
                <a:spcPts val="300"/>
              </a:spcBef>
              <a:spcAft>
                <a:spcPts val="300"/>
              </a:spcAft>
              <a:defRPr/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/>
            </a:lvl4pPr>
            <a:lvl5pPr>
              <a:spcBef>
                <a:spcPts val="30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470CFD9-5EB5-46E5-9B53-9023A7A92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D0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D248C49-0524-49DC-84AD-609D4FB9F855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836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B917978-1B95-431D-B311-2858A4FC004B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rgbClr val="0D0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D745ADE-6368-4070-9C58-8BBDAF0AEFE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36">
            <a:extLst>
              <a:ext uri="{FF2B5EF4-FFF2-40B4-BE49-F238E27FC236}">
                <a16:creationId xmlns:a16="http://schemas.microsoft.com/office/drawing/2014/main" id="{1FA89771-DEA6-4F7A-855B-E43AA6B35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36631"/>
            <a:ext cx="11430000" cy="535531"/>
          </a:xfrm>
          <a:noFill/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C48166A-FCF3-406A-B726-AE8E9FB7ED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1097279"/>
            <a:ext cx="10972800" cy="5029200"/>
          </a:xfrm>
        </p:spPr>
        <p:txBody>
          <a:bodyPr/>
          <a:lstStyle>
            <a:lvl1pPr marL="274320" indent="-274320">
              <a:spcBef>
                <a:spcPts val="300"/>
              </a:spcBef>
              <a:spcAft>
                <a:spcPts val="300"/>
              </a:spcAft>
              <a:buClr>
                <a:srgbClr val="14E067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C5942E-8B1B-422C-93B9-E54323D15708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EA5715-EBA0-468C-91FF-F9B2BE7D40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61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18F9B5-6EB7-46C2-BCDC-D06E2FD4D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119" y="4352844"/>
            <a:ext cx="10744729" cy="640085"/>
          </a:xfrm>
        </p:spPr>
        <p:txBody>
          <a:bodyPr/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0D81416-01FE-47CF-A49E-D92A3A400DE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4984168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2774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CE10DE7-62AA-4C03-AAF3-E1C618607106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59B98A9-50B6-44CD-8F5C-691969259C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051D474-C35A-4173-AB24-49A4AABB9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119" y="4352844"/>
            <a:ext cx="10744729" cy="640085"/>
          </a:xfrm>
        </p:spPr>
        <p:txBody>
          <a:bodyPr/>
          <a:lstStyle>
            <a:lvl1pPr marL="0" indent="0">
              <a:buNone/>
              <a:defRPr sz="3200" b="1">
                <a:solidFill>
                  <a:srgbClr val="0D0D3D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C7FDBD4-0BF6-4705-8627-41B82E76266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4984168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50877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Blue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8F5B275-6D16-4816-97CB-9B64AB92E087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41C9493-2547-41F6-9F68-379C4A4119DE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1F34B9C-517B-4E01-AA1B-1035460D0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D0D3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7E73F-1B5E-4456-B2B2-A0B0E20A7A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097280"/>
            <a:ext cx="5181600" cy="5029200"/>
          </a:xfrm>
        </p:spPr>
        <p:txBody>
          <a:bodyPr/>
          <a:lstStyle>
            <a:lvl1pPr marL="274320" indent="-27432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lvl1pPr>
            <a:lvl2pPr>
              <a:spcBef>
                <a:spcPts val="300"/>
              </a:spcBef>
              <a:spcAft>
                <a:spcPts val="300"/>
              </a:spcAft>
              <a:defRPr/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/>
            </a:lvl4pPr>
            <a:lvl5pPr>
              <a:spcBef>
                <a:spcPts val="30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320F3A-530B-4067-AFAB-8F8AF81BB1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97280"/>
            <a:ext cx="5181600" cy="5029200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/>
            </a:lvl1pPr>
            <a:lvl2pPr>
              <a:spcBef>
                <a:spcPts val="300"/>
              </a:spcBef>
              <a:spcAft>
                <a:spcPts val="300"/>
              </a:spcAft>
              <a:defRPr/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/>
            </a:lvl4pPr>
            <a:lvl5pPr>
              <a:spcBef>
                <a:spcPts val="30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9504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wo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2D3865-0C17-4AF8-A3F8-1FDB28D23E86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rgbClr val="0D0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3C197BE-AE6F-497E-8DAD-372229E0081D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36">
            <a:extLst>
              <a:ext uri="{FF2B5EF4-FFF2-40B4-BE49-F238E27FC236}">
                <a16:creationId xmlns:a16="http://schemas.microsoft.com/office/drawing/2014/main" id="{1FA89771-DEA6-4F7A-855B-E43AA6B3545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09DCB5-E246-4B15-9EE2-89A02CBEF2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097280"/>
            <a:ext cx="5181600" cy="5029200"/>
          </a:xfrm>
        </p:spPr>
        <p:txBody>
          <a:bodyPr/>
          <a:lstStyle>
            <a:lvl1pPr marL="274320" indent="-27432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132777CE-0A8A-42D3-8379-C1066F664A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97280"/>
            <a:ext cx="5181600" cy="5029200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25ED4-705A-4AC0-9C65-C67BA8F07E3F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787887F-3FD2-464E-827F-9BCEFEB090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4501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9D26984-CE75-452D-A518-5DBE1022AD55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932EF60-2295-4071-A777-A3C23CADDBFF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76A14D-0C45-40FA-8823-2F45DD1760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12FD45-13FD-4746-8705-7F92B9287D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/>
            </a:lvl1pPr>
            <a:lvl2pPr>
              <a:spcBef>
                <a:spcPts val="300"/>
              </a:spcBef>
              <a:spcAft>
                <a:spcPts val="300"/>
              </a:spcAft>
              <a:defRPr/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/>
            </a:lvl4pPr>
            <a:lvl5pPr>
              <a:spcBef>
                <a:spcPts val="30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D33AF5-CD35-4CF1-A0C6-FC426FC27D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0C386E-C339-4257-B5B6-C7ED203739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/>
            </a:lvl1pPr>
            <a:lvl2pPr>
              <a:spcBef>
                <a:spcPts val="300"/>
              </a:spcBef>
              <a:spcAft>
                <a:spcPts val="300"/>
              </a:spcAft>
              <a:defRPr/>
            </a:lvl2pPr>
            <a:lvl3pPr>
              <a:spcBef>
                <a:spcPts val="300"/>
              </a:spcBef>
              <a:spcAft>
                <a:spcPts val="300"/>
              </a:spcAft>
              <a:defRPr/>
            </a:lvl3pPr>
            <a:lvl4pPr>
              <a:spcBef>
                <a:spcPts val="300"/>
              </a:spcBef>
              <a:spcAft>
                <a:spcPts val="300"/>
              </a:spcAft>
              <a:defRPr/>
            </a:lvl4pPr>
            <a:lvl5pPr>
              <a:spcBef>
                <a:spcPts val="30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F50BC96-767D-4AAA-9DE9-7C1C5ABD5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D0D3D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43947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780C154-D754-46F1-8E59-8896C05528DE}"/>
              </a:ext>
            </a:extLst>
          </p:cNvPr>
          <p:cNvSpPr/>
          <p:nvPr userDrawn="1"/>
        </p:nvSpPr>
        <p:spPr>
          <a:xfrm>
            <a:off x="1" y="0"/>
            <a:ext cx="12192000" cy="691792"/>
          </a:xfrm>
          <a:prstGeom prst="rect">
            <a:avLst/>
          </a:prstGeom>
          <a:solidFill>
            <a:srgbClr val="0D0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9EC8360-E48B-43F8-8405-22BE83D8554F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81000" y="691792"/>
            <a:ext cx="11430000" cy="0"/>
          </a:xfrm>
          <a:prstGeom prst="line">
            <a:avLst/>
          </a:prstGeom>
          <a:ln w="127000" cap="flat" cmpd="sng">
            <a:solidFill>
              <a:srgbClr val="14E0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36">
            <a:extLst>
              <a:ext uri="{FF2B5EF4-FFF2-40B4-BE49-F238E27FC236}">
                <a16:creationId xmlns:a16="http://schemas.microsoft.com/office/drawing/2014/main" id="{1FA89771-DEA6-4F7A-855B-E43AA6B3545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E7111C5-784A-4412-8EE9-A222C8D2B2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D0D3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5585C15A-CA5D-4B3A-87A2-AB73408BF9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D0D3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A099D0A8-0387-46D5-BCB9-AAA263685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39CFD352-7BBE-478C-B9EE-82AF10FE22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1pPr>
            <a:lvl2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2pPr>
            <a:lvl3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3pPr>
            <a:lvl4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4pPr>
            <a:lvl5pPr>
              <a:spcBef>
                <a:spcPts val="300"/>
              </a:spcBef>
              <a:spcAft>
                <a:spcPts val="300"/>
              </a:spcAft>
              <a:defRPr>
                <a:solidFill>
                  <a:srgbClr val="0D0D3D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433C2E3-421A-4460-97FA-EBFE65604467}"/>
              </a:ext>
            </a:extLst>
          </p:cNvPr>
          <p:cNvSpPr/>
          <p:nvPr userDrawn="1"/>
        </p:nvSpPr>
        <p:spPr>
          <a:xfrm>
            <a:off x="0" y="6427470"/>
            <a:ext cx="887730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A43DFE1-9DE0-495A-8679-F1537DBAEF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7100"/>
            <a:ext cx="922020" cy="41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991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0A0F70-BA11-4795-86F6-82A187AF1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36631"/>
            <a:ext cx="11430000" cy="535531"/>
          </a:xfrm>
          <a:prstGeom prst="rect">
            <a:avLst/>
          </a:prstGeom>
          <a:noFill/>
        </p:spPr>
        <p:txBody>
          <a:bodyPr vert="horz" wrap="square" lIns="91440" tIns="45720" rIns="45720" bIns="4572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A6F40E7-4628-4FBA-95BD-DDBE3789768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6441183"/>
            <a:ext cx="921954" cy="414457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2F3A5F-AFDD-4D5E-A984-80BA24761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097279"/>
            <a:ext cx="11430000" cy="502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0DFC6C-2870-4C5F-86A9-EB53674A8869}"/>
              </a:ext>
            </a:extLst>
          </p:cNvPr>
          <p:cNvSpPr txBox="1"/>
          <p:nvPr userDrawn="1"/>
        </p:nvSpPr>
        <p:spPr>
          <a:xfrm>
            <a:off x="3987113" y="6637734"/>
            <a:ext cx="421777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venir Next LT Pro" panose="020B0504020202020204" pitchFamily="34" charset="0"/>
              </a:rPr>
              <a:t>© 2021 Everactive</a:t>
            </a:r>
            <a:r>
              <a:rPr lang="en-US" sz="800" baseline="30000" dirty="0">
                <a:solidFill>
                  <a:schemeClr val="bg2">
                    <a:lumMod val="50000"/>
                  </a:schemeClr>
                </a:solidFill>
                <a:latin typeface="Avenir Next LT Pro" panose="020B0504020202020204" pitchFamily="34" charset="0"/>
              </a:rPr>
              <a:t>®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venir Next LT Pro" panose="020B0504020202020204" pitchFamily="34" charset="0"/>
              </a:rPr>
              <a:t> | Privileged &amp; Confidential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0BF636-C53B-4C0E-BEA0-3F9B279806C8}"/>
              </a:ext>
            </a:extLst>
          </p:cNvPr>
          <p:cNvSpPr txBox="1"/>
          <p:nvPr userDrawn="1"/>
        </p:nvSpPr>
        <p:spPr>
          <a:xfrm>
            <a:off x="11353800" y="6637734"/>
            <a:ext cx="8382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60D2EE6-CFDA-4469-A629-E5E682A1A932}" type="slidenum">
              <a:rPr lang="en-US" sz="800" b="0" baseline="0" smtClean="0">
                <a:solidFill>
                  <a:schemeClr val="bg2">
                    <a:lumMod val="50000"/>
                  </a:schemeClr>
                </a:solidFill>
                <a:latin typeface="Avenir Next LT Pro" panose="020B0504020202020204" pitchFamily="34" charset="0"/>
                <a:ea typeface="Segoe UI" charset="0"/>
                <a:cs typeface="Segoe UI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50000"/>
                </a:schemeClr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766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63" r:id="rId4"/>
    <p:sldLayoutId id="2147483673" r:id="rId5"/>
    <p:sldLayoutId id="2147483664" r:id="rId6"/>
    <p:sldLayoutId id="2147483674" r:id="rId7"/>
    <p:sldLayoutId id="2147483665" r:id="rId8"/>
    <p:sldLayoutId id="2147483675" r:id="rId9"/>
    <p:sldLayoutId id="2147483666" r:id="rId10"/>
    <p:sldLayoutId id="2147483676" r:id="rId11"/>
    <p:sldLayoutId id="2147483668" r:id="rId12"/>
    <p:sldLayoutId id="2147483678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strike="noStrike" kern="1200">
          <a:solidFill>
            <a:schemeClr val="bg1"/>
          </a:solidFill>
          <a:latin typeface="Avenir Next LT Pro" panose="020B0504020202020204" pitchFamily="34" charset="0"/>
          <a:ea typeface="Ebrima" panose="02000000000000000000" pitchFamily="2" charset="0"/>
          <a:cs typeface="Ebrima" panose="02000000000000000000" pitchFamily="2" charset="0"/>
        </a:defRPr>
      </a:lvl1pPr>
    </p:titleStyle>
    <p:bodyStyle>
      <a:lvl1pPr marL="274320" indent="-27432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rgbClr val="14E067"/>
        </a:buClr>
        <a:buSzPct val="100000"/>
        <a:buFont typeface="Arial" panose="020B0604020202020204" pitchFamily="34" charset="0"/>
        <a:buChar char="•"/>
        <a:defRPr sz="2600" kern="1200">
          <a:solidFill>
            <a:schemeClr val="bg1"/>
          </a:solidFill>
          <a:latin typeface="Avenir Next LT Pro" panose="020B0504020202020204" pitchFamily="34" charset="0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Segoe UI" panose="020B0502040204020203" pitchFamily="34" charset="0"/>
        <a:buChar char="»"/>
        <a:defRPr sz="2400" kern="1200">
          <a:solidFill>
            <a:schemeClr val="bg1"/>
          </a:solidFill>
          <a:latin typeface="Avenir Next LT Pro" panose="020B0504020202020204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Wingdings" panose="05000000000000000000" pitchFamily="2" charset="2"/>
        <a:buChar char="§"/>
        <a:defRPr sz="2000" kern="1200">
          <a:solidFill>
            <a:schemeClr val="bg1"/>
          </a:solidFill>
          <a:latin typeface="Avenir Next LT Pro" panose="020B0504020202020204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Segoe UI" panose="020B0502040204020203" pitchFamily="34" charset="0"/>
        <a:buChar char="‒"/>
        <a:defRPr sz="1800" kern="1200">
          <a:solidFill>
            <a:schemeClr val="bg1"/>
          </a:solidFill>
          <a:latin typeface="Avenir Next LT Pro" panose="020B0504020202020204" pitchFamily="34" charset="0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Avenir Next LT Pro" panose="020B0504020202020204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B0253-839C-4E13-B3FB-A68281B54D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FSK Architectures for WUR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1D88C8-BC35-47D5-91D7-5DC2AF8069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457" y="4402546"/>
            <a:ext cx="8535087" cy="907941"/>
          </a:xfrm>
        </p:spPr>
        <p:txBody>
          <a:bodyPr/>
          <a:lstStyle/>
          <a:p>
            <a:r>
              <a:rPr lang="en-US" dirty="0"/>
              <a:t>RAN1 111e Meeting</a:t>
            </a:r>
          </a:p>
          <a:p>
            <a:r>
              <a:rPr lang="en-US" dirty="0" err="1"/>
              <a:t>TDoc</a:t>
            </a:r>
            <a:r>
              <a:rPr lang="en-US" dirty="0"/>
              <a:t>: R1-2211326</a:t>
            </a:r>
          </a:p>
        </p:txBody>
      </p:sp>
    </p:spTree>
    <p:extLst>
      <p:ext uri="{BB962C8B-B14F-4D97-AF65-F5344CB8AC3E}">
        <p14:creationId xmlns:p14="http://schemas.microsoft.com/office/powerpoint/2010/main" val="4031069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A57F8-5B91-5DED-B07B-EF8452725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Approved OOK Architecture for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04C20A-B3FC-C30C-C1AC-72CDF0AB36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heterodyne architecture was accepted for study</a:t>
            </a:r>
          </a:p>
          <a:p>
            <a:r>
              <a:rPr lang="en-US" dirty="0"/>
              <a:t>This architecture is not suitable for demodulating FSK due to the IF envelope detector</a:t>
            </a:r>
          </a:p>
          <a:p>
            <a:pPr lvl="1"/>
            <a:r>
              <a:rPr lang="en-US" dirty="0"/>
              <a:t>Typical FSK is a “constant envelope” modulation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1117FC-CE03-27CB-63A0-CE5A41EE0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094" y="3968885"/>
            <a:ext cx="9317811" cy="2442939"/>
          </a:xfrm>
          <a:prstGeom prst="rect">
            <a:avLst/>
          </a:prstGeom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67A4CB49-7A0A-7023-7C78-C7C063724444}"/>
              </a:ext>
            </a:extLst>
          </p:cNvPr>
          <p:cNvSpPr/>
          <p:nvPr/>
        </p:nvSpPr>
        <p:spPr>
          <a:xfrm>
            <a:off x="6887182" y="3813243"/>
            <a:ext cx="415047" cy="5836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8D80A5F-5473-F3CC-88FA-77A6F7EF13E3}"/>
              </a:ext>
            </a:extLst>
          </p:cNvPr>
          <p:cNvCxnSpPr>
            <a:cxnSpLocks/>
          </p:cNvCxnSpPr>
          <p:nvPr/>
        </p:nvCxnSpPr>
        <p:spPr>
          <a:xfrm>
            <a:off x="7557748" y="4105073"/>
            <a:ext cx="3262008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8652A3F-EE71-8257-DE54-E1008976B1E0}"/>
              </a:ext>
            </a:extLst>
          </p:cNvPr>
          <p:cNvSpPr txBox="1"/>
          <p:nvPr/>
        </p:nvSpPr>
        <p:spPr>
          <a:xfrm>
            <a:off x="7483556" y="3390648"/>
            <a:ext cx="35314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Frequency information removed by envelope detector</a:t>
            </a:r>
          </a:p>
        </p:txBody>
      </p:sp>
    </p:spTree>
    <p:extLst>
      <p:ext uri="{BB962C8B-B14F-4D97-AF65-F5344CB8AC3E}">
        <p14:creationId xmlns:p14="http://schemas.microsoft.com/office/powerpoint/2010/main" val="108011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ABF08-76CF-F65A-4431-99886426B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Architecture for FSK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A76191-1A57-B86E-671F-6CF8830D05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Proposal 1:</a:t>
            </a:r>
            <a:r>
              <a:rPr lang="en-US" dirty="0"/>
              <a:t> Heterodyne architecture for FSK</a:t>
            </a:r>
          </a:p>
          <a:p>
            <a:pPr lvl="1"/>
            <a:r>
              <a:rPr lang="en-US" dirty="0"/>
              <a:t>F1 and F2 paths detect the FSK symbols</a:t>
            </a: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1B166732-20BB-0331-00C7-93AA61E562A0}"/>
              </a:ext>
            </a:extLst>
          </p:cNvPr>
          <p:cNvSpPr/>
          <p:nvPr/>
        </p:nvSpPr>
        <p:spPr>
          <a:xfrm rot="10800000">
            <a:off x="629054" y="2777719"/>
            <a:ext cx="408561" cy="319783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60A5FA-6251-4CEB-17E2-FFFBE04D46C2}"/>
              </a:ext>
            </a:extLst>
          </p:cNvPr>
          <p:cNvSpPr/>
          <p:nvPr/>
        </p:nvSpPr>
        <p:spPr>
          <a:xfrm>
            <a:off x="1154349" y="3205737"/>
            <a:ext cx="739302" cy="4345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/>
              <a:t>Matching Network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131D0C-A8FD-097D-D1DA-7A42C02C14E9}"/>
              </a:ext>
            </a:extLst>
          </p:cNvPr>
          <p:cNvSpPr/>
          <p:nvPr/>
        </p:nvSpPr>
        <p:spPr>
          <a:xfrm>
            <a:off x="2234119" y="3205737"/>
            <a:ext cx="739302" cy="4345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/>
              <a:t>RF</a:t>
            </a:r>
          </a:p>
          <a:p>
            <a:pPr algn="ctr"/>
            <a:r>
              <a:rPr lang="en-US" sz="900" dirty="0"/>
              <a:t>BPF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FB90C5EC-6945-A0CA-2BF6-19BBFD2071A8}"/>
              </a:ext>
            </a:extLst>
          </p:cNvPr>
          <p:cNvSpPr/>
          <p:nvPr/>
        </p:nvSpPr>
        <p:spPr>
          <a:xfrm rot="5400000">
            <a:off x="3277214" y="3193774"/>
            <a:ext cx="531779" cy="458430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1CF61C2-92AE-41E0-2003-32FA29359530}"/>
              </a:ext>
            </a:extLst>
          </p:cNvPr>
          <p:cNvSpPr/>
          <p:nvPr/>
        </p:nvSpPr>
        <p:spPr>
          <a:xfrm>
            <a:off x="4014275" y="3157100"/>
            <a:ext cx="531780" cy="5317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5A3A686-DEF2-6551-1B1A-4EBD67A74E81}"/>
              </a:ext>
            </a:extLst>
          </p:cNvPr>
          <p:cNvCxnSpPr>
            <a:stCxn id="9" idx="1"/>
            <a:endCxn id="9" idx="5"/>
          </p:cNvCxnSpPr>
          <p:nvPr/>
        </p:nvCxnSpPr>
        <p:spPr>
          <a:xfrm>
            <a:off x="4092152" y="3234977"/>
            <a:ext cx="376026" cy="37602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E3A7DC0-E999-8EA3-DE09-37AFCFFE353D}"/>
              </a:ext>
            </a:extLst>
          </p:cNvPr>
          <p:cNvCxnSpPr>
            <a:stCxn id="9" idx="7"/>
            <a:endCxn id="9" idx="3"/>
          </p:cNvCxnSpPr>
          <p:nvPr/>
        </p:nvCxnSpPr>
        <p:spPr>
          <a:xfrm flipH="1">
            <a:off x="4092152" y="3234977"/>
            <a:ext cx="376026" cy="37602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FC068DA0-F83D-B0CB-C194-97DD58D013B7}"/>
              </a:ext>
            </a:extLst>
          </p:cNvPr>
          <p:cNvSpPr/>
          <p:nvPr/>
        </p:nvSpPr>
        <p:spPr>
          <a:xfrm>
            <a:off x="4014275" y="4007738"/>
            <a:ext cx="531780" cy="5317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dirty="0"/>
              <a:t>LO</a:t>
            </a: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E683C1E6-63AB-2CB8-5FB8-016045E3D126}"/>
              </a:ext>
            </a:extLst>
          </p:cNvPr>
          <p:cNvSpPr/>
          <p:nvPr/>
        </p:nvSpPr>
        <p:spPr>
          <a:xfrm rot="5400000">
            <a:off x="4811331" y="3193777"/>
            <a:ext cx="531779" cy="458430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20CDB14-6DF6-AFD1-DA37-2A62E4795858}"/>
              </a:ext>
            </a:extLst>
          </p:cNvPr>
          <p:cNvSpPr/>
          <p:nvPr/>
        </p:nvSpPr>
        <p:spPr>
          <a:xfrm>
            <a:off x="5582054" y="3205738"/>
            <a:ext cx="585283" cy="4345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/>
              <a:t>IF</a:t>
            </a:r>
          </a:p>
          <a:p>
            <a:pPr algn="ctr"/>
            <a:r>
              <a:rPr lang="en-US" sz="900" dirty="0"/>
              <a:t>BPF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25CEC51-FFFA-8B86-F67A-7BDD12433CD7}"/>
              </a:ext>
            </a:extLst>
          </p:cNvPr>
          <p:cNvSpPr/>
          <p:nvPr/>
        </p:nvSpPr>
        <p:spPr>
          <a:xfrm>
            <a:off x="6603065" y="2880250"/>
            <a:ext cx="510704" cy="4345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/>
              <a:t>F1</a:t>
            </a:r>
          </a:p>
          <a:p>
            <a:pPr algn="ctr"/>
            <a:r>
              <a:rPr lang="en-US" sz="900" dirty="0"/>
              <a:t>BPF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419C83B-5853-6E5B-DD71-924A4C471DA0}"/>
              </a:ext>
            </a:extLst>
          </p:cNvPr>
          <p:cNvSpPr txBox="1"/>
          <p:nvPr/>
        </p:nvSpPr>
        <p:spPr>
          <a:xfrm>
            <a:off x="3247479" y="3234977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RF </a:t>
            </a:r>
          </a:p>
          <a:p>
            <a:r>
              <a:rPr lang="en-US" sz="900" dirty="0"/>
              <a:t>LNA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8B880F-B9AF-6C76-9FDF-B04AB9FF0C6D}"/>
              </a:ext>
            </a:extLst>
          </p:cNvPr>
          <p:cNvSpPr txBox="1"/>
          <p:nvPr/>
        </p:nvSpPr>
        <p:spPr>
          <a:xfrm>
            <a:off x="4789164" y="3223178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IF </a:t>
            </a:r>
          </a:p>
          <a:p>
            <a:r>
              <a:rPr lang="en-US" sz="900" dirty="0"/>
              <a:t>LNA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52AA893-8E85-E4C4-AD73-216FCB24208C}"/>
              </a:ext>
            </a:extLst>
          </p:cNvPr>
          <p:cNvSpPr/>
          <p:nvPr/>
        </p:nvSpPr>
        <p:spPr>
          <a:xfrm>
            <a:off x="6609556" y="3566750"/>
            <a:ext cx="510704" cy="4345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/>
              <a:t>F2</a:t>
            </a:r>
          </a:p>
          <a:p>
            <a:pPr algn="ctr"/>
            <a:r>
              <a:rPr lang="en-US" sz="900" dirty="0"/>
              <a:t>BPF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1EA657-F24A-84F5-9255-D3F0DA8A5251}"/>
              </a:ext>
            </a:extLst>
          </p:cNvPr>
          <p:cNvSpPr/>
          <p:nvPr/>
        </p:nvSpPr>
        <p:spPr>
          <a:xfrm>
            <a:off x="7353691" y="2880250"/>
            <a:ext cx="870656" cy="4345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/>
              <a:t>IF Envelope</a:t>
            </a:r>
          </a:p>
          <a:p>
            <a:pPr algn="ctr"/>
            <a:r>
              <a:rPr lang="en-US" sz="900" dirty="0"/>
              <a:t>Detector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A16985C-A193-7A48-1E33-65E41995B3CE}"/>
              </a:ext>
            </a:extLst>
          </p:cNvPr>
          <p:cNvSpPr/>
          <p:nvPr/>
        </p:nvSpPr>
        <p:spPr>
          <a:xfrm>
            <a:off x="7353691" y="3573235"/>
            <a:ext cx="870656" cy="4345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/>
              <a:t>IF Envelope</a:t>
            </a:r>
          </a:p>
          <a:p>
            <a:pPr algn="ctr"/>
            <a:r>
              <a:rPr lang="en-US" sz="900" dirty="0"/>
              <a:t>Detector</a:t>
            </a:r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3F4F0518-CB8E-06DD-01C6-C3EF6DE5F213}"/>
              </a:ext>
            </a:extLst>
          </p:cNvPr>
          <p:cNvSpPr/>
          <p:nvPr/>
        </p:nvSpPr>
        <p:spPr>
          <a:xfrm rot="5400000">
            <a:off x="8441994" y="2870986"/>
            <a:ext cx="531779" cy="458430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A01D2C7E-9AFC-56F8-915A-B60286A467F3}"/>
              </a:ext>
            </a:extLst>
          </p:cNvPr>
          <p:cNvSpPr/>
          <p:nvPr/>
        </p:nvSpPr>
        <p:spPr>
          <a:xfrm rot="5400000">
            <a:off x="8441993" y="3561271"/>
            <a:ext cx="531779" cy="458430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54567F1-EE8D-F939-1020-37C5975036BD}"/>
              </a:ext>
            </a:extLst>
          </p:cNvPr>
          <p:cNvSpPr txBox="1"/>
          <p:nvPr/>
        </p:nvSpPr>
        <p:spPr>
          <a:xfrm>
            <a:off x="8415011" y="288734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BB </a:t>
            </a:r>
          </a:p>
          <a:p>
            <a:r>
              <a:rPr lang="en-US" sz="900" dirty="0"/>
              <a:t>Amp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0303D8B-E20F-1BCD-71D0-4F4B418C8205}"/>
              </a:ext>
            </a:extLst>
          </p:cNvPr>
          <p:cNvSpPr txBox="1"/>
          <p:nvPr/>
        </p:nvSpPr>
        <p:spPr>
          <a:xfrm>
            <a:off x="8415023" y="357987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BB </a:t>
            </a:r>
          </a:p>
          <a:p>
            <a:r>
              <a:rPr lang="en-US" sz="900" dirty="0"/>
              <a:t>Amp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4FB02E8-D596-B127-B2D4-A3720555D74F}"/>
              </a:ext>
            </a:extLst>
          </p:cNvPr>
          <p:cNvSpPr/>
          <p:nvPr/>
        </p:nvSpPr>
        <p:spPr>
          <a:xfrm>
            <a:off x="9191420" y="2883435"/>
            <a:ext cx="585283" cy="4345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/>
              <a:t>BB</a:t>
            </a:r>
          </a:p>
          <a:p>
            <a:pPr algn="ctr"/>
            <a:r>
              <a:rPr lang="en-US" sz="900" dirty="0"/>
              <a:t>LPF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7D260D7-B2E7-7AE6-D28C-89159B729E09}"/>
              </a:ext>
            </a:extLst>
          </p:cNvPr>
          <p:cNvSpPr/>
          <p:nvPr/>
        </p:nvSpPr>
        <p:spPr>
          <a:xfrm>
            <a:off x="9191418" y="3573235"/>
            <a:ext cx="585283" cy="4345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/>
              <a:t>BB</a:t>
            </a:r>
          </a:p>
          <a:p>
            <a:pPr algn="ctr"/>
            <a:r>
              <a:rPr lang="en-US" sz="900" dirty="0"/>
              <a:t>LPF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BC050CC-A34A-7C2C-5B6B-BADD6DDE1B5B}"/>
              </a:ext>
            </a:extLst>
          </p:cNvPr>
          <p:cNvSpPr/>
          <p:nvPr/>
        </p:nvSpPr>
        <p:spPr>
          <a:xfrm>
            <a:off x="10031023" y="2883435"/>
            <a:ext cx="585283" cy="4345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/>
              <a:t>1-bit or N-bit ADC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C9D0099-D4EB-2609-7C90-1C3178AAF4B6}"/>
              </a:ext>
            </a:extLst>
          </p:cNvPr>
          <p:cNvSpPr/>
          <p:nvPr/>
        </p:nvSpPr>
        <p:spPr>
          <a:xfrm>
            <a:off x="10031021" y="3573235"/>
            <a:ext cx="585283" cy="4345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/>
              <a:t>1-bit or N-bit ADC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E263B2A-11F7-8F8C-EFA1-BAB49308D4EE}"/>
              </a:ext>
            </a:extLst>
          </p:cNvPr>
          <p:cNvSpPr/>
          <p:nvPr/>
        </p:nvSpPr>
        <p:spPr>
          <a:xfrm>
            <a:off x="10932267" y="2883435"/>
            <a:ext cx="779835" cy="4345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/>
              <a:t>Digital BB processing</a:t>
            </a:r>
          </a:p>
        </p:txBody>
      </p: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359AEB4B-699C-FA80-6359-B9CADE0ADAE4}"/>
              </a:ext>
            </a:extLst>
          </p:cNvPr>
          <p:cNvCxnSpPr>
            <a:stCxn id="5" idx="0"/>
            <a:endCxn id="6" idx="1"/>
          </p:cNvCxnSpPr>
          <p:nvPr/>
        </p:nvCxnSpPr>
        <p:spPr>
          <a:xfrm rot="16200000" flipH="1">
            <a:off x="831098" y="3099737"/>
            <a:ext cx="325487" cy="321015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2C9EC12-0A03-322E-0662-931E5BACDA75}"/>
              </a:ext>
            </a:extLst>
          </p:cNvPr>
          <p:cNvCxnSpPr>
            <a:stCxn id="6" idx="3"/>
            <a:endCxn id="7" idx="1"/>
          </p:cNvCxnSpPr>
          <p:nvPr/>
        </p:nvCxnSpPr>
        <p:spPr>
          <a:xfrm>
            <a:off x="1893651" y="3422989"/>
            <a:ext cx="34046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F2B00606-AD31-CA8D-31A0-2A8A66D420EF}"/>
              </a:ext>
            </a:extLst>
          </p:cNvPr>
          <p:cNvCxnSpPr>
            <a:cxnSpLocks/>
            <a:stCxn id="7" idx="3"/>
            <a:endCxn id="8" idx="3"/>
          </p:cNvCxnSpPr>
          <p:nvPr/>
        </p:nvCxnSpPr>
        <p:spPr>
          <a:xfrm>
            <a:off x="2973421" y="3422989"/>
            <a:ext cx="34046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065D5AC6-625A-CD50-7AA6-73C089C0D573}"/>
              </a:ext>
            </a:extLst>
          </p:cNvPr>
          <p:cNvCxnSpPr>
            <a:stCxn id="8" idx="0"/>
            <a:endCxn id="9" idx="2"/>
          </p:cNvCxnSpPr>
          <p:nvPr/>
        </p:nvCxnSpPr>
        <p:spPr>
          <a:xfrm>
            <a:off x="3772319" y="3422990"/>
            <a:ext cx="2419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E9B8488A-E99C-5A74-B098-BE7759431383}"/>
              </a:ext>
            </a:extLst>
          </p:cNvPr>
          <p:cNvCxnSpPr>
            <a:stCxn id="14" idx="0"/>
            <a:endCxn id="9" idx="4"/>
          </p:cNvCxnSpPr>
          <p:nvPr/>
        </p:nvCxnSpPr>
        <p:spPr>
          <a:xfrm flipV="1">
            <a:off x="4280165" y="3688880"/>
            <a:ext cx="0" cy="3188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F25C5D13-4273-43A2-4F34-2052EA61D5FD}"/>
              </a:ext>
            </a:extLst>
          </p:cNvPr>
          <p:cNvCxnSpPr>
            <a:stCxn id="9" idx="6"/>
            <a:endCxn id="15" idx="3"/>
          </p:cNvCxnSpPr>
          <p:nvPr/>
        </p:nvCxnSpPr>
        <p:spPr>
          <a:xfrm>
            <a:off x="4546055" y="3422990"/>
            <a:ext cx="301951" cy="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B324A91D-024E-5646-BA4E-9E10CE141FA4}"/>
              </a:ext>
            </a:extLst>
          </p:cNvPr>
          <p:cNvCxnSpPr>
            <a:stCxn id="16" idx="3"/>
            <a:endCxn id="17" idx="1"/>
          </p:cNvCxnSpPr>
          <p:nvPr/>
        </p:nvCxnSpPr>
        <p:spPr>
          <a:xfrm flipV="1">
            <a:off x="6167337" y="3097502"/>
            <a:ext cx="435728" cy="32548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D5D87F53-E41F-880E-89E8-64A1D8BD5D52}"/>
              </a:ext>
            </a:extLst>
          </p:cNvPr>
          <p:cNvCxnSpPr>
            <a:stCxn id="16" idx="3"/>
            <a:endCxn id="20" idx="1"/>
          </p:cNvCxnSpPr>
          <p:nvPr/>
        </p:nvCxnSpPr>
        <p:spPr>
          <a:xfrm>
            <a:off x="6167337" y="3422990"/>
            <a:ext cx="442219" cy="36101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C556EA11-4518-1B86-F14F-A60A3AB29F28}"/>
              </a:ext>
            </a:extLst>
          </p:cNvPr>
          <p:cNvCxnSpPr>
            <a:stCxn id="15" idx="0"/>
            <a:endCxn id="16" idx="1"/>
          </p:cNvCxnSpPr>
          <p:nvPr/>
        </p:nvCxnSpPr>
        <p:spPr>
          <a:xfrm flipV="1">
            <a:off x="5306436" y="3422990"/>
            <a:ext cx="275618" cy="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67CE0287-C312-A35D-E9AA-289A5A64BF44}"/>
              </a:ext>
            </a:extLst>
          </p:cNvPr>
          <p:cNvCxnSpPr>
            <a:stCxn id="17" idx="3"/>
            <a:endCxn id="21" idx="1"/>
          </p:cNvCxnSpPr>
          <p:nvPr/>
        </p:nvCxnSpPr>
        <p:spPr>
          <a:xfrm>
            <a:off x="7113769" y="3097502"/>
            <a:ext cx="23992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EDB05A22-D1CD-A1A5-A0EF-981DAFBFCAF4}"/>
              </a:ext>
            </a:extLst>
          </p:cNvPr>
          <p:cNvCxnSpPr>
            <a:stCxn id="20" idx="3"/>
            <a:endCxn id="22" idx="1"/>
          </p:cNvCxnSpPr>
          <p:nvPr/>
        </p:nvCxnSpPr>
        <p:spPr>
          <a:xfrm>
            <a:off x="7120260" y="3784002"/>
            <a:ext cx="233431" cy="64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E2ECEA02-0F14-6921-B72B-4A5302A288A5}"/>
              </a:ext>
            </a:extLst>
          </p:cNvPr>
          <p:cNvCxnSpPr>
            <a:stCxn id="21" idx="3"/>
            <a:endCxn id="23" idx="3"/>
          </p:cNvCxnSpPr>
          <p:nvPr/>
        </p:nvCxnSpPr>
        <p:spPr>
          <a:xfrm>
            <a:off x="8224347" y="3097502"/>
            <a:ext cx="254322" cy="2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8F061820-0C64-0CD7-BFEC-0F2B1FE373DE}"/>
              </a:ext>
            </a:extLst>
          </p:cNvPr>
          <p:cNvCxnSpPr>
            <a:stCxn id="22" idx="3"/>
            <a:endCxn id="25" idx="3"/>
          </p:cNvCxnSpPr>
          <p:nvPr/>
        </p:nvCxnSpPr>
        <p:spPr>
          <a:xfrm>
            <a:off x="8224347" y="3790487"/>
            <a:ext cx="25432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EFDF1FF1-9E57-569E-6EA7-567972E4D17A}"/>
              </a:ext>
            </a:extLst>
          </p:cNvPr>
          <p:cNvCxnSpPr>
            <a:stCxn id="23" idx="0"/>
            <a:endCxn id="28" idx="1"/>
          </p:cNvCxnSpPr>
          <p:nvPr/>
        </p:nvCxnSpPr>
        <p:spPr>
          <a:xfrm>
            <a:off x="8937099" y="3100202"/>
            <a:ext cx="254321" cy="4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B65DD970-50C2-87C6-8C97-99AFE74199AB}"/>
              </a:ext>
            </a:extLst>
          </p:cNvPr>
          <p:cNvCxnSpPr>
            <a:stCxn id="28" idx="3"/>
            <a:endCxn id="30" idx="1"/>
          </p:cNvCxnSpPr>
          <p:nvPr/>
        </p:nvCxnSpPr>
        <p:spPr>
          <a:xfrm>
            <a:off x="9776703" y="3100687"/>
            <a:ext cx="2543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5DAE3CC5-128A-A3C9-C267-A8749D1CF1C8}"/>
              </a:ext>
            </a:extLst>
          </p:cNvPr>
          <p:cNvCxnSpPr>
            <a:stCxn id="30" idx="3"/>
            <a:endCxn id="32" idx="1"/>
          </p:cNvCxnSpPr>
          <p:nvPr/>
        </p:nvCxnSpPr>
        <p:spPr>
          <a:xfrm>
            <a:off x="10616306" y="3100687"/>
            <a:ext cx="3159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99ADCA2A-5C2B-E89B-5CF2-7C340BE5D64E}"/>
              </a:ext>
            </a:extLst>
          </p:cNvPr>
          <p:cNvCxnSpPr>
            <a:stCxn id="25" idx="0"/>
            <a:endCxn id="29" idx="1"/>
          </p:cNvCxnSpPr>
          <p:nvPr/>
        </p:nvCxnSpPr>
        <p:spPr>
          <a:xfrm>
            <a:off x="8937098" y="3790487"/>
            <a:ext cx="2543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4BE9099F-C233-A800-2173-95C24EC202C7}"/>
              </a:ext>
            </a:extLst>
          </p:cNvPr>
          <p:cNvCxnSpPr>
            <a:stCxn id="29" idx="3"/>
            <a:endCxn id="31" idx="1"/>
          </p:cNvCxnSpPr>
          <p:nvPr/>
        </p:nvCxnSpPr>
        <p:spPr>
          <a:xfrm>
            <a:off x="9776701" y="3790487"/>
            <a:ext cx="2543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FBB5CB65-7EBE-8E15-9AD2-E79D71348282}"/>
              </a:ext>
            </a:extLst>
          </p:cNvPr>
          <p:cNvCxnSpPr>
            <a:stCxn id="31" idx="3"/>
            <a:endCxn id="32" idx="1"/>
          </p:cNvCxnSpPr>
          <p:nvPr/>
        </p:nvCxnSpPr>
        <p:spPr>
          <a:xfrm flipV="1">
            <a:off x="10616304" y="3100687"/>
            <a:ext cx="315963" cy="6898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131308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Everactive">
      <a:dk1>
        <a:srgbClr val="0D0D3D"/>
      </a:dk1>
      <a:lt1>
        <a:srgbClr val="FFFFFF"/>
      </a:lt1>
      <a:dk2>
        <a:srgbClr val="44546A"/>
      </a:dk2>
      <a:lt2>
        <a:srgbClr val="E7E6E6"/>
      </a:lt2>
      <a:accent1>
        <a:srgbClr val="14E06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101770</TotalTime>
  <Words>111</Words>
  <Application>Microsoft Office PowerPoint</Application>
  <PresentationFormat>Widescreen</PresentationFormat>
  <Paragraphs>40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Avenir Next LT Pro</vt:lpstr>
      <vt:lpstr>Calibri</vt:lpstr>
      <vt:lpstr>Segoe UI</vt:lpstr>
      <vt:lpstr>Wingdings</vt:lpstr>
      <vt:lpstr>Custom Design</vt:lpstr>
      <vt:lpstr>FSK Architectures for WUR</vt:lpstr>
      <vt:lpstr>Approved OOK Architecture for Study</vt:lpstr>
      <vt:lpstr>General Architecture for FSK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</dc:creator>
  <cp:lastModifiedBy>Wentzloff, David</cp:lastModifiedBy>
  <cp:revision>1137</cp:revision>
  <dcterms:created xsi:type="dcterms:W3CDTF">2019-04-11T00:38:57Z</dcterms:created>
  <dcterms:modified xsi:type="dcterms:W3CDTF">2022-11-07T00:58:17Z</dcterms:modified>
</cp:coreProperties>
</file>