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981" r:id="rId2"/>
    <p:sldId id="988" r:id="rId3"/>
    <p:sldId id="989" r:id="rId4"/>
    <p:sldId id="990" r:id="rId5"/>
    <p:sldId id="991" r:id="rId6"/>
    <p:sldId id="1002" r:id="rId7"/>
    <p:sldId id="993" r:id="rId8"/>
    <p:sldId id="995" r:id="rId9"/>
    <p:sldId id="996" r:id="rId10"/>
    <p:sldId id="998" r:id="rId11"/>
    <p:sldId id="999" r:id="rId12"/>
    <p:sldId id="1000" r:id="rId13"/>
    <p:sldId id="1004" r:id="rId14"/>
    <p:sldId id="1001" r:id="rId15"/>
    <p:sldId id="1003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34F-4A63-97E9-33331622208F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34F-4A63-97E9-33331622208F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34F-4A63-97E9-3333162220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681</c:v>
                </c:pt>
                <c:pt idx="1">
                  <c:v>783</c:v>
                </c:pt>
                <c:pt idx="2">
                  <c:v>816</c:v>
                </c:pt>
                <c:pt idx="3">
                  <c:v>853</c:v>
                </c:pt>
                <c:pt idx="4">
                  <c:v>851</c:v>
                </c:pt>
                <c:pt idx="5">
                  <c:v>919</c:v>
                </c:pt>
                <c:pt idx="6">
                  <c:v>885</c:v>
                </c:pt>
                <c:pt idx="7">
                  <c:v>951</c:v>
                </c:pt>
                <c:pt idx="8">
                  <c:v>865</c:v>
                </c:pt>
                <c:pt idx="9">
                  <c:v>809</c:v>
                </c:pt>
                <c:pt idx="10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4F-4A63-97E9-333316222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108-46C0-9FFF-E7BF04CD1DC6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108-46C0-9FFF-E7BF04CD1DC6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108-46C0-9FFF-E7BF04CD1D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1928</c:v>
                </c:pt>
                <c:pt idx="1">
                  <c:v>2268</c:v>
                </c:pt>
                <c:pt idx="2">
                  <c:v>2321</c:v>
                </c:pt>
                <c:pt idx="3">
                  <c:v>2249</c:v>
                </c:pt>
                <c:pt idx="4">
                  <c:v>1852</c:v>
                </c:pt>
                <c:pt idx="5">
                  <c:v>2061</c:v>
                </c:pt>
                <c:pt idx="6">
                  <c:v>2269</c:v>
                </c:pt>
                <c:pt idx="7">
                  <c:v>2013</c:v>
                </c:pt>
                <c:pt idx="8">
                  <c:v>2126</c:v>
                </c:pt>
                <c:pt idx="9">
                  <c:v>835</c:v>
                </c:pt>
                <c:pt idx="10">
                  <c:v>2120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108-46C0-9FFF-E7BF04CD1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smtClean="0"/>
              <a:t>Draft </a:t>
            </a:r>
            <a:r>
              <a:rPr lang="en-US" sz="1800" b="1" i="1" dirty="0"/>
              <a:t>RP-220004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818137"/>
              </p:ext>
            </p:extLst>
          </p:nvPr>
        </p:nvGraphicFramePr>
        <p:xfrm>
          <a:off x="564814" y="3061820"/>
          <a:ext cx="11076143" cy="2650179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RAN#95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RP-220520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07968"/>
              </p:ext>
            </p:extLst>
          </p:nvPr>
        </p:nvGraphicFramePr>
        <p:xfrm>
          <a:off x="8893506" y="59289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1871789"/>
          </a:xfrm>
        </p:spPr>
        <p:txBody>
          <a:bodyPr/>
          <a:lstStyle/>
          <a:p>
            <a:r>
              <a:rPr lang="en-US" sz="1800" dirty="0"/>
              <a:t>All RAN1-led Rel-17 </a:t>
            </a:r>
            <a:r>
              <a:rPr lang="en-US" sz="1800" dirty="0" smtClean="0"/>
              <a:t>NR WIs </a:t>
            </a:r>
            <a:r>
              <a:rPr lang="en-US" sz="1800" dirty="0"/>
              <a:t>have been now been completed </a:t>
            </a:r>
            <a:r>
              <a:rPr lang="en-US" sz="1800" dirty="0" smtClean="0"/>
              <a:t>from RAN1 point of view except </a:t>
            </a:r>
            <a:r>
              <a:rPr lang="en-US" sz="1800" dirty="0" err="1" smtClean="0"/>
              <a:t>RedCap</a:t>
            </a:r>
            <a:endParaRPr lang="en-US" sz="1800" dirty="0" smtClean="0"/>
          </a:p>
          <a:p>
            <a:pPr lvl="1"/>
            <a:r>
              <a:rPr lang="en-US" sz="1600" dirty="0" smtClean="0"/>
              <a:t>For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NR_redcap</a:t>
            </a:r>
            <a:r>
              <a:rPr lang="en-US" sz="1600" dirty="0" smtClean="0"/>
              <a:t>, an exception sheet has been submitted to RAN#95 with open issues in RAN1. However, from RAN1 chair’s point of view, these open issues can be handled without any additional RAN1 TU allocation along with other Rel-17 WIs under maintenance.</a:t>
            </a:r>
          </a:p>
          <a:p>
            <a:pPr lvl="1"/>
            <a:r>
              <a:rPr lang="en-US" altLang="en-US" sz="1600" i="1" dirty="0" err="1" smtClean="0">
                <a:solidFill>
                  <a:srgbClr val="FF0000"/>
                </a:solidFill>
              </a:rPr>
              <a:t>NR_SL_enh</a:t>
            </a:r>
            <a:r>
              <a:rPr lang="en-US" altLang="en-US" sz="1600" i="1" dirty="0" smtClean="0">
                <a:solidFill>
                  <a:srgbClr val="FF0000"/>
                </a:solidFill>
              </a:rPr>
              <a:t> and </a:t>
            </a:r>
            <a:r>
              <a:rPr lang="en-US" altLang="en-US" sz="1600" i="1" dirty="0" err="1" smtClean="0">
                <a:solidFill>
                  <a:srgbClr val="FF0000"/>
                </a:solidFill>
              </a:rPr>
              <a:t>NR_cov_enh</a:t>
            </a:r>
            <a:r>
              <a:rPr lang="en-US" altLang="en-US" sz="1600" dirty="0" smtClean="0"/>
              <a:t> </a:t>
            </a:r>
            <a:r>
              <a:rPr lang="en-US" sz="1600" dirty="0" smtClean="0"/>
              <a:t>for </a:t>
            </a:r>
            <a:r>
              <a:rPr lang="en-US" sz="1600" dirty="0"/>
              <a:t>which the RAN1 target completion date has been extended to </a:t>
            </a:r>
            <a:r>
              <a:rPr lang="en-US" sz="1600" dirty="0" smtClean="0"/>
              <a:t>2022.Q1 have now been completed</a:t>
            </a:r>
            <a:endParaRPr lang="en-US" sz="1600" dirty="0"/>
          </a:p>
          <a:p>
            <a:pPr lvl="1"/>
            <a:endParaRPr lang="en-US" sz="16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All Rel-17 NR </a:t>
            </a:r>
            <a:r>
              <a:rPr lang="en-US" sz="1800" dirty="0"/>
              <a:t>SI/WIs led by other WGs </a:t>
            </a:r>
            <a:r>
              <a:rPr lang="en-US" sz="1800" dirty="0" smtClean="0"/>
              <a:t>(with </a:t>
            </a:r>
            <a:r>
              <a:rPr lang="en-US" sz="1800" dirty="0"/>
              <a:t>RAN1 </a:t>
            </a:r>
            <a:r>
              <a:rPr lang="en-US" sz="1800" dirty="0" smtClean="0"/>
              <a:t>objectives) </a:t>
            </a:r>
            <a:r>
              <a:rPr lang="en-US" sz="1800" dirty="0"/>
              <a:t>have been completed  from RAN1 point of view</a:t>
            </a:r>
            <a:endParaRPr lang="en-US" sz="1800" i="1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Including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NR_IIOT_URLLC_enh</a:t>
            </a:r>
            <a:r>
              <a:rPr lang="en-US" sz="1600" i="1" dirty="0" smtClean="0">
                <a:solidFill>
                  <a:srgbClr val="FF0000"/>
                </a:solidFill>
              </a:rPr>
              <a:t> </a:t>
            </a:r>
            <a:r>
              <a:rPr lang="en-US" sz="1600" dirty="0"/>
              <a:t>for which the RAN1 </a:t>
            </a:r>
            <a:r>
              <a:rPr lang="en-US" sz="1600" dirty="0" smtClean="0"/>
              <a:t>target </a:t>
            </a:r>
            <a:r>
              <a:rPr lang="en-US" sz="1600" dirty="0"/>
              <a:t>completion date has been extended to </a:t>
            </a:r>
            <a:r>
              <a:rPr lang="en-US" sz="1600" dirty="0" smtClean="0"/>
              <a:t>2022.Q1</a:t>
            </a: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Other WG-led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34732"/>
              </p:ext>
            </p:extLst>
          </p:nvPr>
        </p:nvGraphicFramePr>
        <p:xfrm>
          <a:off x="563841" y="2406776"/>
          <a:ext cx="11077200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RP-220747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RP-220177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RP-220680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16321"/>
              </p:ext>
            </p:extLst>
          </p:nvPr>
        </p:nvGraphicFramePr>
        <p:xfrm>
          <a:off x="9356858" y="6003056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83811" y="5409502"/>
            <a:ext cx="7455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Note: For </a:t>
            </a:r>
            <a:r>
              <a:rPr lang="en-US" sz="1200" dirty="0" err="1" smtClean="0">
                <a:latin typeface="+mn-lt"/>
              </a:rPr>
              <a:t>eIAB</a:t>
            </a:r>
            <a:r>
              <a:rPr lang="en-US" sz="1200" dirty="0">
                <a:latin typeface="+mn-lt"/>
              </a:rPr>
              <a:t>, </a:t>
            </a:r>
            <a:r>
              <a:rPr lang="en-US" sz="1200" dirty="0" smtClean="0">
                <a:latin typeface="+mn-lt"/>
              </a:rPr>
              <a:t>RAN2 </a:t>
            </a:r>
            <a:r>
              <a:rPr lang="en-US" sz="1200" dirty="0">
                <a:latin typeface="+mn-lt"/>
              </a:rPr>
              <a:t>has not been able to finalize the </a:t>
            </a:r>
            <a:r>
              <a:rPr lang="en-US" sz="1200" dirty="0" smtClean="0">
                <a:latin typeface="+mn-lt"/>
              </a:rPr>
              <a:t>MAC-CE </a:t>
            </a:r>
            <a:r>
              <a:rPr lang="en-US" sz="1200" dirty="0">
                <a:latin typeface="+mn-lt"/>
              </a:rPr>
              <a:t>for PHY layer support requested by RAN1</a:t>
            </a:r>
            <a:r>
              <a:rPr lang="en-US" sz="1200" dirty="0" smtClean="0">
                <a:latin typeface="+mn-lt"/>
              </a:rPr>
              <a:t>. Plan is to have additional RAN1 input sent to RAN2 by the end of first week of RAN1#109-e (May).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0177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RAN4 requested RAN1 action with regards to the supporting CBW that is narrower than 40 MHz in n79</a:t>
            </a:r>
          </a:p>
          <a:p>
            <a:pPr lvl="1"/>
            <a:r>
              <a:rPr lang="en-US" sz="1600" dirty="0" smtClean="0"/>
              <a:t>RAN4 LS in R1-2200907 (</a:t>
            </a:r>
            <a:r>
              <a:rPr lang="en-GB" sz="1600" dirty="0"/>
              <a:t>R4-2202286</a:t>
            </a:r>
            <a:r>
              <a:rPr lang="en-US" sz="1600" dirty="0" smtClean="0"/>
              <a:t>)</a:t>
            </a:r>
          </a:p>
          <a:p>
            <a:endParaRPr lang="en-US" sz="1800" dirty="0" smtClean="0"/>
          </a:p>
          <a:p>
            <a:r>
              <a:rPr lang="en-US" sz="1800" dirty="0" smtClean="0"/>
              <a:t>RAN1 discussed the issue and agreed on one of the alternatives provided by RAN4 (Alt 1a)</a:t>
            </a:r>
          </a:p>
          <a:p>
            <a:pPr lvl="1"/>
            <a:r>
              <a:rPr lang="en-US" sz="1600" dirty="0" smtClean="0"/>
              <a:t>In addition, a text proposal for RAN1 specifications was agreed. However, since RAN1 is not listed as a responsible WG for </a:t>
            </a:r>
            <a:r>
              <a:rPr lang="en-GB" sz="1600" dirty="0" smtClean="0"/>
              <a:t>this WI, RAN needs to approve the WID </a:t>
            </a:r>
            <a:r>
              <a:rPr lang="en-GB" sz="1600" dirty="0"/>
              <a:t>update (in </a:t>
            </a:r>
            <a:r>
              <a:rPr lang="en-GB" sz="1600" dirty="0" smtClean="0"/>
              <a:t>RP-220160) to include RAN1.</a:t>
            </a:r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 on NR_bands_R17_BWs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88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RAN1 </a:t>
            </a:r>
            <a:r>
              <a:rPr lang="en-US" sz="1600" dirty="0"/>
              <a:t>NR </a:t>
            </a:r>
            <a:r>
              <a:rPr lang="en-US" sz="1600" dirty="0" smtClean="0"/>
              <a:t>specs </a:t>
            </a:r>
            <a:r>
              <a:rPr lang="en-US" sz="1600" dirty="0"/>
              <a:t>for </a:t>
            </a:r>
            <a:r>
              <a:rPr lang="en-US" sz="1600" dirty="0" smtClean="0"/>
              <a:t>Rel-15 and Rel-16 </a:t>
            </a:r>
            <a:r>
              <a:rPr lang="en-US" sz="1600" dirty="0"/>
              <a:t>are </a:t>
            </a:r>
            <a:r>
              <a:rPr lang="en-US" sz="1600" dirty="0" smtClean="0"/>
              <a:t>stable</a:t>
            </a:r>
            <a:endParaRPr lang="en-US" sz="1600" dirty="0"/>
          </a:p>
          <a:p>
            <a:pPr lvl="1"/>
            <a:r>
              <a:rPr lang="en-US" sz="1400" dirty="0"/>
              <a:t>43 email threads in RAN1#108-e (16 email threads for Rel-15 maintenance</a:t>
            </a:r>
            <a:r>
              <a:rPr lang="en-US" sz="1400" dirty="0" smtClean="0"/>
              <a:t>)</a:t>
            </a:r>
            <a:endParaRPr lang="en-US" sz="1400" dirty="0"/>
          </a:p>
          <a:p>
            <a:pPr lvl="1"/>
            <a:r>
              <a:rPr lang="en-US" sz="1400" dirty="0"/>
              <a:t>In total, </a:t>
            </a:r>
            <a:r>
              <a:rPr lang="en-US" sz="1400" dirty="0" smtClean="0"/>
              <a:t>18 </a:t>
            </a:r>
            <a:r>
              <a:rPr lang="en-US" sz="1400" dirty="0"/>
              <a:t>Cat F </a:t>
            </a:r>
            <a:r>
              <a:rPr lang="en-US" sz="1400" dirty="0" smtClean="0"/>
              <a:t>CRs (1 Cat F CR for Rel-15) and 1 Cat D CR were endorsed</a:t>
            </a:r>
            <a:endParaRPr lang="en-US" sz="1400" dirty="0"/>
          </a:p>
          <a:p>
            <a:pPr lvl="1"/>
            <a:endParaRPr lang="en-US" altLang="en-US" sz="1400" dirty="0" smtClean="0"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>
                <a:ea typeface="ＭＳ Ｐゴシック" panose="020B0600070205080204" pitchFamily="34" charset="-128"/>
              </a:rPr>
              <a:t>Rel-16 </a:t>
            </a:r>
            <a:r>
              <a:rPr lang="en-US" altLang="en-US" sz="1600" dirty="0">
                <a:ea typeface="ＭＳ Ｐゴシック" panose="020B0600070205080204" pitchFamily="34" charset="-128"/>
              </a:rPr>
              <a:t>NR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UE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features are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stable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/>
              <a:t>Rel-17 </a:t>
            </a:r>
            <a:r>
              <a:rPr lang="en-US" altLang="en-US" sz="1600" dirty="0"/>
              <a:t>NR </a:t>
            </a:r>
            <a:r>
              <a:rPr lang="en-US" altLang="en-US" sz="1600" dirty="0" smtClean="0"/>
              <a:t>maintenance </a:t>
            </a:r>
            <a:r>
              <a:rPr lang="en-US" altLang="en-US" sz="1600" dirty="0"/>
              <a:t>(</a:t>
            </a:r>
            <a:r>
              <a:rPr lang="en-US" altLang="en-US" sz="1600" dirty="0" smtClean="0"/>
              <a:t>including </a:t>
            </a:r>
            <a:r>
              <a:rPr lang="en-US" altLang="en-US" sz="1600" dirty="0" err="1" smtClean="0"/>
              <a:t>NR_redcap</a:t>
            </a:r>
            <a:r>
              <a:rPr lang="en-US" altLang="en-US" sz="1600" dirty="0" smtClean="0"/>
              <a:t>)</a:t>
            </a:r>
            <a:endParaRPr lang="en-US" altLang="en-US" sz="1600" dirty="0"/>
          </a:p>
          <a:p>
            <a:pPr lvl="1"/>
            <a:r>
              <a:rPr lang="en-US" altLang="en-US" sz="1400" dirty="0">
                <a:ea typeface="ＭＳ Ｐゴシック" panose="020B0600070205080204" pitchFamily="34" charset="-128"/>
              </a:rPr>
              <a:t>All Rel-17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NR </a:t>
            </a:r>
            <a:r>
              <a:rPr lang="en-US" altLang="en-US" sz="1400" dirty="0">
                <a:ea typeface="ＭＳ Ｐゴシック" panose="020B0600070205080204" pitchFamily="34" charset="-128"/>
              </a:rPr>
              <a:t>RAN1 spec updates were in the form of editors’ CRs on a per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WI-basis except Cat A CRs mirroring Rel-15/16 spec updates to Rel-17 and 1 Cat B on </a:t>
            </a:r>
            <a:r>
              <a:rPr lang="en-GB" sz="1400" dirty="0" smtClean="0"/>
              <a:t>NR_bands_R17_BWs (details in slide 13)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200" dirty="0">
                <a:ea typeface="ＭＳ Ｐゴシック" panose="020B0600070205080204" pitchFamily="34" charset="-128"/>
              </a:rPr>
              <a:t>Editors’ CRs incorporating all the endorsed TPs from the email threads were endorsed</a:t>
            </a:r>
            <a:endParaRPr lang="en-US" altLang="en-US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 lvl="1"/>
            <a:endParaRPr lang="en-US" altLang="en-US" sz="1400" dirty="0" smtClean="0"/>
          </a:p>
          <a:p>
            <a:r>
              <a:rPr lang="en-US" altLang="en-US" sz="1600" dirty="0" smtClean="0"/>
              <a:t>Rel-17 NR higher </a:t>
            </a:r>
            <a:r>
              <a:rPr lang="en-US" altLang="en-US" sz="1600" dirty="0"/>
              <a:t>layer signaling</a:t>
            </a:r>
          </a:p>
          <a:p>
            <a:pPr lvl="1"/>
            <a:r>
              <a:rPr lang="en-US" altLang="en-US" sz="1400" dirty="0"/>
              <a:t>RAN1 approved updated higher layer parameter list and corresponding </a:t>
            </a:r>
            <a:r>
              <a:rPr lang="en-US" altLang="en-US" sz="1400" dirty="0" smtClean="0"/>
              <a:t>LS </a:t>
            </a:r>
            <a:r>
              <a:rPr lang="en-US" altLang="en-US" sz="1400" dirty="0"/>
              <a:t>to </a:t>
            </a:r>
            <a:r>
              <a:rPr lang="en-US" altLang="en-US" sz="1400" dirty="0" smtClean="0"/>
              <a:t>RAN2/RAN3 in RAN1#107b-e and RAN1#108-e</a:t>
            </a:r>
          </a:p>
          <a:p>
            <a:pPr lvl="1"/>
            <a:r>
              <a:rPr lang="en-US" altLang="en-US" sz="1400" dirty="0" smtClean="0"/>
              <a:t>Plan in RAN1#109-e (May): For any remaining issues (e.g. Rel-17 </a:t>
            </a:r>
            <a:r>
              <a:rPr lang="en-US" altLang="en-US" sz="1400" dirty="0" err="1" smtClean="0"/>
              <a:t>eIAB</a:t>
            </a:r>
            <a:r>
              <a:rPr lang="en-US" altLang="en-US" sz="1400" dirty="0" smtClean="0"/>
              <a:t> MAC-CE), send out LSs in </a:t>
            </a:r>
            <a:r>
              <a:rPr lang="en-US" altLang="en-US" sz="1400" dirty="0"/>
              <a:t>the first </a:t>
            </a:r>
            <a:r>
              <a:rPr lang="en-US" altLang="en-US" sz="1400" dirty="0" smtClean="0"/>
              <a:t>week of the meeting</a:t>
            </a:r>
            <a:endParaRPr lang="en-US" altLang="en-US" sz="1400" dirty="0"/>
          </a:p>
          <a:p>
            <a:pPr lvl="1"/>
            <a:endParaRPr lang="en-US" altLang="en-US" sz="1400" dirty="0" smtClean="0"/>
          </a:p>
          <a:p>
            <a:r>
              <a:rPr lang="en-US" altLang="en-US" sz="1600" dirty="0" smtClean="0"/>
              <a:t>Rel-17 NR UE features</a:t>
            </a:r>
          </a:p>
          <a:p>
            <a:pPr lvl="1"/>
            <a:r>
              <a:rPr lang="en-US" altLang="en-US" sz="1400" dirty="0"/>
              <a:t>RAN1 approved updated </a:t>
            </a:r>
            <a:r>
              <a:rPr lang="en-US" altLang="en-US" sz="1400" dirty="0" smtClean="0"/>
              <a:t>UE feature list and </a:t>
            </a:r>
            <a:r>
              <a:rPr lang="en-US" altLang="en-US" sz="1400" dirty="0"/>
              <a:t>corresponding LS </a:t>
            </a:r>
            <a:r>
              <a:rPr lang="en-US" altLang="en-US" sz="1400" dirty="0" smtClean="0"/>
              <a:t>in RAN1#107b-e </a:t>
            </a:r>
            <a:r>
              <a:rPr lang="en-US" altLang="en-US" sz="1400" dirty="0"/>
              <a:t>and </a:t>
            </a:r>
            <a:r>
              <a:rPr lang="en-US" altLang="en-US" sz="1400" dirty="0" smtClean="0"/>
              <a:t>RAN1#108-e.</a:t>
            </a:r>
          </a:p>
          <a:p>
            <a:pPr lvl="1"/>
            <a:r>
              <a:rPr lang="en-US" altLang="en-US" sz="1400" dirty="0"/>
              <a:t>Plan in RAN1#109-e (May): </a:t>
            </a:r>
            <a:r>
              <a:rPr lang="en-US" altLang="en-US" sz="1400" dirty="0" smtClean="0"/>
              <a:t>Finalize the Rel-17 UE features in accordance with RAN guidance. At least 33% of the GTW conference call time in RAN1#109-e will be allocated to UE features </a:t>
            </a:r>
            <a:r>
              <a:rPr lang="en-US" altLang="en-US" sz="1400" dirty="0"/>
              <a:t>(to cover both NR and LTE)</a:t>
            </a:r>
            <a:r>
              <a:rPr lang="en-US" altLang="en-US" sz="1400" dirty="0" smtClean="0"/>
              <a:t>. </a:t>
            </a:r>
          </a:p>
          <a:p>
            <a:pPr lvl="1"/>
            <a:endParaRPr lang="en-US" altLang="en-US" sz="1400" dirty="0"/>
          </a:p>
          <a:p>
            <a:pPr marL="0" indent="0">
              <a:buNone/>
            </a:pPr>
            <a:r>
              <a:rPr lang="en-US" sz="1600" dirty="0" smtClean="0"/>
              <a:t>	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RAN1#107b-e and RAN1#108-e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focused on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ea typeface="ＭＳ Ｐゴシック" panose="020B0600070205080204" pitchFamily="34" charset="-128"/>
              </a:rPr>
              <a:t>C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ritical </a:t>
            </a:r>
            <a:r>
              <a:rPr lang="en-US" altLang="en-US" sz="14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issues (including RAN1 relevant higher layer signaling and UE features)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Completion of Rel-17 </a:t>
            </a:r>
            <a:r>
              <a:rPr lang="en-US" altLang="en-US" sz="1400" dirty="0" err="1"/>
              <a:t>NR_SL_enh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NR_cov_enh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NR_IIOT_URLLC_enh</a:t>
            </a:r>
            <a:endParaRPr lang="en-US" altLang="en-US" sz="14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Responses to incoming LSs</a:t>
            </a:r>
            <a:endParaRPr lang="en-US" altLang="en-US" sz="1400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Rel-16 </a:t>
            </a:r>
            <a:r>
              <a:rPr lang="en-US" altLang="en-US" sz="1600" dirty="0"/>
              <a:t>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All Rel-17 WIs except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NR_redcap</a:t>
            </a:r>
            <a:r>
              <a:rPr lang="en-US" altLang="en-US" sz="1600" dirty="0" smtClean="0"/>
              <a:t> are now completed from RAN1 point of view</a:t>
            </a:r>
            <a:endParaRPr lang="en-US" altLang="en-US" sz="14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Vice-chairs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</a:t>
            </a:r>
            <a:r>
              <a:rPr lang="en-US" altLang="en-US" sz="1400" dirty="0" smtClean="0"/>
              <a:t>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</a:t>
            </a:r>
            <a:r>
              <a:rPr lang="sv-SE" altLang="ja-JP" sz="1400" dirty="0" smtClean="0"/>
              <a:t>), </a:t>
            </a:r>
            <a:r>
              <a:rPr lang="sv-SE" altLang="ja-JP" sz="1400" dirty="0"/>
              <a:t>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3735238"/>
            <a:ext cx="11314633" cy="2639926"/>
          </a:xfrm>
        </p:spPr>
        <p:txBody>
          <a:bodyPr/>
          <a:lstStyle/>
          <a:p>
            <a:r>
              <a:rPr lang="en-US" altLang="en-US" sz="1800" dirty="0"/>
              <a:t>Rel-16 &amp; earlier: Maintenance using email only in </a:t>
            </a:r>
            <a:r>
              <a:rPr lang="en-US" altLang="en-US" sz="1800" dirty="0" smtClean="0"/>
              <a:t>RAN1#108-e</a:t>
            </a:r>
            <a:endParaRPr lang="en-US" altLang="en-US" sz="1800" dirty="0"/>
          </a:p>
          <a:p>
            <a:pPr lvl="1"/>
            <a:r>
              <a:rPr lang="en-US" altLang="en-US" sz="1600" dirty="0"/>
              <a:t>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r>
              <a:rPr lang="en-US" altLang="en-US" sz="1800" dirty="0"/>
              <a:t>Rel-17: </a:t>
            </a:r>
            <a:r>
              <a:rPr lang="en-US" altLang="en-US" sz="1800" dirty="0" smtClean="0"/>
              <a:t>Covered </a:t>
            </a:r>
            <a:r>
              <a:rPr lang="en-US" altLang="en-US" sz="1800" dirty="0"/>
              <a:t>all items with emails and GTW calls </a:t>
            </a:r>
            <a:r>
              <a:rPr lang="en-US" altLang="en-US" sz="1400" dirty="0"/>
              <a:t>(a total of </a:t>
            </a:r>
            <a:r>
              <a:rPr lang="en-US" altLang="en-US" sz="1400" dirty="0" smtClean="0"/>
              <a:t>160 </a:t>
            </a:r>
            <a:r>
              <a:rPr lang="en-US" altLang="en-US" sz="1400" dirty="0"/>
              <a:t>hours with 3 parallel sessions)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In RAN1#107bis-e, RAN1 handled only a subset of Rel-17 work items</a:t>
            </a:r>
            <a:br>
              <a:rPr lang="en-US" altLang="en-US" sz="1600" dirty="0" smtClean="0"/>
            </a:br>
            <a:r>
              <a:rPr lang="en-US" altLang="en-US" sz="1200" dirty="0"/>
              <a:t>(</a:t>
            </a:r>
            <a:r>
              <a:rPr lang="en-US" altLang="en-US" sz="1200" dirty="0" err="1"/>
              <a:t>NR_SL_enh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NR_cov_enh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NR_IIOT_URLLC_enh</a:t>
            </a:r>
            <a:r>
              <a:rPr lang="en-US" altLang="en-US" sz="1200" dirty="0"/>
              <a:t>, NR_ext_to_71GHz, NR_MBS, </a:t>
            </a:r>
            <a:r>
              <a:rPr lang="en-US" altLang="en-US" sz="1200" dirty="0" err="1"/>
              <a:t>NR_UE_pow_sav_enh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NR_FeMIMO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– UE </a:t>
            </a:r>
            <a:r>
              <a:rPr lang="en-US" altLang="en-US" sz="1200" dirty="0"/>
              <a:t>features only, </a:t>
            </a:r>
            <a:r>
              <a:rPr lang="en-US" altLang="en-US" sz="1200" dirty="0" err="1"/>
              <a:t>NR_pos_enh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– UE features </a:t>
            </a:r>
            <a:r>
              <a:rPr lang="en-US" altLang="en-US" sz="1200" dirty="0"/>
              <a:t>only)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In RAN1#108-e, all Rel-17 work items were handled</a:t>
            </a:r>
          </a:p>
          <a:p>
            <a:pPr lvl="1"/>
            <a:r>
              <a:rPr lang="en-US" altLang="en-US" sz="1600" dirty="0" smtClean="0"/>
              <a:t>From </a:t>
            </a:r>
            <a:r>
              <a:rPr lang="en-US" altLang="en-US" sz="1600" dirty="0"/>
              <a:t>RAN1 perspective, </a:t>
            </a:r>
            <a:r>
              <a:rPr lang="en-US" altLang="en-US" sz="1600" dirty="0" smtClean="0"/>
              <a:t>all Rel-17 work items are now completed </a:t>
            </a:r>
            <a:r>
              <a:rPr lang="en-US" altLang="en-US" sz="1600" dirty="0" smtClean="0">
                <a:solidFill>
                  <a:srgbClr val="FF0000"/>
                </a:solidFill>
              </a:rPr>
              <a:t>except </a:t>
            </a:r>
            <a:r>
              <a:rPr lang="en-US" altLang="en-US" sz="1600" dirty="0" err="1">
                <a:solidFill>
                  <a:srgbClr val="FF0000"/>
                </a:solidFill>
              </a:rPr>
              <a:t>NR_redcap</a:t>
            </a:r>
            <a:r>
              <a:rPr lang="en-US" altLang="en-US" sz="1600" dirty="0" smtClean="0"/>
              <a:t/>
            </a:r>
            <a:br>
              <a:rPr lang="en-US" altLang="en-US" sz="1600" dirty="0" smtClean="0"/>
            </a:b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109136"/>
              </p:ext>
            </p:extLst>
          </p:nvPr>
        </p:nvGraphicFramePr>
        <p:xfrm>
          <a:off x="2609210" y="1652541"/>
          <a:ext cx="6984974" cy="1362050"/>
        </p:xfrm>
        <a:graphic>
          <a:graphicData uri="http://schemas.openxmlformats.org/drawingml/2006/table">
            <a:tbl>
              <a:tblPr/>
              <a:tblGrid>
                <a:gridCol w="2567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7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RAN1#107bis-e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January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25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RAN1#108-e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February 21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March 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46555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95-e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March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2023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2210417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Tdocs</a:t>
            </a:r>
            <a:r>
              <a:rPr lang="en-US" dirty="0" smtClean="0"/>
              <a:t> submitted to RAN1</a:t>
            </a:r>
            <a:endParaRPr lang="en-US" dirty="0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90231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534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Overall, roughly </a:t>
            </a:r>
            <a:r>
              <a:rPr lang="en-US" sz="1800" dirty="0" smtClean="0"/>
              <a:t>160 </a:t>
            </a:r>
            <a:r>
              <a:rPr lang="en-US" sz="1800" dirty="0"/>
              <a:t>hours of GTW conference calls in </a:t>
            </a:r>
            <a:r>
              <a:rPr lang="en-US" sz="1800" dirty="0" smtClean="0"/>
              <a:t>Q1</a:t>
            </a:r>
            <a:endParaRPr lang="en-US" sz="1800" dirty="0"/>
          </a:p>
          <a:p>
            <a:r>
              <a:rPr lang="en-US" sz="1800" dirty="0"/>
              <a:t>Statistics shown below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items were primarily handled using email discussions (only 1 hour of GTW time used)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And </a:t>
            </a:r>
            <a:r>
              <a:rPr lang="en-US" altLang="en-US" sz="1600" dirty="0">
                <a:ea typeface="ＭＳ Ｐゴシック" panose="020B0600070205080204" pitchFamily="34" charset="-128"/>
              </a:rPr>
              <a:t>remaining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158.4 </a:t>
            </a:r>
            <a:r>
              <a:rPr lang="en-US" altLang="en-US" sz="1600" dirty="0">
                <a:ea typeface="ＭＳ Ｐゴシック" panose="020B0600070205080204" pitchFamily="34" charset="-128"/>
              </a:rPr>
              <a:t>hours (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99%)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GTW conference call time was used for Rel-17 NR items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400" dirty="0" smtClean="0">
                <a:ea typeface="ＭＳ Ｐゴシック" panose="020B0600070205080204" pitchFamily="34" charset="-128"/>
              </a:rPr>
              <a:t>Including 71 hours </a:t>
            </a:r>
            <a:r>
              <a:rPr lang="en-US" altLang="en-US" sz="1400" dirty="0">
                <a:ea typeface="ＭＳ Ｐゴシック" panose="020B0600070205080204" pitchFamily="34" charset="-128"/>
              </a:rPr>
              <a:t>(44%)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used for Rel-17 </a:t>
            </a:r>
            <a:r>
              <a:rPr lang="en-US" altLang="en-US" sz="1400" dirty="0">
                <a:ea typeface="ＭＳ Ｐゴシック" panose="020B0600070205080204" pitchFamily="34" charset="-128"/>
              </a:rPr>
              <a:t>UE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features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GTW </a:t>
            </a:r>
            <a:r>
              <a:rPr lang="en-US" altLang="en-US" sz="1600" dirty="0">
                <a:ea typeface="ＭＳ Ｐゴシック" panose="020B0600070205080204" pitchFamily="34" charset="-128"/>
              </a:rPr>
              <a:t>conference call time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was split </a:t>
            </a:r>
            <a:r>
              <a:rPr lang="en-US" altLang="en-US" sz="1600" dirty="0">
                <a:ea typeface="ＭＳ Ｐゴシック" panose="020B0600070205080204" pitchFamily="34" charset="-128"/>
              </a:rPr>
              <a:t>among the Rel-17 items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while prioritizing the completion of </a:t>
            </a:r>
            <a:r>
              <a:rPr lang="en-US" altLang="en-US" sz="1600" dirty="0" err="1" smtClean="0"/>
              <a:t>NR_SL_enh</a:t>
            </a:r>
            <a:r>
              <a:rPr lang="en-US" altLang="en-US" sz="1600" dirty="0"/>
              <a:t>, </a:t>
            </a:r>
            <a:r>
              <a:rPr lang="en-US" altLang="en-US" sz="1600" dirty="0" err="1"/>
              <a:t>NR_cov_enh</a:t>
            </a:r>
            <a:r>
              <a:rPr lang="en-US" altLang="en-US" sz="1600" dirty="0"/>
              <a:t>, </a:t>
            </a:r>
            <a:r>
              <a:rPr lang="en-US" altLang="en-US" sz="1600" dirty="0" err="1"/>
              <a:t>NR_IIOT_URLLC_enh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854728"/>
              </p:ext>
            </p:extLst>
          </p:nvPr>
        </p:nvGraphicFramePr>
        <p:xfrm>
          <a:off x="554871" y="4028537"/>
          <a:ext cx="11093650" cy="1756238"/>
        </p:xfrm>
        <a:graphic>
          <a:graphicData uri="http://schemas.openxmlformats.org/drawingml/2006/table">
            <a:tbl>
              <a:tblPr/>
              <a:tblGrid>
                <a:gridCol w="913594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83081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58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NR-NTN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RAN1#107bis-e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RAN1#108-e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2022.Q1 Total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296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Additional effort was spent by RAN1 </a:t>
            </a:r>
            <a:r>
              <a:rPr lang="en-US" sz="1800" dirty="0" smtClean="0"/>
              <a:t>outside </a:t>
            </a:r>
            <a:r>
              <a:rPr lang="en-US" sz="1800" dirty="0"/>
              <a:t>of e-meeting using email discussions to handle various topics in </a:t>
            </a:r>
            <a:r>
              <a:rPr lang="en-US" sz="1800" dirty="0" smtClean="0"/>
              <a:t>Q1 </a:t>
            </a:r>
            <a:r>
              <a:rPr lang="en-US" sz="1800" dirty="0"/>
              <a:t>of </a:t>
            </a:r>
            <a:r>
              <a:rPr lang="en-US" sz="1800" dirty="0" smtClean="0"/>
              <a:t>2022 </a:t>
            </a:r>
            <a:r>
              <a:rPr lang="en-US" sz="1800" dirty="0"/>
              <a:t>(listed below)</a:t>
            </a:r>
          </a:p>
          <a:p>
            <a:pPr lvl="1"/>
            <a:r>
              <a:rPr lang="en-US" sz="1600" dirty="0" smtClean="0"/>
              <a:t>Preparation </a:t>
            </a:r>
            <a:r>
              <a:rPr lang="en-US" sz="1600" dirty="0"/>
              <a:t>phase for </a:t>
            </a:r>
            <a:r>
              <a:rPr lang="en-US" sz="1600" dirty="0" smtClean="0"/>
              <a:t>Rel-15/16 </a:t>
            </a:r>
            <a:r>
              <a:rPr lang="en-US" sz="1600" dirty="0"/>
              <a:t>CRs and </a:t>
            </a:r>
            <a:r>
              <a:rPr lang="en-US" sz="1600" dirty="0" smtClean="0"/>
              <a:t>incoming LSs: Feb 15 </a:t>
            </a:r>
            <a:r>
              <a:rPr lang="en-US" sz="1600" dirty="0"/>
              <a:t>~ </a:t>
            </a:r>
            <a:r>
              <a:rPr lang="en-US" sz="1600" dirty="0" smtClean="0"/>
              <a:t>18</a:t>
            </a:r>
            <a:endParaRPr lang="en-US" sz="1600" dirty="0"/>
          </a:p>
          <a:p>
            <a:pPr lvl="1"/>
            <a:r>
              <a:rPr lang="en-US" sz="1600" dirty="0"/>
              <a:t>Rel-17 RRC </a:t>
            </a:r>
            <a:r>
              <a:rPr lang="en-US" sz="1600" dirty="0" smtClean="0"/>
              <a:t>parameters and UE features: Jan 26 ~ 28, Mar 4</a:t>
            </a:r>
            <a:endParaRPr lang="en-US" sz="1600" dirty="0"/>
          </a:p>
          <a:p>
            <a:pPr lvl="1"/>
            <a:r>
              <a:rPr lang="en-US" sz="1600" dirty="0"/>
              <a:t>Rel-17 specification review: Mar 7 ~ Mar 14</a:t>
            </a:r>
          </a:p>
          <a:p>
            <a:endParaRPr lang="en-US" sz="1800" dirty="0"/>
          </a:p>
          <a:p>
            <a:r>
              <a:rPr lang="en-US" sz="1800" dirty="0" smtClean="0"/>
              <a:t>There </a:t>
            </a:r>
            <a:r>
              <a:rPr lang="en-US" sz="1800" dirty="0"/>
              <a:t>were no offline sessions organized by </a:t>
            </a:r>
            <a:r>
              <a:rPr lang="en-US" sz="1800" dirty="0" smtClean="0"/>
              <a:t>RAN1 in </a:t>
            </a:r>
            <a:r>
              <a:rPr lang="en-US" sz="1800" dirty="0"/>
              <a:t>Q1 of </a:t>
            </a:r>
            <a:r>
              <a:rPr lang="en-US" sz="1800" dirty="0" smtClean="0"/>
              <a:t>2022 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smtClean="0"/>
              <a:t>NWM was not used in any RAN1 email discussions in Q1 of 2022</a:t>
            </a:r>
          </a:p>
          <a:p>
            <a:pPr lvl="1"/>
            <a:r>
              <a:rPr lang="en-US" sz="1600" dirty="0" smtClean="0"/>
              <a:t>RAN1 focused on maintenance issues which require the use of word documents for text proposals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25980"/>
              </p:ext>
            </p:extLst>
          </p:nvPr>
        </p:nvGraphicFramePr>
        <p:xfrm>
          <a:off x="551171" y="1500429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RP-220528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RP-220749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RP-220172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 smtClean="0"/>
              <a:t>No </a:t>
            </a:r>
            <a:r>
              <a:rPr lang="en-US" altLang="en-US" sz="1600" dirty="0" err="1" smtClean="0"/>
              <a:t>tdocs</a:t>
            </a:r>
            <a:r>
              <a:rPr lang="en-US" altLang="en-US" sz="1600" dirty="0" smtClean="0"/>
              <a:t> submitted to RAN1#107bis-e and RAN1#108-e</a:t>
            </a:r>
          </a:p>
          <a:p>
            <a:pPr lvl="1"/>
            <a:r>
              <a:rPr lang="en-US" altLang="en-US" sz="1600" dirty="0" smtClean="0"/>
              <a:t>No email discussions or GTW sessions in 2022.Q1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RAN1 spec updates were in the form of editors’ CRs on a per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WI-basis</a:t>
            </a:r>
          </a:p>
          <a:p>
            <a:pPr lvl="2"/>
            <a:r>
              <a:rPr lang="en-US" altLang="en-US" sz="1400" dirty="0">
                <a:ea typeface="ＭＳ Ｐゴシック" panose="020B0600070205080204" pitchFamily="34" charset="-128"/>
              </a:rPr>
              <a:t>Editors’ CRs incorporating all the endorsed TPs from the email threads were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endorsed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Rel-17 LTE higher layer signaling</a:t>
            </a:r>
          </a:p>
          <a:p>
            <a:pPr lvl="1"/>
            <a:r>
              <a:rPr lang="en-US" altLang="en-US" sz="1600" dirty="0"/>
              <a:t>RAN1 approved updated higher layer parameter list and corresponding </a:t>
            </a:r>
            <a:r>
              <a:rPr lang="en-US" altLang="en-US" sz="1600" dirty="0" smtClean="0"/>
              <a:t>LS in RAN1#107b-e </a:t>
            </a:r>
            <a:r>
              <a:rPr lang="en-US" altLang="en-US" sz="1600" dirty="0"/>
              <a:t>and RAN1#108-e</a:t>
            </a:r>
            <a:r>
              <a:rPr lang="en-US" altLang="en-US" sz="1600" dirty="0" smtClean="0"/>
              <a:t>.</a:t>
            </a:r>
          </a:p>
          <a:p>
            <a:pPr lvl="1"/>
            <a:r>
              <a:rPr lang="en-US" altLang="en-US" sz="1600" dirty="0"/>
              <a:t>Plan in RAN1#109-e (May): For any remaining </a:t>
            </a:r>
            <a:r>
              <a:rPr lang="en-US" altLang="en-US" sz="1600" dirty="0" smtClean="0"/>
              <a:t>issues, </a:t>
            </a:r>
            <a:r>
              <a:rPr lang="en-US" altLang="en-US" sz="1600" dirty="0"/>
              <a:t>send out LSs in the first week of the meeting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Rel-17 LTE UE </a:t>
            </a:r>
            <a:r>
              <a:rPr lang="en-US" altLang="en-US" sz="1800" dirty="0"/>
              <a:t>features</a:t>
            </a:r>
          </a:p>
          <a:p>
            <a:pPr lvl="1"/>
            <a:r>
              <a:rPr lang="en-US" altLang="en-US" sz="1600" dirty="0"/>
              <a:t>RAN1 approved updated UE feature list and corresponding LS in RAN1#107b-e and RAN1#108-e. </a:t>
            </a:r>
            <a:endParaRPr lang="en-US" altLang="en-US" sz="1600" dirty="0" smtClean="0"/>
          </a:p>
          <a:p>
            <a:pPr lvl="1"/>
            <a:r>
              <a:rPr lang="en-US" altLang="en-US" sz="1600" dirty="0"/>
              <a:t>Plan in RAN1#109-e (May): Finalize the Rel-17 UE features in accordance with RAN guidance. At least 33% of the GTW conference call time in RAN1#109-e will be allocated to UE features (to cover both NR and LTE).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</TotalTime>
  <Words>1559</Words>
  <Application>Microsoft Office PowerPoint</Application>
  <PresentationFormat>와이드스크린</PresentationFormat>
  <Paragraphs>330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6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Statistics for GTW Usage</vt:lpstr>
      <vt:lpstr>Other Information on RAN1 for 2022.Q1</vt:lpstr>
      <vt:lpstr>PowerPoint 프레젠테이션</vt:lpstr>
      <vt:lpstr>Overview of RAN1-led Rel-17 LTE WIs</vt:lpstr>
      <vt:lpstr>LTE Summary</vt:lpstr>
      <vt:lpstr>PowerPoint 프레젠테이션</vt:lpstr>
      <vt:lpstr>Overview of RAN1-led Rel-17 NR WIs</vt:lpstr>
      <vt:lpstr>Overview of Other WG-led Rel-17 NR WIs</vt:lpstr>
      <vt:lpstr>CR on NR_bands_R17_BWs</vt:lpstr>
      <vt:lpstr>NR Summary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758</cp:revision>
  <cp:lastPrinted>2016-09-15T08:31:00Z</cp:lastPrinted>
  <dcterms:created xsi:type="dcterms:W3CDTF">2009-11-27T05:15:00Z</dcterms:created>
  <dcterms:modified xsi:type="dcterms:W3CDTF">2022-03-14T23:06:36Z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