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9" r:id="rId2"/>
    <p:sldId id="318" r:id="rId3"/>
    <p:sldId id="330" r:id="rId4"/>
    <p:sldId id="331" r:id="rId5"/>
    <p:sldId id="333" r:id="rId6"/>
    <p:sldId id="337" r:id="rId7"/>
    <p:sldId id="334" r:id="rId8"/>
    <p:sldId id="335" r:id="rId9"/>
    <p:sldId id="336"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E2F0"/>
    <a:srgbClr val="66FFFF"/>
    <a:srgbClr val="7BD8EB"/>
    <a:srgbClr val="33CC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1482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a:p>
        </p:txBody>
      </p:sp>
      <p:sp>
        <p:nvSpPr>
          <p:cNvPr id="3" name="그림 개체 틀 2"/>
          <p:cNvSpPr>
            <a:spLocks noGrp="1"/>
          </p:cNvSpPr>
          <p:nvPr>
            <p:ph type="pic" idx="1"/>
          </p:nvPr>
        </p:nvSpPr>
        <p:spPr>
          <a:xfrm>
            <a:off x="5183188" y="987433"/>
            <a:ext cx="6172200" cy="4873625"/>
          </a:xfrm>
        </p:spPr>
        <p:txBody>
          <a:bodyPr/>
          <a:lstStyle>
            <a:lvl1pPr marL="0" indent="0">
              <a:buNone/>
              <a:defRPr sz="3200"/>
            </a:lvl1pPr>
            <a:lvl2pPr marL="457155" indent="0">
              <a:buNone/>
              <a:defRPr sz="2800"/>
            </a:lvl2pPr>
            <a:lvl3pPr marL="914309" indent="0">
              <a:buNone/>
              <a:defRPr sz="2400"/>
            </a:lvl3pPr>
            <a:lvl4pPr marL="1371464" indent="0">
              <a:buNone/>
              <a:defRPr sz="2000"/>
            </a:lvl4pPr>
            <a:lvl5pPr marL="1828618" indent="0">
              <a:buNone/>
              <a:defRPr sz="2000"/>
            </a:lvl5pPr>
            <a:lvl6pPr marL="2285774" indent="0">
              <a:buNone/>
              <a:defRPr sz="2000"/>
            </a:lvl6pPr>
            <a:lvl7pPr marL="2742926" indent="0">
              <a:buNone/>
              <a:defRPr sz="2000"/>
            </a:lvl7pPr>
            <a:lvl8pPr marL="3200080" indent="0">
              <a:buNone/>
              <a:defRPr sz="2000"/>
            </a:lvl8pPr>
            <a:lvl9pPr marL="3657235" indent="0">
              <a:buNone/>
              <a:defRPr sz="2000"/>
            </a:lvl9pPr>
          </a:lstStyle>
          <a:p>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155" indent="0">
              <a:buNone/>
              <a:defRPr sz="1400"/>
            </a:lvl2pPr>
            <a:lvl3pPr marL="914309" indent="0">
              <a:buNone/>
              <a:defRPr sz="1200"/>
            </a:lvl3pPr>
            <a:lvl4pPr marL="1371464" indent="0">
              <a:buNone/>
              <a:defRPr sz="1000"/>
            </a:lvl4pPr>
            <a:lvl5pPr marL="1828618" indent="0">
              <a:buNone/>
              <a:defRPr sz="1000"/>
            </a:lvl5pPr>
            <a:lvl6pPr marL="2285774" indent="0">
              <a:buNone/>
              <a:defRPr sz="1000"/>
            </a:lvl6pPr>
            <a:lvl7pPr marL="2742926" indent="0">
              <a:buNone/>
              <a:defRPr sz="1000"/>
            </a:lvl7pPr>
            <a:lvl8pPr marL="3200080" indent="0">
              <a:buNone/>
              <a:defRPr sz="1000"/>
            </a:lvl8pPr>
            <a:lvl9pPr marL="3657235" indent="0">
              <a:buNone/>
              <a:defRPr sz="10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1/5/2022</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9315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세로 텍스트 개체 틀 2"/>
          <p:cNvSpPr>
            <a:spLocks noGrp="1"/>
          </p:cNvSpPr>
          <p:nvPr>
            <p:ph type="body" orient="vert" idx="1"/>
          </p:nvPr>
        </p:nvSpPr>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1/5/2022</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2791248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8724902" y="365125"/>
            <a:ext cx="2628900" cy="5811838"/>
          </a:xfrm>
        </p:spPr>
        <p:txBody>
          <a:bodyPr vert="eaVert"/>
          <a:lstStyle/>
          <a:p>
            <a:r>
              <a:rPr lang="ko-KR" altLang="en-US"/>
              <a:t>마스터 제목 스타일 편집</a:t>
            </a:r>
            <a:endParaRPr lang="en-US"/>
          </a:p>
        </p:txBody>
      </p:sp>
      <p:sp>
        <p:nvSpPr>
          <p:cNvPr id="3" name="세로 텍스트 개체 틀 2"/>
          <p:cNvSpPr>
            <a:spLocks noGrp="1"/>
          </p:cNvSpPr>
          <p:nvPr>
            <p:ph type="body" orient="vert" idx="1"/>
          </p:nvPr>
        </p:nvSpPr>
        <p:spPr>
          <a:xfrm>
            <a:off x="838203" y="365125"/>
            <a:ext cx="7734300" cy="5811838"/>
          </a:xfrm>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1/5/2022</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369021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사용자 지정 레이아웃">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1306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38669" y="203203"/>
            <a:ext cx="11514667" cy="493183"/>
          </a:xfrm>
        </p:spPr>
        <p:txBody>
          <a:bodyPr>
            <a:noAutofit/>
          </a:bodyPr>
          <a:lstStyle>
            <a:lvl1pPr>
              <a:defRPr sz="3200" b="1">
                <a:latin typeface="+mn-lt"/>
              </a:defRPr>
            </a:lvl1pPr>
          </a:lstStyle>
          <a:p>
            <a:r>
              <a:rPr lang="en-US" altLang="ko-KR" dirty="0"/>
              <a:t>Title</a:t>
            </a:r>
            <a:endParaRPr lang="en-US" dirty="0"/>
          </a:p>
        </p:txBody>
      </p:sp>
      <p:sp>
        <p:nvSpPr>
          <p:cNvPr id="3" name="내용 개체 틀 2"/>
          <p:cNvSpPr>
            <a:spLocks noGrp="1"/>
          </p:cNvSpPr>
          <p:nvPr>
            <p:ph idx="1" hasCustomPrompt="1"/>
          </p:nvPr>
        </p:nvSpPr>
        <p:spPr>
          <a:xfrm>
            <a:off x="338669" y="896815"/>
            <a:ext cx="11514667" cy="5521409"/>
          </a:xfrm>
        </p:spPr>
        <p:txBody>
          <a:bodyPr/>
          <a:lstStyle>
            <a:lvl1pPr marL="268261" indent="-268261">
              <a:lnSpc>
                <a:spcPct val="120000"/>
              </a:lnSpc>
              <a:spcBef>
                <a:spcPts val="0"/>
              </a:spcBef>
              <a:buClr>
                <a:schemeClr val="accent5">
                  <a:lumMod val="75000"/>
                </a:schemeClr>
              </a:buClr>
              <a:buFont typeface="Verdana" panose="020B0604030504040204" pitchFamily="34" charset="0"/>
              <a:buChar char="◊"/>
              <a:defRPr sz="1800" baseline="0"/>
            </a:lvl1pPr>
            <a:lvl2pPr marL="626999" indent="-271436">
              <a:lnSpc>
                <a:spcPct val="120000"/>
              </a:lnSpc>
              <a:spcBef>
                <a:spcPts val="0"/>
              </a:spcBef>
              <a:buClr>
                <a:schemeClr val="accent5">
                  <a:lumMod val="75000"/>
                </a:schemeClr>
              </a:buClr>
              <a:buFont typeface="Symbol" panose="05050102010706020507" pitchFamily="18" charset="2"/>
              <a:buChar char=""/>
              <a:defRPr sz="1600" baseline="0"/>
            </a:lvl2pPr>
            <a:lvl3pPr marL="896850" indent="-177784">
              <a:lnSpc>
                <a:spcPct val="120000"/>
              </a:lnSpc>
              <a:spcBef>
                <a:spcPts val="0"/>
              </a:spcBef>
              <a:buClr>
                <a:schemeClr val="accent5">
                  <a:lumMod val="75000"/>
                </a:schemeClr>
              </a:buClr>
              <a:buFont typeface="Wingdings" panose="05000000000000000000" pitchFamily="2" charset="2"/>
              <a:buChar char="§"/>
              <a:defRPr sz="1400" baseline="0"/>
            </a:lvl3pPr>
            <a:lvl4pPr marL="1165110" indent="-177784">
              <a:lnSpc>
                <a:spcPct val="120000"/>
              </a:lnSpc>
              <a:spcBef>
                <a:spcPts val="0"/>
              </a:spcBef>
              <a:buClr>
                <a:schemeClr val="accent5">
                  <a:lumMod val="75000"/>
                </a:schemeClr>
              </a:buClr>
              <a:tabLst>
                <a:tab pos="1165110" algn="l"/>
              </a:tabLst>
              <a:defRPr sz="1400" baseline="0"/>
            </a:lvl4pPr>
          </a:lstStyle>
          <a:p>
            <a:pPr lvl="0"/>
            <a:r>
              <a:rPr lang="en-US" altLang="ko-KR" dirty="0"/>
              <a:t>Text level 1</a:t>
            </a:r>
          </a:p>
          <a:p>
            <a:pPr lvl="1"/>
            <a:r>
              <a:rPr lang="en-US" altLang="ko-KR" dirty="0"/>
              <a:t>Text level 2</a:t>
            </a:r>
          </a:p>
          <a:p>
            <a:pPr lvl="2"/>
            <a:r>
              <a:rPr lang="en-US" altLang="ko-KR" dirty="0"/>
              <a:t>Text level 3</a:t>
            </a:r>
          </a:p>
          <a:p>
            <a:pPr lvl="3"/>
            <a:r>
              <a:rPr lang="en-US" altLang="ko-KR" dirty="0"/>
              <a:t>Text level 4</a:t>
            </a:r>
            <a:endParaRPr lang="ko-KR" altLang="en-US" dirty="0"/>
          </a:p>
        </p:txBody>
      </p:sp>
      <p:sp>
        <p:nvSpPr>
          <p:cNvPr id="9" name="직사각형 8"/>
          <p:cNvSpPr/>
          <p:nvPr userDrawn="1"/>
        </p:nvSpPr>
        <p:spPr>
          <a:xfrm>
            <a:off x="1" y="733456"/>
            <a:ext cx="10692000" cy="54000"/>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
        <p:nvSpPr>
          <p:cNvPr id="16" name="직사각형 15"/>
          <p:cNvSpPr/>
          <p:nvPr userDrawn="1"/>
        </p:nvSpPr>
        <p:spPr>
          <a:xfrm>
            <a:off x="6" y="6618652"/>
            <a:ext cx="12191999" cy="241947"/>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noFill/>
            <a:prstDash val="solid"/>
            <a:miter lim="800000"/>
          </a:ln>
          <a:effectLst/>
        </p:spPr>
        <p:txBody>
          <a:bodyPr lIns="84853" tIns="42427" rIns="84853" bIns="42427" rtlCol="0" anchor="ct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pic>
        <p:nvPicPr>
          <p:cNvPr id="17" name="Picture 2" descr="I:\YISSUE\삼성\그래픽 모티브\아이콘\브랜딩4-1(아이콘)-13.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2" t="66397" r="22935" b="11672"/>
          <a:stretch/>
        </p:blipFill>
        <p:spPr bwMode="auto">
          <a:xfrm>
            <a:off x="10897973" y="6486755"/>
            <a:ext cx="1295625" cy="37384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I:\YISSUE\삼성\그래픽 모티브\아이콘\브랜딩4-1(아이콘)-13.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2" t="51595" r="42041" b="26474"/>
          <a:stretch/>
        </p:blipFill>
        <p:spPr bwMode="auto">
          <a:xfrm flipH="1">
            <a:off x="4" y="6486764"/>
            <a:ext cx="974389" cy="373841"/>
          </a:xfrm>
          <a:prstGeom prst="rect">
            <a:avLst/>
          </a:prstGeom>
          <a:noFill/>
          <a:extLst>
            <a:ext uri="{909E8E84-426E-40DD-AFC4-6F175D3DCCD1}">
              <a14:hiddenFill xmlns:a14="http://schemas.microsoft.com/office/drawing/2010/main">
                <a:solidFill>
                  <a:srgbClr val="FFFFFF"/>
                </a:solidFill>
              </a14:hiddenFill>
            </a:ext>
          </a:extLst>
        </p:spPr>
      </p:pic>
      <p:pic>
        <p:nvPicPr>
          <p:cNvPr id="4" name="그림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89647" y="568893"/>
            <a:ext cx="1427813" cy="379689"/>
          </a:xfrm>
          <a:prstGeom prst="rect">
            <a:avLst/>
          </a:prstGeom>
        </p:spPr>
      </p:pic>
    </p:spTree>
    <p:extLst>
      <p:ext uri="{BB962C8B-B14F-4D97-AF65-F5344CB8AC3E}">
        <p14:creationId xmlns:p14="http://schemas.microsoft.com/office/powerpoint/2010/main" val="4987225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1" y="1709746"/>
            <a:ext cx="10515600" cy="2852737"/>
          </a:xfrm>
        </p:spPr>
        <p:txBody>
          <a:bodyPr anchor="b"/>
          <a:lstStyle>
            <a:lvl1pPr>
              <a:defRPr sz="6000"/>
            </a:lvl1pPr>
          </a:lstStyle>
          <a:p>
            <a:r>
              <a:rPr lang="ko-KR" altLang="en-US"/>
              <a:t>마스터 제목 스타일 편집</a:t>
            </a:r>
            <a:endParaRPr lang="en-US"/>
          </a:p>
        </p:txBody>
      </p:sp>
      <p:sp>
        <p:nvSpPr>
          <p:cNvPr id="3" name="텍스트 개체 틀 2"/>
          <p:cNvSpPr>
            <a:spLocks noGrp="1"/>
          </p:cNvSpPr>
          <p:nvPr>
            <p:ph type="body" idx="1"/>
          </p:nvPr>
        </p:nvSpPr>
        <p:spPr>
          <a:xfrm>
            <a:off x="831851" y="4589471"/>
            <a:ext cx="10515600" cy="1500187"/>
          </a:xfrm>
        </p:spPr>
        <p:txBody>
          <a:bodyPr/>
          <a:lstStyle>
            <a:lvl1pPr marL="0" indent="0">
              <a:buNone/>
              <a:defRPr sz="2400">
                <a:solidFill>
                  <a:schemeClr val="tx1">
                    <a:tint val="75000"/>
                  </a:schemeClr>
                </a:solidFill>
              </a:defRPr>
            </a:lvl1pPr>
            <a:lvl2pPr marL="457155" indent="0">
              <a:buNone/>
              <a:defRPr sz="2000">
                <a:solidFill>
                  <a:schemeClr val="tx1">
                    <a:tint val="75000"/>
                  </a:schemeClr>
                </a:solidFill>
              </a:defRPr>
            </a:lvl2pPr>
            <a:lvl3pPr marL="914309" indent="0">
              <a:buNone/>
              <a:defRPr sz="1800">
                <a:solidFill>
                  <a:schemeClr val="tx1">
                    <a:tint val="75000"/>
                  </a:schemeClr>
                </a:solidFill>
              </a:defRPr>
            </a:lvl3pPr>
            <a:lvl4pPr marL="1371464" indent="0">
              <a:buNone/>
              <a:defRPr sz="1600">
                <a:solidFill>
                  <a:schemeClr val="tx1">
                    <a:tint val="75000"/>
                  </a:schemeClr>
                </a:solidFill>
              </a:defRPr>
            </a:lvl4pPr>
            <a:lvl5pPr marL="1828618" indent="0">
              <a:buNone/>
              <a:defRPr sz="1600">
                <a:solidFill>
                  <a:schemeClr val="tx1">
                    <a:tint val="75000"/>
                  </a:schemeClr>
                </a:solidFill>
              </a:defRPr>
            </a:lvl5pPr>
            <a:lvl6pPr marL="2285774"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5" indent="0">
              <a:buNone/>
              <a:defRPr sz="16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p>
            <a:fld id="{EDB25298-F688-4150-B34C-CD8101999BC3}" type="datetimeFigureOut">
              <a:rPr lang="en-US" smtClean="0"/>
              <a:t>1/5/2022</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66012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내용 개체 틀 2"/>
          <p:cNvSpPr>
            <a:spLocks noGrp="1"/>
          </p:cNvSpPr>
          <p:nvPr>
            <p:ph sz="half" idx="1"/>
          </p:nvPr>
        </p:nvSpPr>
        <p:spPr>
          <a:xfrm>
            <a:off x="838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내용 개체 틀 3"/>
          <p:cNvSpPr>
            <a:spLocks noGrp="1"/>
          </p:cNvSpPr>
          <p:nvPr>
            <p:ph sz="half" idx="2"/>
          </p:nvPr>
        </p:nvSpPr>
        <p:spPr>
          <a:xfrm>
            <a:off x="6172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5" name="날짜 개체 틀 4"/>
          <p:cNvSpPr>
            <a:spLocks noGrp="1"/>
          </p:cNvSpPr>
          <p:nvPr>
            <p:ph type="dt" sz="half" idx="10"/>
          </p:nvPr>
        </p:nvSpPr>
        <p:spPr/>
        <p:txBody>
          <a:bodyPr/>
          <a:lstStyle/>
          <a:p>
            <a:fld id="{EDB25298-F688-4150-B34C-CD8101999BC3}" type="datetimeFigureOut">
              <a:rPr lang="en-US" smtClean="0"/>
              <a:t>1/5/2022</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367885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839788" y="365129"/>
            <a:ext cx="10515600" cy="1325563"/>
          </a:xfrm>
        </p:spPr>
        <p:txBody>
          <a:bodyPr/>
          <a:lstStyle/>
          <a:p>
            <a:r>
              <a:rPr lang="ko-KR" altLang="en-US"/>
              <a:t>마스터 제목 스타일 편집</a:t>
            </a:r>
            <a:endParaRPr lang="en-US"/>
          </a:p>
        </p:txBody>
      </p:sp>
      <p:sp>
        <p:nvSpPr>
          <p:cNvPr id="3" name="텍스트 개체 틀 2"/>
          <p:cNvSpPr>
            <a:spLocks noGrp="1"/>
          </p:cNvSpPr>
          <p:nvPr>
            <p:ph type="body" idx="1"/>
          </p:nvPr>
        </p:nvSpPr>
        <p:spPr>
          <a:xfrm>
            <a:off x="839789" y="1681163"/>
            <a:ext cx="5157787" cy="823912"/>
          </a:xfrm>
        </p:spPr>
        <p:txBody>
          <a:bodyPr anchor="b"/>
          <a:lstStyle>
            <a:lvl1pPr marL="0" indent="0">
              <a:buNone/>
              <a:defRPr sz="2400" b="1"/>
            </a:lvl1pPr>
            <a:lvl2pPr marL="457155" indent="0">
              <a:buNone/>
              <a:defRPr sz="2000" b="1"/>
            </a:lvl2pPr>
            <a:lvl3pPr marL="914309" indent="0">
              <a:buNone/>
              <a:defRPr sz="18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ko-KR" altLang="en-US"/>
              <a:t>마스터 텍스트 스타일을 편집합니다</a:t>
            </a:r>
          </a:p>
        </p:txBody>
      </p:sp>
      <p:sp>
        <p:nvSpPr>
          <p:cNvPr id="4" name="내용 개체 틀 3"/>
          <p:cNvSpPr>
            <a:spLocks noGrp="1"/>
          </p:cNvSpPr>
          <p:nvPr>
            <p:ph sz="half" idx="2"/>
          </p:nvPr>
        </p:nvSpPr>
        <p:spPr>
          <a:xfrm>
            <a:off x="839789" y="2505075"/>
            <a:ext cx="5157787"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5" name="텍스트 개체 틀 4"/>
          <p:cNvSpPr>
            <a:spLocks noGrp="1"/>
          </p:cNvSpPr>
          <p:nvPr>
            <p:ph type="body" sz="quarter" idx="3"/>
          </p:nvPr>
        </p:nvSpPr>
        <p:spPr>
          <a:xfrm>
            <a:off x="6172203" y="1681163"/>
            <a:ext cx="5183188" cy="823912"/>
          </a:xfrm>
        </p:spPr>
        <p:txBody>
          <a:bodyPr anchor="b"/>
          <a:lstStyle>
            <a:lvl1pPr marL="0" indent="0">
              <a:buNone/>
              <a:defRPr sz="2400" b="1"/>
            </a:lvl1pPr>
            <a:lvl2pPr marL="457155" indent="0">
              <a:buNone/>
              <a:defRPr sz="2000" b="1"/>
            </a:lvl2pPr>
            <a:lvl3pPr marL="914309" indent="0">
              <a:buNone/>
              <a:defRPr sz="18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6172203" y="2505075"/>
            <a:ext cx="5183188"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7" name="날짜 개체 틀 6"/>
          <p:cNvSpPr>
            <a:spLocks noGrp="1"/>
          </p:cNvSpPr>
          <p:nvPr>
            <p:ph type="dt" sz="half" idx="10"/>
          </p:nvPr>
        </p:nvSpPr>
        <p:spPr/>
        <p:txBody>
          <a:bodyPr/>
          <a:lstStyle/>
          <a:p>
            <a:fld id="{EDB25298-F688-4150-B34C-CD8101999BC3}" type="datetimeFigureOut">
              <a:rPr lang="en-US" smtClean="0"/>
              <a:t>1/5/2022</a:t>
            </a:fld>
            <a:endParaRPr lang="en-US"/>
          </a:p>
        </p:txBody>
      </p:sp>
      <p:sp>
        <p:nvSpPr>
          <p:cNvPr id="8" name="바닥글 개체 틀 7"/>
          <p:cNvSpPr>
            <a:spLocks noGrp="1"/>
          </p:cNvSpPr>
          <p:nvPr>
            <p:ph type="ftr" sz="quarter" idx="11"/>
          </p:nvPr>
        </p:nvSpPr>
        <p:spPr/>
        <p:txBody>
          <a:bodyPr/>
          <a:lstStyle/>
          <a:p>
            <a:endParaRPr lang="en-US"/>
          </a:p>
        </p:txBody>
      </p:sp>
      <p:sp>
        <p:nvSpPr>
          <p:cNvPr id="9" name="슬라이드 번호 개체 틀 8"/>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33464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날짜 개체 틀 2"/>
          <p:cNvSpPr>
            <a:spLocks noGrp="1"/>
          </p:cNvSpPr>
          <p:nvPr>
            <p:ph type="dt" sz="half" idx="10"/>
          </p:nvPr>
        </p:nvSpPr>
        <p:spPr/>
        <p:txBody>
          <a:bodyPr/>
          <a:lstStyle/>
          <a:p>
            <a:fld id="{EDB25298-F688-4150-B34C-CD8101999BC3}" type="datetimeFigureOut">
              <a:rPr lang="en-US" smtClean="0"/>
              <a:t>1/5/2022</a:t>
            </a:fld>
            <a:endParaRPr lang="en-US"/>
          </a:p>
        </p:txBody>
      </p:sp>
      <p:sp>
        <p:nvSpPr>
          <p:cNvPr id="4" name="바닥글 개체 틀 3"/>
          <p:cNvSpPr>
            <a:spLocks noGrp="1"/>
          </p:cNvSpPr>
          <p:nvPr>
            <p:ph type="ftr" sz="quarter" idx="11"/>
          </p:nvPr>
        </p:nvSpPr>
        <p:spPr/>
        <p:txBody>
          <a:bodyPr/>
          <a:lstStyle/>
          <a:p>
            <a:endParaRPr lang="en-US"/>
          </a:p>
        </p:txBody>
      </p:sp>
      <p:sp>
        <p:nvSpPr>
          <p:cNvPr id="5" name="슬라이드 번호 개체 틀 4"/>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536495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EDB25298-F688-4150-B34C-CD8101999BC3}" type="datetimeFigureOut">
              <a:rPr lang="en-US" smtClean="0"/>
              <a:t>1/5/2022</a:t>
            </a:fld>
            <a:endParaRPr lang="en-US"/>
          </a:p>
        </p:txBody>
      </p:sp>
      <p:sp>
        <p:nvSpPr>
          <p:cNvPr id="3" name="바닥글 개체 틀 2"/>
          <p:cNvSpPr>
            <a:spLocks noGrp="1"/>
          </p:cNvSpPr>
          <p:nvPr>
            <p:ph type="ftr" sz="quarter" idx="11"/>
          </p:nvPr>
        </p:nvSpPr>
        <p:spPr/>
        <p:txBody>
          <a:bodyPr/>
          <a:lstStyle/>
          <a:p>
            <a:endParaRPr lang="en-US"/>
          </a:p>
        </p:txBody>
      </p:sp>
      <p:sp>
        <p:nvSpPr>
          <p:cNvPr id="4" name="슬라이드 번호 개체 틀 3"/>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976469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a:p>
        </p:txBody>
      </p:sp>
      <p:sp>
        <p:nvSpPr>
          <p:cNvPr id="3" name="내용 개체 틀 2"/>
          <p:cNvSpPr>
            <a:spLocks noGrp="1"/>
          </p:cNvSpPr>
          <p:nvPr>
            <p:ph idx="1"/>
          </p:nvPr>
        </p:nvSpPr>
        <p:spPr>
          <a:xfrm>
            <a:off x="5183188" y="987433"/>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155" indent="0">
              <a:buNone/>
              <a:defRPr sz="1400"/>
            </a:lvl2pPr>
            <a:lvl3pPr marL="914309" indent="0">
              <a:buNone/>
              <a:defRPr sz="1200"/>
            </a:lvl3pPr>
            <a:lvl4pPr marL="1371464" indent="0">
              <a:buNone/>
              <a:defRPr sz="1000"/>
            </a:lvl4pPr>
            <a:lvl5pPr marL="1828618" indent="0">
              <a:buNone/>
              <a:defRPr sz="1000"/>
            </a:lvl5pPr>
            <a:lvl6pPr marL="2285774" indent="0">
              <a:buNone/>
              <a:defRPr sz="1000"/>
            </a:lvl6pPr>
            <a:lvl7pPr marL="2742926" indent="0">
              <a:buNone/>
              <a:defRPr sz="1000"/>
            </a:lvl7pPr>
            <a:lvl8pPr marL="3200080" indent="0">
              <a:buNone/>
              <a:defRPr sz="1000"/>
            </a:lvl8pPr>
            <a:lvl9pPr marL="3657235" indent="0">
              <a:buNone/>
              <a:defRPr sz="10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1/5/2022</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38517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ko-KR" altLang="en-US"/>
              <a:t>마스터 제목 스타일 편집</a:t>
            </a:r>
            <a:endParaRPr lang="en-US"/>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2"/>
          </p:nvPr>
        </p:nvSpPr>
        <p:spPr>
          <a:xfrm>
            <a:off x="838200" y="6356358"/>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B25298-F688-4150-B34C-CD8101999BC3}" type="datetimeFigureOut">
              <a:rPr lang="en-US" smtClean="0"/>
              <a:t>1/5/2022</a:t>
            </a:fld>
            <a:endParaRPr lang="en-US"/>
          </a:p>
        </p:txBody>
      </p:sp>
      <p:sp>
        <p:nvSpPr>
          <p:cNvPr id="5" name="바닥글 개체 틀 4"/>
          <p:cNvSpPr>
            <a:spLocks noGrp="1"/>
          </p:cNvSpPr>
          <p:nvPr>
            <p:ph type="ftr" sz="quarter" idx="3"/>
          </p:nvPr>
        </p:nvSpPr>
        <p:spPr>
          <a:xfrm>
            <a:off x="4038600" y="6356358"/>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슬라이드 번호 개체 틀 5"/>
          <p:cNvSpPr>
            <a:spLocks noGrp="1"/>
          </p:cNvSpPr>
          <p:nvPr>
            <p:ph type="sldNum" sz="quarter" idx="4"/>
          </p:nvPr>
        </p:nvSpPr>
        <p:spPr>
          <a:xfrm>
            <a:off x="8610600" y="635635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7E0DAE-A1C9-4D60-BA3C-4F78DD393968}" type="slidenum">
              <a:rPr lang="en-US" smtClean="0"/>
              <a:t>‹#›</a:t>
            </a:fld>
            <a:endParaRPr lang="en-US"/>
          </a:p>
        </p:txBody>
      </p:sp>
    </p:spTree>
    <p:extLst>
      <p:ext uri="{BB962C8B-B14F-4D97-AF65-F5344CB8AC3E}">
        <p14:creationId xmlns:p14="http://schemas.microsoft.com/office/powerpoint/2010/main" val="404057132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8" indent="-228578"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4" indent="-228578"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8"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5"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4"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8"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4"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5"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4" algn="l" defTabSz="914309" rtl="0" eaLnBrk="1" latinLnBrk="0" hangingPunct="1">
        <a:defRPr sz="1800" kern="1200">
          <a:solidFill>
            <a:schemeClr val="tx1"/>
          </a:solidFill>
          <a:latin typeface="+mn-lt"/>
          <a:ea typeface="+mn-ea"/>
          <a:cs typeface="+mn-cs"/>
        </a:defRPr>
      </a:lvl4pPr>
      <a:lvl5pPr marL="1828618" algn="l" defTabSz="914309" rtl="0" eaLnBrk="1" latinLnBrk="0" hangingPunct="1">
        <a:defRPr sz="1800" kern="1200">
          <a:solidFill>
            <a:schemeClr val="tx1"/>
          </a:solidFill>
          <a:latin typeface="+mn-lt"/>
          <a:ea typeface="+mn-ea"/>
          <a:cs typeface="+mn-cs"/>
        </a:defRPr>
      </a:lvl5pPr>
      <a:lvl6pPr marL="2285774"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5"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직사각형 7"/>
          <p:cNvSpPr/>
          <p:nvPr/>
        </p:nvSpPr>
        <p:spPr>
          <a:xfrm>
            <a:off x="0" y="2500007"/>
            <a:ext cx="12192000" cy="1342418"/>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solidFill>
              <a:srgbClr val="044EA2">
                <a:shade val="50000"/>
              </a:srgbClr>
            </a:solidFill>
            <a:prstDash val="solid"/>
            <a:miter lim="800000"/>
          </a:ln>
          <a:effectLst/>
        </p:spPr>
        <p:txBody>
          <a:bodyPr lIns="84853" tIns="42427" rIns="84853" bIns="42427" rtlCol="0" anchor="ct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dirty="0">
              <a:ln>
                <a:noFill/>
              </a:ln>
              <a:solidFill>
                <a:srgbClr val="FFFFFF"/>
              </a:solidFill>
              <a:effectLst/>
              <a:uLnTx/>
              <a:uFillTx/>
              <a:latin typeface="Arial" panose="020B0604020202020204"/>
              <a:ea typeface="굴림" panose="020B0600000101010101" pitchFamily="50" charset="-127"/>
              <a:cs typeface="+mn-cs"/>
            </a:endParaRPr>
          </a:p>
        </p:txBody>
      </p:sp>
      <p:sp>
        <p:nvSpPr>
          <p:cNvPr id="4" name="TextBox 3"/>
          <p:cNvSpPr txBox="1"/>
          <p:nvPr/>
        </p:nvSpPr>
        <p:spPr>
          <a:xfrm>
            <a:off x="1585910" y="398484"/>
            <a:ext cx="4156907" cy="707886"/>
          </a:xfrm>
          <a:prstGeom prst="rect">
            <a:avLst/>
          </a:prstGeom>
          <a:noFill/>
        </p:spPr>
        <p:txBody>
          <a:bodyPr wrap="none" rtlCol="0">
            <a:spAutoFit/>
          </a:bodyPr>
          <a:lstStyle/>
          <a:p>
            <a:r>
              <a:rPr lang="en-GB" sz="2000" b="1" dirty="0"/>
              <a:t>3GPP TSG RAN WG1 #10</a:t>
            </a:r>
            <a:r>
              <a:rPr lang="en-US" altLang="ko-KR" sz="2000" b="1" dirty="0"/>
              <a:t>7bis</a:t>
            </a:r>
            <a:r>
              <a:rPr lang="en-GB" sz="2000" b="1" dirty="0"/>
              <a:t>-e</a:t>
            </a:r>
          </a:p>
          <a:p>
            <a:r>
              <a:rPr lang="en-US" sz="2000" b="1" dirty="0"/>
              <a:t>e-Meeting, January 17th – 25th, 2022</a:t>
            </a:r>
          </a:p>
        </p:txBody>
      </p:sp>
      <p:sp>
        <p:nvSpPr>
          <p:cNvPr id="7" name="TextBox 6"/>
          <p:cNvSpPr txBox="1"/>
          <p:nvPr/>
        </p:nvSpPr>
        <p:spPr>
          <a:xfrm>
            <a:off x="10380078" y="524481"/>
            <a:ext cx="1446230" cy="400110"/>
          </a:xfrm>
          <a:prstGeom prst="rect">
            <a:avLst/>
          </a:prstGeom>
          <a:noFill/>
        </p:spPr>
        <p:txBody>
          <a:bodyPr wrap="none" rtlCol="0">
            <a:spAutoFit/>
          </a:bodyPr>
          <a:lstStyle/>
          <a:p>
            <a:pPr algn="ctr"/>
            <a:r>
              <a:rPr lang="en-GB" sz="2000" b="1"/>
              <a:t>R1-2200001</a:t>
            </a:r>
            <a:endParaRPr lang="en-US" sz="2000" b="1" dirty="0"/>
          </a:p>
        </p:txBody>
      </p:sp>
      <p:pic>
        <p:nvPicPr>
          <p:cNvPr id="2" name="Picture 2" descr="소스 이미지 보기"/>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0771" y="428559"/>
            <a:ext cx="1115743" cy="649920"/>
          </a:xfrm>
          <a:prstGeom prst="rect">
            <a:avLst/>
          </a:prstGeom>
          <a:noFill/>
          <a:extLst>
            <a:ext uri="{909E8E84-426E-40DD-AFC4-6F175D3DCCD1}">
              <a14:hiddenFill xmlns:a14="http://schemas.microsoft.com/office/drawing/2010/main">
                <a:solidFill>
                  <a:srgbClr val="FFFFFF"/>
                </a:solidFill>
              </a14:hiddenFill>
            </a:ext>
          </a:extLst>
        </p:spPr>
      </p:pic>
      <p:sp>
        <p:nvSpPr>
          <p:cNvPr id="9" name="직사각형 8"/>
          <p:cNvSpPr/>
          <p:nvPr/>
        </p:nvSpPr>
        <p:spPr>
          <a:xfrm>
            <a:off x="603417" y="2828353"/>
            <a:ext cx="10991954" cy="707886"/>
          </a:xfrm>
          <a:prstGeom prst="rect">
            <a:avLst/>
          </a:prstGeom>
        </p:spPr>
        <p:txBody>
          <a:bodyPr wrap="square">
            <a:spAutoFit/>
          </a:bodyPr>
          <a:lstStyle/>
          <a:p>
            <a:pPr algn="ctr">
              <a:spcBef>
                <a:spcPts val="0"/>
              </a:spcBef>
              <a:spcAft>
                <a:spcPts val="1200"/>
              </a:spcAft>
            </a:pPr>
            <a:r>
              <a:rPr lang="en-US" altLang="ko-KR" sz="4000" b="1" dirty="0">
                <a:solidFill>
                  <a:schemeClr val="bg1"/>
                </a:solidFill>
                <a:latin typeface="Arial" panose="020B0604020202020204" pitchFamily="34" charset="0"/>
                <a:cs typeface="Arial" panose="020B0604020202020204" pitchFamily="34" charset="0"/>
              </a:rPr>
              <a:t>Highlights from RAN#94-e</a:t>
            </a:r>
          </a:p>
        </p:txBody>
      </p:sp>
      <p:sp>
        <p:nvSpPr>
          <p:cNvPr id="6" name="직사각형 5"/>
          <p:cNvSpPr/>
          <p:nvPr/>
        </p:nvSpPr>
        <p:spPr>
          <a:xfrm>
            <a:off x="5044380" y="4720166"/>
            <a:ext cx="2122697" cy="584775"/>
          </a:xfrm>
          <a:prstGeom prst="rect">
            <a:avLst/>
          </a:prstGeom>
        </p:spPr>
        <p:txBody>
          <a:bodyPr wrap="none">
            <a:spAutoFit/>
          </a:bodyPr>
          <a:lstStyle/>
          <a:p>
            <a:pPr algn="ctr"/>
            <a:r>
              <a:rPr lang="en-US" sz="3200" b="1" dirty="0"/>
              <a:t>RAN1 Chair</a:t>
            </a:r>
          </a:p>
        </p:txBody>
      </p:sp>
    </p:spTree>
    <p:extLst>
      <p:ext uri="{BB962C8B-B14F-4D97-AF65-F5344CB8AC3E}">
        <p14:creationId xmlns:p14="http://schemas.microsoft.com/office/powerpoint/2010/main" val="1004771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a:t>LTE and NR CRs</a:t>
            </a:r>
          </a:p>
        </p:txBody>
      </p:sp>
      <p:sp>
        <p:nvSpPr>
          <p:cNvPr id="3" name="내용 개체 틀 2"/>
          <p:cNvSpPr>
            <a:spLocks noGrp="1"/>
          </p:cNvSpPr>
          <p:nvPr>
            <p:ph idx="1"/>
          </p:nvPr>
        </p:nvSpPr>
        <p:spPr/>
        <p:txBody>
          <a:bodyPr>
            <a:normAutofit/>
          </a:bodyPr>
          <a:lstStyle/>
          <a:p>
            <a:pPr hangingPunct="0"/>
            <a:r>
              <a:rPr lang="en-US" sz="2000" dirty="0"/>
              <a:t>All RAN1 endorsed LTE CRs submitted to RAN#94-e were approved</a:t>
            </a:r>
          </a:p>
          <a:p>
            <a:pPr hangingPunct="0"/>
            <a:r>
              <a:rPr lang="en-US" sz="2000" dirty="0"/>
              <a:t>All RAN1 endorsed NR CRs submitted to RAN#94-e were approved</a:t>
            </a:r>
          </a:p>
          <a:p>
            <a:pPr lvl="1"/>
            <a:endParaRPr lang="en-GB" sz="1800" dirty="0">
              <a:highlight>
                <a:srgbClr val="FFFF00"/>
              </a:highlight>
            </a:endParaRPr>
          </a:p>
          <a:p>
            <a:pPr lvl="1"/>
            <a:endParaRPr lang="en-US" sz="1800" dirty="0"/>
          </a:p>
          <a:p>
            <a:pPr lvl="1"/>
            <a:endParaRPr lang="en-US" sz="2800" dirty="0"/>
          </a:p>
          <a:p>
            <a:pPr lvl="1"/>
            <a:endParaRPr lang="en-US" sz="2800" dirty="0"/>
          </a:p>
          <a:p>
            <a:endParaRPr lang="en-US" sz="2000" dirty="0"/>
          </a:p>
        </p:txBody>
      </p:sp>
    </p:spTree>
    <p:extLst>
      <p:ext uri="{BB962C8B-B14F-4D97-AF65-F5344CB8AC3E}">
        <p14:creationId xmlns:p14="http://schemas.microsoft.com/office/powerpoint/2010/main" val="28837838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a:t>Rel-17: </a:t>
            </a:r>
            <a:r>
              <a:rPr lang="en-US" dirty="0" err="1"/>
              <a:t>Sidelink</a:t>
            </a:r>
            <a:r>
              <a:rPr lang="en-US" dirty="0"/>
              <a:t> Enhancement</a:t>
            </a:r>
          </a:p>
        </p:txBody>
      </p:sp>
      <p:sp>
        <p:nvSpPr>
          <p:cNvPr id="3" name="내용 개체 틀 2"/>
          <p:cNvSpPr>
            <a:spLocks noGrp="1"/>
          </p:cNvSpPr>
          <p:nvPr>
            <p:ph idx="1"/>
          </p:nvPr>
        </p:nvSpPr>
        <p:spPr/>
        <p:txBody>
          <a:bodyPr>
            <a:normAutofit/>
          </a:bodyPr>
          <a:lstStyle/>
          <a:p>
            <a:r>
              <a:rPr lang="en-US" sz="2000" dirty="0"/>
              <a:t>The following proposals in slide 4 of RP-213660 were endorsed</a:t>
            </a:r>
          </a:p>
          <a:p>
            <a:pPr lvl="1"/>
            <a:endParaRPr lang="en-US" sz="1800" dirty="0"/>
          </a:p>
          <a:p>
            <a:pPr lvl="1"/>
            <a:r>
              <a:rPr lang="en-US" sz="2000" b="1" dirty="0"/>
              <a:t>Proposal 1: RAN1 is tasked to complete the remaining normative work for Rel-17 NR </a:t>
            </a:r>
            <a:r>
              <a:rPr lang="en-US" sz="2000" b="1" dirty="0" err="1"/>
              <a:t>sidelink</a:t>
            </a:r>
            <a:r>
              <a:rPr lang="en-US" sz="2000" b="1" dirty="0"/>
              <a:t> enhancement by Q1 of 2022</a:t>
            </a:r>
            <a:endParaRPr lang="en-US" sz="2000" dirty="0"/>
          </a:p>
          <a:p>
            <a:pPr lvl="2"/>
            <a:r>
              <a:rPr lang="en-US" sz="1800" b="1" dirty="0"/>
              <a:t>All RAN1 decisions that impact other WGs should be finalized in RAN1#107bis-e</a:t>
            </a:r>
            <a:endParaRPr lang="en-US" sz="1800" dirty="0"/>
          </a:p>
          <a:p>
            <a:pPr marL="358738" lvl="1" indent="0">
              <a:buNone/>
            </a:pPr>
            <a:endParaRPr lang="en-US" sz="2000" dirty="0"/>
          </a:p>
          <a:p>
            <a:pPr lvl="1"/>
            <a:r>
              <a:rPr lang="en-US" sz="2000" b="1" dirty="0"/>
              <a:t>Proposal 2: Use the list of open issues provided RP-212880 (status report of WI: NR </a:t>
            </a:r>
            <a:r>
              <a:rPr lang="en-US" sz="2000" b="1" dirty="0" err="1"/>
              <a:t>sidelink</a:t>
            </a:r>
            <a:r>
              <a:rPr lang="en-US" sz="2000" b="1" dirty="0"/>
              <a:t> enhancement) as a starting point for technical discussions in RAN1.</a:t>
            </a:r>
            <a:endParaRPr lang="en-US" sz="2000" dirty="0"/>
          </a:p>
          <a:p>
            <a:pPr lvl="2"/>
            <a:r>
              <a:rPr lang="en-US" sz="1800" b="1" dirty="0"/>
              <a:t>This does not mean that all the issues included in the list are considered essential or the list is complete</a:t>
            </a:r>
            <a:endParaRPr lang="en-US" sz="1800" dirty="0"/>
          </a:p>
          <a:p>
            <a:pPr lvl="2"/>
            <a:r>
              <a:rPr lang="en-US" sz="1800" b="1" dirty="0"/>
              <a:t>RAN1 should not spend additional effort to further refine the list</a:t>
            </a:r>
            <a:endParaRPr lang="en-US" sz="1800" dirty="0"/>
          </a:p>
          <a:p>
            <a:endParaRPr lang="en-US" sz="2000" dirty="0"/>
          </a:p>
        </p:txBody>
      </p:sp>
    </p:spTree>
    <p:extLst>
      <p:ext uri="{BB962C8B-B14F-4D97-AF65-F5344CB8AC3E}">
        <p14:creationId xmlns:p14="http://schemas.microsoft.com/office/powerpoint/2010/main" val="25184594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a:t>Rel-17: </a:t>
            </a:r>
            <a:r>
              <a:rPr lang="en-GB" dirty="0"/>
              <a:t>Enhanced Industrial Internet of Things (</a:t>
            </a:r>
            <a:r>
              <a:rPr lang="en-GB" dirty="0" err="1"/>
              <a:t>IoT</a:t>
            </a:r>
            <a:r>
              <a:rPr lang="en-GB" dirty="0"/>
              <a:t>) and URLLC</a:t>
            </a:r>
            <a:endParaRPr lang="en-US" dirty="0"/>
          </a:p>
        </p:txBody>
      </p:sp>
      <p:sp>
        <p:nvSpPr>
          <p:cNvPr id="3" name="내용 개체 틀 2"/>
          <p:cNvSpPr>
            <a:spLocks noGrp="1"/>
          </p:cNvSpPr>
          <p:nvPr>
            <p:ph idx="1"/>
          </p:nvPr>
        </p:nvSpPr>
        <p:spPr/>
        <p:txBody>
          <a:bodyPr/>
          <a:lstStyle/>
          <a:p>
            <a:r>
              <a:rPr lang="en-US" sz="2000" dirty="0"/>
              <a:t>The following proposal in Section 5 of RP-213673 w</a:t>
            </a:r>
            <a:r>
              <a:rPr lang="en-US" altLang="ko-KR" sz="2000" dirty="0"/>
              <a:t>as</a:t>
            </a:r>
            <a:r>
              <a:rPr lang="en-US" sz="2000" dirty="0"/>
              <a:t> endorsed</a:t>
            </a:r>
          </a:p>
          <a:p>
            <a:pPr lvl="1"/>
            <a:endParaRPr lang="en-US" b="1" dirty="0"/>
          </a:p>
          <a:p>
            <a:pPr lvl="1"/>
            <a:r>
              <a:rPr lang="en-US" sz="2000" b="1" dirty="0"/>
              <a:t>Proposal for Issue 5:</a:t>
            </a:r>
          </a:p>
          <a:p>
            <a:pPr lvl="2"/>
            <a:r>
              <a:rPr lang="en-US" sz="1800" b="1" dirty="0"/>
              <a:t>RAN1 is tasked to complete the remaining normative work for Rel-17 Enhanced </a:t>
            </a:r>
            <a:r>
              <a:rPr lang="en-US" sz="1800" b="1" dirty="0" err="1"/>
              <a:t>IIoT</a:t>
            </a:r>
            <a:r>
              <a:rPr lang="en-US" sz="1800" b="1" dirty="0"/>
              <a:t> &amp; URLLC by Q1 of 2022</a:t>
            </a:r>
          </a:p>
          <a:p>
            <a:pPr lvl="2"/>
            <a:r>
              <a:rPr lang="en-US" sz="1800" b="1" dirty="0"/>
              <a:t>All RAN1 decisions that impact other WGs should be finalized in RAN1#107bis-e</a:t>
            </a:r>
          </a:p>
          <a:p>
            <a:pPr lvl="2"/>
            <a:endParaRPr lang="en-US" sz="1800" b="1" dirty="0"/>
          </a:p>
          <a:p>
            <a:pPr lvl="2"/>
            <a:endParaRPr lang="en-US" sz="1800" b="1" dirty="0"/>
          </a:p>
          <a:p>
            <a:r>
              <a:rPr lang="en-US" sz="2000" dirty="0"/>
              <a:t>In addition, the following proposal was endorsed during the GTW session</a:t>
            </a:r>
          </a:p>
          <a:p>
            <a:pPr lvl="1"/>
            <a:endParaRPr lang="en-US" sz="2000" b="1" dirty="0"/>
          </a:p>
          <a:p>
            <a:pPr lvl="1"/>
            <a:r>
              <a:rPr lang="en-GB" sz="2000" b="1" dirty="0"/>
              <a:t>"RAN to guide RAN1 to focus on the discussions on Capabilility#1 only in Q1 2022 for Rel-17 intra-UE multiplexing framework"</a:t>
            </a:r>
            <a:endParaRPr lang="en-US" sz="2000" b="1" dirty="0"/>
          </a:p>
        </p:txBody>
      </p:sp>
    </p:spTree>
    <p:extLst>
      <p:ext uri="{BB962C8B-B14F-4D97-AF65-F5344CB8AC3E}">
        <p14:creationId xmlns:p14="http://schemas.microsoft.com/office/powerpoint/2010/main" val="41933792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Rel-17: </a:t>
            </a:r>
            <a:r>
              <a:rPr lang="en-GB" dirty="0"/>
              <a:t>NR Coverage Enhancement</a:t>
            </a:r>
            <a:r>
              <a:rPr lang="en-US" altLang="ko-KR" dirty="0"/>
              <a:t> </a:t>
            </a:r>
            <a:endParaRPr lang="en-US" dirty="0"/>
          </a:p>
        </p:txBody>
      </p:sp>
      <p:sp>
        <p:nvSpPr>
          <p:cNvPr id="3" name="내용 개체 틀 2"/>
          <p:cNvSpPr>
            <a:spLocks noGrp="1"/>
          </p:cNvSpPr>
          <p:nvPr>
            <p:ph idx="1"/>
          </p:nvPr>
        </p:nvSpPr>
        <p:spPr/>
        <p:txBody>
          <a:bodyPr/>
          <a:lstStyle/>
          <a:p>
            <a:r>
              <a:rPr lang="en-US" sz="2000" dirty="0"/>
              <a:t>The following proposal in slide 10 of RP-213615 was endorsed</a:t>
            </a:r>
          </a:p>
          <a:p>
            <a:endParaRPr lang="en-US" dirty="0"/>
          </a:p>
          <a:p>
            <a:pPr lvl="1"/>
            <a:r>
              <a:rPr lang="fr-FR" altLang="zh-CN" sz="2000" b="1" dirty="0"/>
              <a:t>Proposal for GTW (same as intermediate round)</a:t>
            </a:r>
          </a:p>
          <a:p>
            <a:pPr lvl="2"/>
            <a:r>
              <a:rPr lang="en-US" altLang="zh-CN" sz="1800" b="1" dirty="0"/>
              <a:t>For the determination of the index of the starting coded bit in a transmitted slot for </a:t>
            </a:r>
            <a:r>
              <a:rPr lang="en-US" altLang="zh-CN" sz="1800" b="1" dirty="0" err="1"/>
              <a:t>TBoMS</a:t>
            </a:r>
            <a:r>
              <a:rPr lang="en-US" altLang="zh-CN" sz="1800" b="1" dirty="0"/>
              <a:t>:</a:t>
            </a:r>
          </a:p>
          <a:p>
            <a:pPr lvl="3"/>
            <a:r>
              <a:rPr lang="fr-FR" altLang="zh-CN" sz="1800" b="1" dirty="0"/>
              <a:t>adopt option C at RAN#94e</a:t>
            </a:r>
          </a:p>
          <a:p>
            <a:pPr lvl="3"/>
            <a:r>
              <a:rPr lang="en-US" altLang="zh-CN" sz="1800" b="1" dirty="0"/>
              <a:t>task RAN1 to work on the corresponding CR(s) for RAN#95e</a:t>
            </a:r>
          </a:p>
          <a:p>
            <a:endParaRPr lang="en-US" dirty="0"/>
          </a:p>
        </p:txBody>
      </p:sp>
    </p:spTree>
    <p:extLst>
      <p:ext uri="{BB962C8B-B14F-4D97-AF65-F5344CB8AC3E}">
        <p14:creationId xmlns:p14="http://schemas.microsoft.com/office/powerpoint/2010/main" val="2066983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dirty="0"/>
              <a:t>Rel-17 NR Multicast and Broadcast Services</a:t>
            </a:r>
            <a:endParaRPr lang="en-US" dirty="0"/>
          </a:p>
        </p:txBody>
      </p:sp>
      <p:sp>
        <p:nvSpPr>
          <p:cNvPr id="3" name="내용 개체 틀 2"/>
          <p:cNvSpPr>
            <a:spLocks noGrp="1"/>
          </p:cNvSpPr>
          <p:nvPr>
            <p:ph idx="1"/>
          </p:nvPr>
        </p:nvSpPr>
        <p:spPr/>
        <p:txBody>
          <a:bodyPr>
            <a:normAutofit/>
          </a:bodyPr>
          <a:lstStyle/>
          <a:p>
            <a:r>
              <a:rPr lang="en-US" sz="2000" dirty="0"/>
              <a:t>The following proposal from GTW session was endorsed</a:t>
            </a:r>
          </a:p>
          <a:p>
            <a:endParaRPr lang="en-US" sz="2000" dirty="0"/>
          </a:p>
          <a:p>
            <a:pPr lvl="1"/>
            <a:r>
              <a:rPr lang="en-US" sz="2000" b="1" dirty="0"/>
              <a:t>Support case E, under the assumption that configuration work is driven by RAN2 and RAN2 impact is reasonable (i.e. RAN2 may decide to not support it if issues surface during WG discussions) and </a:t>
            </a:r>
            <a:r>
              <a:rPr lang="en-US" sz="2000" b="1" u="sng" dirty="0">
                <a:solidFill>
                  <a:srgbClr val="FF0000"/>
                </a:solidFill>
              </a:rPr>
              <a:t>it is expected to have zero RAN1 impact</a:t>
            </a:r>
            <a:r>
              <a:rPr lang="en-US" sz="2000" b="1" dirty="0"/>
              <a:t>.</a:t>
            </a:r>
          </a:p>
          <a:p>
            <a:pPr lvl="1"/>
            <a:endParaRPr lang="en-US" sz="1800" dirty="0"/>
          </a:p>
        </p:txBody>
      </p:sp>
    </p:spTree>
    <p:extLst>
      <p:ext uri="{BB962C8B-B14F-4D97-AF65-F5344CB8AC3E}">
        <p14:creationId xmlns:p14="http://schemas.microsoft.com/office/powerpoint/2010/main" val="33236388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a:t>Rel-18 Package: Approved WI/SIs</a:t>
            </a:r>
          </a:p>
        </p:txBody>
      </p:sp>
      <p:sp>
        <p:nvSpPr>
          <p:cNvPr id="3" name="내용 개체 틀 2"/>
          <p:cNvSpPr>
            <a:spLocks noGrp="1"/>
          </p:cNvSpPr>
          <p:nvPr>
            <p:ph idx="1"/>
          </p:nvPr>
        </p:nvSpPr>
        <p:spPr/>
        <p:txBody>
          <a:bodyPr>
            <a:normAutofit lnSpcReduction="10000"/>
          </a:bodyPr>
          <a:lstStyle/>
          <a:p>
            <a:pPr>
              <a:lnSpc>
                <a:spcPct val="110000"/>
              </a:lnSpc>
            </a:pPr>
            <a:r>
              <a:rPr lang="en-US" sz="1600" dirty="0"/>
              <a:t>12 Rel-18 WI/SIs led by RAN1 were approved in RAN#94-e</a:t>
            </a:r>
          </a:p>
          <a:p>
            <a:pPr lvl="1">
              <a:lnSpc>
                <a:spcPct val="110000"/>
              </a:lnSpc>
            </a:pPr>
            <a:r>
              <a:rPr lang="en-US" sz="1400" dirty="0"/>
              <a:t>RP-213598	MIMO Evolution for Downlink and Uplink</a:t>
            </a:r>
          </a:p>
          <a:p>
            <a:pPr lvl="1">
              <a:lnSpc>
                <a:spcPct val="110000"/>
              </a:lnSpc>
            </a:pPr>
            <a:r>
              <a:rPr lang="en-US" sz="1400" dirty="0"/>
              <a:t>RP-213599	Study on Artificial Intelligence (AI)/Machine Learning (ML) for NR Air Interface</a:t>
            </a:r>
          </a:p>
          <a:p>
            <a:pPr lvl="1">
              <a:lnSpc>
                <a:spcPct val="110000"/>
              </a:lnSpc>
            </a:pPr>
            <a:r>
              <a:rPr lang="en-US" sz="1400" dirty="0"/>
              <a:t>RP-213591	Study on evolution of NR duplex operation</a:t>
            </a:r>
          </a:p>
          <a:p>
            <a:pPr lvl="1">
              <a:lnSpc>
                <a:spcPct val="110000"/>
              </a:lnSpc>
            </a:pPr>
            <a:r>
              <a:rPr lang="en-US" sz="1400" dirty="0"/>
              <a:t>RP-213678	NR </a:t>
            </a:r>
            <a:r>
              <a:rPr lang="en-US" sz="1400" dirty="0" err="1"/>
              <a:t>sidelink</a:t>
            </a:r>
            <a:r>
              <a:rPr lang="en-US" sz="1400" dirty="0"/>
              <a:t> evolution</a:t>
            </a:r>
          </a:p>
          <a:p>
            <a:pPr lvl="1">
              <a:lnSpc>
                <a:spcPct val="110000"/>
              </a:lnSpc>
            </a:pPr>
            <a:r>
              <a:rPr lang="en-US" sz="1400" dirty="0"/>
              <a:t>RP-213588	Study on expanded and improved NR positioning	</a:t>
            </a:r>
          </a:p>
          <a:p>
            <a:pPr lvl="1">
              <a:lnSpc>
                <a:spcPct val="110000"/>
              </a:lnSpc>
            </a:pPr>
            <a:r>
              <a:rPr lang="en-US" sz="1400" dirty="0"/>
              <a:t>RP-213661	Study on further NR </a:t>
            </a:r>
            <a:r>
              <a:rPr lang="en-US" sz="1400" dirty="0" err="1"/>
              <a:t>RedCap</a:t>
            </a:r>
            <a:r>
              <a:rPr lang="en-US" sz="1400" dirty="0"/>
              <a:t> UE complexity reduction</a:t>
            </a:r>
          </a:p>
          <a:p>
            <a:pPr lvl="1">
              <a:lnSpc>
                <a:spcPct val="110000"/>
              </a:lnSpc>
            </a:pPr>
            <a:r>
              <a:rPr lang="en-US" sz="1400" dirty="0"/>
              <a:t>RP-213554	Study on network energy savings for NR</a:t>
            </a:r>
          </a:p>
          <a:p>
            <a:pPr lvl="1">
              <a:lnSpc>
                <a:spcPct val="110000"/>
              </a:lnSpc>
            </a:pPr>
            <a:r>
              <a:rPr lang="en-US" sz="1400" dirty="0"/>
              <a:t>RP-213700	Study on NR Network-controlled Repeaters</a:t>
            </a:r>
          </a:p>
          <a:p>
            <a:pPr lvl="1">
              <a:lnSpc>
                <a:spcPct val="110000"/>
              </a:lnSpc>
            </a:pPr>
            <a:r>
              <a:rPr lang="en-US" sz="1400" dirty="0"/>
              <a:t>RP-213575	Enhancement of NR Dynamic spectrum sharing (DSS)</a:t>
            </a:r>
          </a:p>
          <a:p>
            <a:pPr lvl="1">
              <a:lnSpc>
                <a:spcPct val="110000"/>
              </a:lnSpc>
            </a:pPr>
            <a:r>
              <a:rPr lang="en-US" sz="1400" dirty="0"/>
              <a:t>RP-213645	Study on low-power Wake-up Signal and Receiver for NR</a:t>
            </a:r>
          </a:p>
          <a:p>
            <a:pPr lvl="1">
              <a:lnSpc>
                <a:spcPct val="110000"/>
              </a:lnSpc>
            </a:pPr>
            <a:r>
              <a:rPr lang="en-US" sz="1400" dirty="0"/>
              <a:t>RP-213577	Multi-carrier enhancements</a:t>
            </a:r>
          </a:p>
          <a:p>
            <a:pPr lvl="1">
              <a:lnSpc>
                <a:spcPct val="110000"/>
              </a:lnSpc>
            </a:pPr>
            <a:r>
              <a:rPr lang="en-US" sz="1400" dirty="0"/>
              <a:t>RP-213579	Further NR coverage enhancements </a:t>
            </a:r>
          </a:p>
          <a:p>
            <a:pPr lvl="1">
              <a:lnSpc>
                <a:spcPct val="110000"/>
              </a:lnSpc>
            </a:pPr>
            <a:endParaRPr lang="en-US" sz="1400" dirty="0"/>
          </a:p>
          <a:p>
            <a:pPr>
              <a:lnSpc>
                <a:spcPct val="110000"/>
              </a:lnSpc>
            </a:pPr>
            <a:r>
              <a:rPr lang="en-US" sz="1600" dirty="0"/>
              <a:t>5 Rel-18 WI/SIs led RAN2 with RAN1 objectives were approved in RAN#94-e</a:t>
            </a:r>
          </a:p>
          <a:p>
            <a:pPr lvl="1">
              <a:lnSpc>
                <a:spcPct val="110000"/>
              </a:lnSpc>
            </a:pPr>
            <a:r>
              <a:rPr lang="en-US" sz="1400" dirty="0"/>
              <a:t>RP-213587	Study on XR Enhancements for NR</a:t>
            </a:r>
          </a:p>
          <a:p>
            <a:pPr lvl="1">
              <a:lnSpc>
                <a:spcPct val="110000"/>
              </a:lnSpc>
            </a:pPr>
            <a:r>
              <a:rPr lang="en-US" sz="1400" dirty="0"/>
              <a:t>RP-213565	Further NR mobility enhancements</a:t>
            </a:r>
          </a:p>
          <a:p>
            <a:pPr lvl="1">
              <a:lnSpc>
                <a:spcPct val="110000"/>
              </a:lnSpc>
            </a:pPr>
            <a:r>
              <a:rPr lang="en-US" sz="1400" dirty="0"/>
              <a:t>RP-213690	NR NTN (Non-Terrestrial Networks) enhancements</a:t>
            </a:r>
          </a:p>
          <a:p>
            <a:pPr lvl="1">
              <a:lnSpc>
                <a:spcPct val="110000"/>
              </a:lnSpc>
            </a:pPr>
            <a:r>
              <a:rPr lang="en-US" sz="1400" dirty="0"/>
              <a:t>RP-213596	</a:t>
            </a:r>
            <a:r>
              <a:rPr lang="en-US" sz="1400" dirty="0" err="1"/>
              <a:t>IoT</a:t>
            </a:r>
            <a:r>
              <a:rPr lang="en-US" sz="1400" dirty="0"/>
              <a:t> NTN enhancements</a:t>
            </a:r>
          </a:p>
          <a:p>
            <a:pPr lvl="1">
              <a:lnSpc>
                <a:spcPct val="110000"/>
              </a:lnSpc>
            </a:pPr>
            <a:r>
              <a:rPr lang="en-US" sz="1400" dirty="0"/>
              <a:t>RP-213600	NR support for UAV (</a:t>
            </a:r>
            <a:r>
              <a:rPr lang="en-US" sz="1400" dirty="0" err="1"/>
              <a:t>Uncrewed</a:t>
            </a:r>
            <a:r>
              <a:rPr lang="en-US" sz="1400" dirty="0"/>
              <a:t> Aerial Vehicles)</a:t>
            </a:r>
          </a:p>
          <a:p>
            <a:pPr lvl="1">
              <a:lnSpc>
                <a:spcPct val="110000"/>
              </a:lnSpc>
              <a:buClr>
                <a:srgbClr val="4472C4">
                  <a:lumMod val="75000"/>
                </a:srgbClr>
              </a:buClr>
            </a:pPr>
            <a:endParaRPr lang="en-US" sz="1400" dirty="0">
              <a:solidFill>
                <a:prstClr val="black"/>
              </a:solidFill>
            </a:endParaRPr>
          </a:p>
          <a:p>
            <a:pPr lvl="0">
              <a:lnSpc>
                <a:spcPct val="110000"/>
              </a:lnSpc>
              <a:buClr>
                <a:srgbClr val="4472C4">
                  <a:lumMod val="75000"/>
                </a:srgbClr>
              </a:buClr>
            </a:pPr>
            <a:r>
              <a:rPr lang="en-US" sz="1600" dirty="0">
                <a:solidFill>
                  <a:prstClr val="black"/>
                </a:solidFill>
              </a:rPr>
              <a:t>1 Rel-18 WI/SIs led RAN4 with RAN1 objectives were approved in RAN#94-e</a:t>
            </a:r>
          </a:p>
          <a:p>
            <a:pPr lvl="1">
              <a:lnSpc>
                <a:spcPct val="110000"/>
              </a:lnSpc>
            </a:pPr>
            <a:r>
              <a:rPr lang="en-US" sz="1400" dirty="0"/>
              <a:t>RP-213603	NR support for dedicated spectrum less than 5MHz for FR1</a:t>
            </a:r>
          </a:p>
        </p:txBody>
      </p:sp>
    </p:spTree>
    <p:extLst>
      <p:ext uri="{BB962C8B-B14F-4D97-AF65-F5344CB8AC3E}">
        <p14:creationId xmlns:p14="http://schemas.microsoft.com/office/powerpoint/2010/main" val="14110712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a:t>Rel-18 Package: TU Allocation </a:t>
            </a:r>
            <a:r>
              <a:rPr lang="en-US"/>
              <a:t>in RP-213697</a:t>
            </a:r>
            <a:endParaRPr lang="en-US" dirty="0"/>
          </a:p>
        </p:txBody>
      </p:sp>
      <p:graphicFrame>
        <p:nvGraphicFramePr>
          <p:cNvPr id="4" name="표 3"/>
          <p:cNvGraphicFramePr>
            <a:graphicFrameLocks noGrp="1"/>
          </p:cNvGraphicFramePr>
          <p:nvPr>
            <p:extLst>
              <p:ext uri="{D42A27DB-BD31-4B8C-83A1-F6EECF244321}">
                <p14:modId xmlns:p14="http://schemas.microsoft.com/office/powerpoint/2010/main" val="1781681772"/>
              </p:ext>
            </p:extLst>
          </p:nvPr>
        </p:nvGraphicFramePr>
        <p:xfrm>
          <a:off x="1440613" y="945741"/>
          <a:ext cx="9317478" cy="5612054"/>
        </p:xfrm>
        <a:graphic>
          <a:graphicData uri="http://schemas.openxmlformats.org/drawingml/2006/table">
            <a:tbl>
              <a:tblPr/>
              <a:tblGrid>
                <a:gridCol w="3207242">
                  <a:extLst>
                    <a:ext uri="{9D8B030D-6E8A-4147-A177-3AD203B41FA5}">
                      <a16:colId xmlns:a16="http://schemas.microsoft.com/office/drawing/2014/main" val="3874162454"/>
                    </a:ext>
                  </a:extLst>
                </a:gridCol>
                <a:gridCol w="922239">
                  <a:extLst>
                    <a:ext uri="{9D8B030D-6E8A-4147-A177-3AD203B41FA5}">
                      <a16:colId xmlns:a16="http://schemas.microsoft.com/office/drawing/2014/main" val="53917405"/>
                    </a:ext>
                  </a:extLst>
                </a:gridCol>
                <a:gridCol w="903225">
                  <a:extLst>
                    <a:ext uri="{9D8B030D-6E8A-4147-A177-3AD203B41FA5}">
                      <a16:colId xmlns:a16="http://schemas.microsoft.com/office/drawing/2014/main" val="2312745113"/>
                    </a:ext>
                  </a:extLst>
                </a:gridCol>
                <a:gridCol w="903225">
                  <a:extLst>
                    <a:ext uri="{9D8B030D-6E8A-4147-A177-3AD203B41FA5}">
                      <a16:colId xmlns:a16="http://schemas.microsoft.com/office/drawing/2014/main" val="1423853854"/>
                    </a:ext>
                  </a:extLst>
                </a:gridCol>
                <a:gridCol w="903225">
                  <a:extLst>
                    <a:ext uri="{9D8B030D-6E8A-4147-A177-3AD203B41FA5}">
                      <a16:colId xmlns:a16="http://schemas.microsoft.com/office/drawing/2014/main" val="3368391573"/>
                    </a:ext>
                  </a:extLst>
                </a:gridCol>
                <a:gridCol w="903225">
                  <a:extLst>
                    <a:ext uri="{9D8B030D-6E8A-4147-A177-3AD203B41FA5}">
                      <a16:colId xmlns:a16="http://schemas.microsoft.com/office/drawing/2014/main" val="3952652456"/>
                    </a:ext>
                  </a:extLst>
                </a:gridCol>
                <a:gridCol w="903225">
                  <a:extLst>
                    <a:ext uri="{9D8B030D-6E8A-4147-A177-3AD203B41FA5}">
                      <a16:colId xmlns:a16="http://schemas.microsoft.com/office/drawing/2014/main" val="1643541789"/>
                    </a:ext>
                  </a:extLst>
                </a:gridCol>
                <a:gridCol w="671872">
                  <a:extLst>
                    <a:ext uri="{9D8B030D-6E8A-4147-A177-3AD203B41FA5}">
                      <a16:colId xmlns:a16="http://schemas.microsoft.com/office/drawing/2014/main" val="52718575"/>
                    </a:ext>
                  </a:extLst>
                </a:gridCol>
              </a:tblGrid>
              <a:tr h="167984">
                <a:tc>
                  <a:txBody>
                    <a:bodyPr/>
                    <a:lstStyle/>
                    <a:p>
                      <a:pPr algn="l" fontAlgn="b"/>
                      <a:endParaRPr lang="en-US" sz="1050" b="0" i="0" u="none" strike="noStrike">
                        <a:solidFill>
                          <a:srgbClr val="000000"/>
                        </a:solidFill>
                        <a:effectLst/>
                        <a:latin typeface="Calibri" panose="020F0502020204030204" pitchFamily="34" charset="0"/>
                      </a:endParaRPr>
                    </a:p>
                  </a:txBody>
                  <a:tcPr marL="8400" marR="8400" marT="840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6">
                  <a:txBody>
                    <a:bodyPr/>
                    <a:lstStyle/>
                    <a:p>
                      <a:pPr algn="ctr" fontAlgn="b"/>
                      <a:r>
                        <a:rPr lang="en-US" sz="1050" b="1" i="0" u="none" strike="noStrike">
                          <a:solidFill>
                            <a:srgbClr val="000000"/>
                          </a:solidFill>
                          <a:effectLst/>
                          <a:latin typeface="Calibri" panose="020F0502020204030204" pitchFamily="34" charset="0"/>
                        </a:rPr>
                        <a:t>TUs/Quarter</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algn="ctr" fontAlgn="ctr"/>
                      <a:r>
                        <a:rPr lang="en-US" sz="1050" b="1" i="0" u="none" strike="noStrike">
                          <a:solidFill>
                            <a:srgbClr val="000000"/>
                          </a:solidFill>
                          <a:effectLst/>
                          <a:latin typeface="Calibri" panose="020F0502020204030204" pitchFamily="34" charset="0"/>
                        </a:rPr>
                        <a:t>Total TUs</a:t>
                      </a:r>
                    </a:p>
                  </a:txBody>
                  <a:tcPr marL="8400" marR="8400" marT="840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3896092"/>
                  </a:ext>
                </a:extLst>
              </a:tr>
              <a:tr h="176382">
                <a:tc rowSpan="2">
                  <a:txBody>
                    <a:bodyPr/>
                    <a:lstStyle/>
                    <a:p>
                      <a:pPr algn="ctr" fontAlgn="b"/>
                      <a:r>
                        <a:rPr lang="en-US" sz="1200" b="0" i="0" u="none" strike="noStrike">
                          <a:solidFill>
                            <a:srgbClr val="000000"/>
                          </a:solidFill>
                          <a:effectLst/>
                          <a:latin typeface="Calibri" panose="020F0502020204030204" pitchFamily="34" charset="0"/>
                        </a:rPr>
                        <a:t>Topics</a:t>
                      </a:r>
                    </a:p>
                  </a:txBody>
                  <a:tcPr marL="8400" marR="8400" marT="84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2Q'2022</a:t>
                      </a:r>
                    </a:p>
                  </a:txBody>
                  <a:tcPr marL="8400" marR="8400" marT="84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3Q'2022</a:t>
                      </a:r>
                    </a:p>
                  </a:txBody>
                  <a:tcPr marL="8400" marR="8400" marT="84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4Q'2022</a:t>
                      </a:r>
                    </a:p>
                  </a:txBody>
                  <a:tcPr marL="8400" marR="8400" marT="84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1Q'2023</a:t>
                      </a:r>
                    </a:p>
                  </a:txBody>
                  <a:tcPr marL="8400" marR="8400" marT="84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2Q'2023</a:t>
                      </a:r>
                    </a:p>
                  </a:txBody>
                  <a:tcPr marL="8400" marR="8400" marT="84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3Q'2023</a:t>
                      </a:r>
                    </a:p>
                  </a:txBody>
                  <a:tcPr marL="8400" marR="8400" marT="84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887850981"/>
                  </a:ext>
                </a:extLst>
              </a:tr>
              <a:tr h="176382">
                <a:tc vMerge="1">
                  <a:txBody>
                    <a:bodyPr/>
                    <a:lstStyle/>
                    <a:p>
                      <a:endParaRPr lang="en-US"/>
                    </a:p>
                  </a:txBody>
                  <a:tcPr/>
                </a:tc>
                <a:tc>
                  <a:txBody>
                    <a:bodyPr/>
                    <a:lstStyle/>
                    <a:p>
                      <a:pPr algn="ctr" fontAlgn="b"/>
                      <a:r>
                        <a:rPr lang="en-US" sz="1200" b="0" i="0" u="none" strike="noStrike">
                          <a:solidFill>
                            <a:srgbClr val="000000"/>
                          </a:solidFill>
                          <a:effectLst/>
                          <a:latin typeface="Calibri" panose="020F0502020204030204" pitchFamily="34" charset="0"/>
                        </a:rPr>
                        <a:t>31</a:t>
                      </a:r>
                    </a:p>
                  </a:txBody>
                  <a:tcPr marL="8400" marR="8400" marT="84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200" b="0" i="0" u="none" strike="noStrike">
                          <a:solidFill>
                            <a:srgbClr val="000000"/>
                          </a:solidFill>
                          <a:effectLst/>
                          <a:latin typeface="Calibri" panose="020F0502020204030204" pitchFamily="34" charset="0"/>
                        </a:rPr>
                        <a:t>31</a:t>
                      </a:r>
                    </a:p>
                  </a:txBody>
                  <a:tcPr marL="8400" marR="8400" marT="84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62</a:t>
                      </a:r>
                    </a:p>
                  </a:txBody>
                  <a:tcPr marL="8400" marR="8400" marT="84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31</a:t>
                      </a:r>
                    </a:p>
                  </a:txBody>
                  <a:tcPr marL="8400" marR="8400" marT="84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62</a:t>
                      </a:r>
                    </a:p>
                  </a:txBody>
                  <a:tcPr marL="8400" marR="8400" marT="84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31</a:t>
                      </a:r>
                    </a:p>
                  </a:txBody>
                  <a:tcPr marL="8400" marR="8400" marT="84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50" b="1" i="0" u="none" strike="noStrike">
                          <a:solidFill>
                            <a:srgbClr val="000000"/>
                          </a:solidFill>
                          <a:effectLst/>
                          <a:latin typeface="Calibri" panose="020F0502020204030204" pitchFamily="34" charset="0"/>
                        </a:rPr>
                        <a:t>248</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9671755"/>
                  </a:ext>
                </a:extLst>
              </a:tr>
              <a:tr h="176382">
                <a:tc>
                  <a:txBody>
                    <a:bodyPr/>
                    <a:lstStyle/>
                    <a:p>
                      <a:pPr algn="l" fontAlgn="ctr"/>
                      <a:r>
                        <a:rPr lang="en-US" sz="1200" b="1" i="0" u="none" strike="noStrike">
                          <a:solidFill>
                            <a:srgbClr val="000000"/>
                          </a:solidFill>
                          <a:effectLst/>
                          <a:latin typeface="Calibri" panose="020F0502020204030204" pitchFamily="34" charset="0"/>
                        </a:rPr>
                        <a:t>Nominal TUs for Maintenance</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a:solidFill>
                            <a:srgbClr val="000000"/>
                          </a:solidFill>
                          <a:effectLst/>
                          <a:latin typeface="Calibri" panose="020F0502020204030204" pitchFamily="34" charset="0"/>
                        </a:rPr>
                        <a:t>4</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a:solidFill>
                            <a:srgbClr val="000000"/>
                          </a:solidFill>
                          <a:effectLst/>
                          <a:latin typeface="Calibri" panose="020F0502020204030204" pitchFamily="34" charset="0"/>
                        </a:rPr>
                        <a:t>4</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a:solidFill>
                            <a:srgbClr val="000000"/>
                          </a:solidFill>
                          <a:effectLst/>
                          <a:latin typeface="Calibri" panose="020F0502020204030204" pitchFamily="34" charset="0"/>
                        </a:rPr>
                        <a:t>8</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a:solidFill>
                            <a:srgbClr val="000000"/>
                          </a:solidFill>
                          <a:effectLst/>
                          <a:latin typeface="Calibri" panose="020F0502020204030204" pitchFamily="34" charset="0"/>
                        </a:rPr>
                        <a:t>4</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a:solidFill>
                            <a:srgbClr val="000000"/>
                          </a:solidFill>
                          <a:effectLst/>
                          <a:latin typeface="Calibri" panose="020F0502020204030204" pitchFamily="34" charset="0"/>
                        </a:rPr>
                        <a:t>8</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a:solidFill>
                            <a:srgbClr val="000000"/>
                          </a:solidFill>
                          <a:effectLst/>
                          <a:latin typeface="Calibri" panose="020F0502020204030204" pitchFamily="34" charset="0"/>
                        </a:rPr>
                        <a:t>4</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50" b="1" i="0" u="none" strike="noStrike">
                          <a:solidFill>
                            <a:srgbClr val="000000"/>
                          </a:solidFill>
                          <a:effectLst/>
                          <a:latin typeface="Calibri" panose="020F0502020204030204" pitchFamily="34" charset="0"/>
                        </a:rPr>
                        <a:t>32</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755299"/>
                  </a:ext>
                </a:extLst>
              </a:tr>
              <a:tr h="176382">
                <a:tc>
                  <a:txBody>
                    <a:bodyPr/>
                    <a:lstStyle/>
                    <a:p>
                      <a:pPr algn="l" fontAlgn="ctr"/>
                      <a:r>
                        <a:rPr lang="en-US" sz="1200" b="1" i="0" u="none" strike="noStrike">
                          <a:solidFill>
                            <a:srgbClr val="000000"/>
                          </a:solidFill>
                          <a:effectLst/>
                          <a:latin typeface="Calibri" panose="020F0502020204030204" pitchFamily="34" charset="0"/>
                        </a:rPr>
                        <a:t>Additional TUs for Maintenance</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a:solidFill>
                            <a:srgbClr val="000000"/>
                          </a:solidFill>
                          <a:effectLst/>
                          <a:latin typeface="Calibri" panose="020F0502020204030204" pitchFamily="34" charset="0"/>
                        </a:rPr>
                        <a:t>11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a:solidFill>
                            <a:srgbClr val="000000"/>
                          </a:solidFill>
                          <a:effectLst/>
                          <a:latin typeface="Calibri" panose="020F0502020204030204" pitchFamily="34" charset="0"/>
                        </a:rPr>
                        <a:t>4</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a:solidFill>
                            <a:srgbClr val="000000"/>
                          </a:solidFill>
                          <a:effectLst/>
                          <a:latin typeface="Calibri" panose="020F0502020204030204" pitchFamily="34" charset="0"/>
                        </a:rPr>
                        <a:t>4</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a:solidFill>
                            <a:srgbClr val="000000"/>
                          </a:solidFill>
                          <a:effectLst/>
                          <a:latin typeface="Calibri" panose="020F0502020204030204" pitchFamily="34" charset="0"/>
                        </a:rPr>
                        <a:t>0</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a:solidFill>
                            <a:srgbClr val="000000"/>
                          </a:solidFill>
                          <a:effectLst/>
                          <a:latin typeface="Calibri" panose="020F0502020204030204" pitchFamily="34" charset="0"/>
                        </a:rPr>
                        <a:t>0</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a:solidFill>
                            <a:srgbClr val="000000"/>
                          </a:solidFill>
                          <a:effectLst/>
                          <a:latin typeface="Calibri" panose="020F0502020204030204" pitchFamily="34" charset="0"/>
                        </a:rPr>
                        <a:t>0</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50" b="1" i="0" u="none" strike="noStrike">
                          <a:solidFill>
                            <a:srgbClr val="000000"/>
                          </a:solidFill>
                          <a:effectLst/>
                          <a:latin typeface="Calibri" panose="020F0502020204030204" pitchFamily="34" charset="0"/>
                        </a:rPr>
                        <a:t>19</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5963251"/>
                  </a:ext>
                </a:extLst>
              </a:tr>
              <a:tr h="176382">
                <a:tc>
                  <a:txBody>
                    <a:bodyPr/>
                    <a:lstStyle/>
                    <a:p>
                      <a:pPr algn="l" fontAlgn="ctr"/>
                      <a:r>
                        <a:rPr lang="en-US" sz="1200" b="1" i="0" u="none" strike="noStrike">
                          <a:solidFill>
                            <a:srgbClr val="000000"/>
                          </a:solidFill>
                          <a:effectLst/>
                          <a:latin typeface="Calibri" panose="020F0502020204030204" pitchFamily="34" charset="0"/>
                        </a:rPr>
                        <a:t>Reserved TUs ([5%-15%] capacity)</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a:solidFill>
                            <a:srgbClr val="000000"/>
                          </a:solidFill>
                          <a:effectLst/>
                          <a:latin typeface="Calibri" panose="020F0502020204030204" pitchFamily="34" charset="0"/>
                        </a:rPr>
                        <a:t>4</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a:solidFill>
                            <a:srgbClr val="000000"/>
                          </a:solidFill>
                          <a:effectLst/>
                          <a:latin typeface="Calibri" panose="020F0502020204030204" pitchFamily="34" charset="0"/>
                        </a:rPr>
                        <a:t>5</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a:solidFill>
                            <a:srgbClr val="000000"/>
                          </a:solidFill>
                          <a:effectLst/>
                          <a:latin typeface="Calibri" panose="020F0502020204030204" pitchFamily="34" charset="0"/>
                        </a:rPr>
                        <a:t>3</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50" b="1" i="0" u="none" strike="noStrike">
                          <a:solidFill>
                            <a:srgbClr val="000000"/>
                          </a:solidFill>
                          <a:effectLst/>
                          <a:latin typeface="Calibri" panose="020F0502020204030204" pitchFamily="34" charset="0"/>
                        </a:rPr>
                        <a:t>16</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28908159"/>
                  </a:ext>
                </a:extLst>
              </a:tr>
              <a:tr h="176382">
                <a:tc>
                  <a:txBody>
                    <a:bodyPr/>
                    <a:lstStyle/>
                    <a:p>
                      <a:pPr algn="l" fontAlgn="ctr"/>
                      <a:r>
                        <a:rPr lang="en-US" sz="1200" b="1" i="0" u="none" strike="noStrike">
                          <a:solidFill>
                            <a:srgbClr val="000000"/>
                          </a:solidFill>
                          <a:effectLst/>
                          <a:latin typeface="Calibri" panose="020F0502020204030204" pitchFamily="34" charset="0"/>
                        </a:rPr>
                        <a:t>Rel-18 TEIs</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50" b="1" i="0" u="none" strike="noStrike">
                          <a:solidFill>
                            <a:srgbClr val="000000"/>
                          </a:solidFill>
                          <a:effectLst/>
                          <a:latin typeface="Calibri" panose="020F0502020204030204" pitchFamily="34" charset="0"/>
                        </a:rPr>
                        <a:t>4</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5800315"/>
                  </a:ext>
                </a:extLst>
              </a:tr>
              <a:tr h="176382">
                <a:tc>
                  <a:txBody>
                    <a:bodyPr/>
                    <a:lstStyle/>
                    <a:p>
                      <a:pPr algn="l" fontAlgn="ctr"/>
                      <a:r>
                        <a:rPr lang="en-US" sz="1200" b="1" i="0" u="none" strike="noStrike">
                          <a:solidFill>
                            <a:srgbClr val="000000"/>
                          </a:solidFill>
                          <a:effectLst/>
                          <a:latin typeface="Calibri" panose="020F0502020204030204" pitchFamily="34" charset="0"/>
                        </a:rPr>
                        <a:t>Misc. impacts from other RAN WGs and TSGs</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1" i="0" u="none" strike="noStrike">
                          <a:solidFill>
                            <a:srgbClr val="000000"/>
                          </a:solidFill>
                          <a:effectLst/>
                          <a:latin typeface="Calibri" panose="020F0502020204030204" pitchFamily="34" charset="0"/>
                        </a:rPr>
                        <a:t>4</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50" b="1" i="0" u="none" strike="noStrike">
                          <a:solidFill>
                            <a:srgbClr val="000000"/>
                          </a:solidFill>
                          <a:effectLst/>
                          <a:latin typeface="Calibri" panose="020F0502020204030204" pitchFamily="34" charset="0"/>
                        </a:rPr>
                        <a:t>11</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359405"/>
                  </a:ext>
                </a:extLst>
              </a:tr>
              <a:tr h="176382">
                <a:tc>
                  <a:txBody>
                    <a:bodyPr/>
                    <a:lstStyle/>
                    <a:p>
                      <a:pPr algn="l" fontAlgn="ctr"/>
                      <a:r>
                        <a:rPr lang="en-US" sz="1200" b="1" i="0" u="none" strike="noStrike">
                          <a:solidFill>
                            <a:srgbClr val="000000"/>
                          </a:solidFill>
                          <a:effectLst/>
                          <a:latin typeface="Calibri" panose="020F0502020204030204" pitchFamily="34" charset="0"/>
                        </a:rPr>
                        <a:t>NR-MIMO Evolution</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3</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6</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3</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6</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3</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050" b="1" i="0" u="none" strike="noStrike">
                          <a:solidFill>
                            <a:srgbClr val="000000"/>
                          </a:solidFill>
                          <a:effectLst/>
                          <a:latin typeface="Calibri" panose="020F0502020204030204" pitchFamily="34" charset="0"/>
                        </a:rPr>
                        <a:t>23</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50480150"/>
                  </a:ext>
                </a:extLst>
              </a:tr>
              <a:tr h="176382">
                <a:tc>
                  <a:txBody>
                    <a:bodyPr/>
                    <a:lstStyle/>
                    <a:p>
                      <a:pPr algn="l" fontAlgn="ctr"/>
                      <a:r>
                        <a:rPr lang="en-US" sz="1200" b="1" i="0" u="none" strike="noStrike">
                          <a:solidFill>
                            <a:srgbClr val="000000"/>
                          </a:solidFill>
                          <a:effectLst/>
                          <a:latin typeface="Calibri" panose="020F0502020204030204" pitchFamily="34" charset="0"/>
                        </a:rPr>
                        <a:t>AI/ML - Air Interface</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3</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6</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3</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6</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3</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US" sz="1050" b="1" i="0" u="none" strike="noStrike">
                          <a:solidFill>
                            <a:srgbClr val="000000"/>
                          </a:solidFill>
                          <a:effectLst/>
                          <a:latin typeface="Calibri" panose="020F0502020204030204" pitchFamily="34" charset="0"/>
                        </a:rPr>
                        <a:t>23</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8255113"/>
                  </a:ext>
                </a:extLst>
              </a:tr>
              <a:tr h="176382">
                <a:tc>
                  <a:txBody>
                    <a:bodyPr/>
                    <a:lstStyle/>
                    <a:p>
                      <a:pPr algn="l" fontAlgn="ctr"/>
                      <a:r>
                        <a:rPr lang="en-US" sz="1200" b="1" i="0" u="none" strike="noStrike">
                          <a:solidFill>
                            <a:srgbClr val="000000"/>
                          </a:solidFill>
                          <a:effectLst/>
                          <a:latin typeface="Calibri" panose="020F0502020204030204" pitchFamily="34" charset="0"/>
                        </a:rPr>
                        <a:t>Evolution of duplex operation</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4</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4</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US" sz="1050" b="1" i="0" u="none" strike="noStrike">
                          <a:solidFill>
                            <a:srgbClr val="000000"/>
                          </a:solidFill>
                          <a:effectLst/>
                          <a:latin typeface="Calibri" panose="020F0502020204030204" pitchFamily="34" charset="0"/>
                        </a:rPr>
                        <a:t>16</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5149760"/>
                  </a:ext>
                </a:extLst>
              </a:tr>
              <a:tr h="201581">
                <a:tc>
                  <a:txBody>
                    <a:bodyPr/>
                    <a:lstStyle/>
                    <a:p>
                      <a:pPr algn="l" fontAlgn="ctr"/>
                      <a:r>
                        <a:rPr lang="en-US" sz="1200" b="1" i="0" u="none" strike="noStrike">
                          <a:solidFill>
                            <a:srgbClr val="000000"/>
                          </a:solidFill>
                          <a:effectLst/>
                          <a:latin typeface="Calibri" panose="020F0502020204030204" pitchFamily="34" charset="0"/>
                        </a:rPr>
                        <a:t>NR Sidelink Evolution</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dirty="0">
                          <a:solidFill>
                            <a:srgbClr val="000000"/>
                          </a:solidFill>
                          <a:effectLst/>
                          <a:latin typeface="Calibri" panose="020F0502020204030204" pitchFamily="34" charset="0"/>
                        </a:rPr>
                        <a:t>4</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4</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050" b="1" i="0" u="none" strike="noStrike">
                          <a:solidFill>
                            <a:srgbClr val="000000"/>
                          </a:solidFill>
                          <a:effectLst/>
                          <a:latin typeface="Calibri" panose="020F0502020204030204" pitchFamily="34" charset="0"/>
                        </a:rPr>
                        <a:t>15</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0953798"/>
                  </a:ext>
                </a:extLst>
              </a:tr>
              <a:tr h="176382">
                <a:tc>
                  <a:txBody>
                    <a:bodyPr/>
                    <a:lstStyle/>
                    <a:p>
                      <a:pPr algn="l" fontAlgn="ctr"/>
                      <a:r>
                        <a:rPr lang="en-US" sz="1200" b="1" i="0" u="none" strike="noStrike">
                          <a:solidFill>
                            <a:srgbClr val="000000"/>
                          </a:solidFill>
                          <a:effectLst/>
                          <a:latin typeface="Calibri" panose="020F0502020204030204" pitchFamily="34" charset="0"/>
                        </a:rPr>
                        <a:t>Positioning Evolution</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3</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6</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3</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6</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3</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050" b="1" i="0" u="none" strike="noStrike">
                          <a:solidFill>
                            <a:srgbClr val="000000"/>
                          </a:solidFill>
                          <a:effectLst/>
                          <a:latin typeface="Calibri" panose="020F0502020204030204" pitchFamily="34" charset="0"/>
                        </a:rPr>
                        <a:t>23</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574533"/>
                  </a:ext>
                </a:extLst>
              </a:tr>
              <a:tr h="176382">
                <a:tc>
                  <a:txBody>
                    <a:bodyPr/>
                    <a:lstStyle/>
                    <a:p>
                      <a:pPr algn="l" fontAlgn="ctr"/>
                      <a:r>
                        <a:rPr lang="en-US" sz="1200" b="1" i="0" u="none" strike="noStrike">
                          <a:solidFill>
                            <a:srgbClr val="000000"/>
                          </a:solidFill>
                          <a:effectLst/>
                          <a:latin typeface="Calibri" panose="020F0502020204030204" pitchFamily="34" charset="0"/>
                        </a:rPr>
                        <a:t>RedCap Evolution</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050" b="1" i="0" u="none" strike="noStrike">
                          <a:solidFill>
                            <a:srgbClr val="000000"/>
                          </a:solidFill>
                          <a:effectLst/>
                          <a:latin typeface="Calibri" panose="020F0502020204030204" pitchFamily="34" charset="0"/>
                        </a:rPr>
                        <a:t>8</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16569"/>
                  </a:ext>
                </a:extLst>
              </a:tr>
              <a:tr h="176382">
                <a:tc>
                  <a:txBody>
                    <a:bodyPr/>
                    <a:lstStyle/>
                    <a:p>
                      <a:pPr algn="l" fontAlgn="ctr"/>
                      <a:r>
                        <a:rPr lang="en-US" sz="1200" b="1" i="0" u="none" strike="noStrike">
                          <a:solidFill>
                            <a:srgbClr val="000000"/>
                          </a:solidFill>
                          <a:effectLst/>
                          <a:latin typeface="Calibri" panose="020F0502020204030204" pitchFamily="34" charset="0"/>
                        </a:rPr>
                        <a:t>Network energy savings</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4</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050" b="1" i="0" u="none" strike="noStrike">
                          <a:solidFill>
                            <a:srgbClr val="000000"/>
                          </a:solidFill>
                          <a:effectLst/>
                          <a:latin typeface="Calibri" panose="020F0502020204030204" pitchFamily="34" charset="0"/>
                        </a:rPr>
                        <a:t>11</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5387047"/>
                  </a:ext>
                </a:extLst>
              </a:tr>
              <a:tr h="176382">
                <a:tc>
                  <a:txBody>
                    <a:bodyPr/>
                    <a:lstStyle/>
                    <a:p>
                      <a:pPr algn="l" fontAlgn="ctr"/>
                      <a:r>
                        <a:rPr lang="en-US" sz="1200" b="1" i="0" u="none" strike="noStrike">
                          <a:solidFill>
                            <a:srgbClr val="000000"/>
                          </a:solidFill>
                          <a:effectLst/>
                          <a:latin typeface="Calibri" panose="020F0502020204030204" pitchFamily="34" charset="0"/>
                        </a:rPr>
                        <a:t>Further UL coverage enhancement</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050" b="0" i="0" u="none" strike="noStrike">
                        <a:solidFill>
                          <a:srgbClr val="000000"/>
                        </a:solidFill>
                        <a:effectLst/>
                        <a:latin typeface="Calibri" panose="020F0502020204030204" pitchFamily="34" charset="0"/>
                      </a:endParaRPr>
                    </a:p>
                  </a:txBody>
                  <a:tcPr marL="8400" marR="8400" marT="840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050" b="0" i="0" u="none" strike="noStrike">
                        <a:solidFill>
                          <a:srgbClr val="000000"/>
                        </a:solidFill>
                        <a:effectLst/>
                        <a:latin typeface="Calibri" panose="020F0502020204030204" pitchFamily="34" charset="0"/>
                      </a:endParaRPr>
                    </a:p>
                  </a:txBody>
                  <a:tcPr marL="8400" marR="8400" marT="840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050" b="1" i="0" u="none" strike="noStrike">
                          <a:solidFill>
                            <a:srgbClr val="000000"/>
                          </a:solidFill>
                          <a:effectLst/>
                          <a:latin typeface="Calibri" panose="020F0502020204030204" pitchFamily="34" charset="0"/>
                        </a:rPr>
                        <a:t>6</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7040873"/>
                  </a:ext>
                </a:extLst>
              </a:tr>
              <a:tr h="176382">
                <a:tc>
                  <a:txBody>
                    <a:bodyPr/>
                    <a:lstStyle/>
                    <a:p>
                      <a:pPr algn="l" fontAlgn="ctr"/>
                      <a:r>
                        <a:rPr lang="en-US" sz="1200" b="1" i="0" u="none" strike="noStrike">
                          <a:solidFill>
                            <a:srgbClr val="000000"/>
                          </a:solidFill>
                          <a:effectLst/>
                          <a:latin typeface="Calibri" panose="020F0502020204030204" pitchFamily="34" charset="0"/>
                        </a:rPr>
                        <a:t>Smart Repeater</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50" b="1" i="0" u="none" strike="noStrike">
                          <a:solidFill>
                            <a:srgbClr val="000000"/>
                          </a:solidFill>
                          <a:effectLst/>
                          <a:latin typeface="Calibri" panose="020F0502020204030204" pitchFamily="34" charset="0"/>
                        </a:rPr>
                        <a:t>5</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6748582"/>
                  </a:ext>
                </a:extLst>
              </a:tr>
              <a:tr h="176382">
                <a:tc>
                  <a:txBody>
                    <a:bodyPr/>
                    <a:lstStyle/>
                    <a:p>
                      <a:pPr algn="l" fontAlgn="ctr"/>
                      <a:r>
                        <a:rPr lang="en-US" sz="1200" b="1" i="0" u="none" strike="noStrike">
                          <a:solidFill>
                            <a:srgbClr val="000000"/>
                          </a:solidFill>
                          <a:effectLst/>
                          <a:latin typeface="Calibri" panose="020F0502020204030204" pitchFamily="34" charset="0"/>
                        </a:rPr>
                        <a:t>DSS</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050" b="1" i="0" u="none" strike="noStrike">
                          <a:solidFill>
                            <a:srgbClr val="000000"/>
                          </a:solidFill>
                          <a:effectLst/>
                          <a:latin typeface="Calibri" panose="020F0502020204030204" pitchFamily="34" charset="0"/>
                        </a:rPr>
                        <a:t>2</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7382534"/>
                  </a:ext>
                </a:extLst>
              </a:tr>
              <a:tr h="176382">
                <a:tc>
                  <a:txBody>
                    <a:bodyPr/>
                    <a:lstStyle/>
                    <a:p>
                      <a:pPr algn="l" fontAlgn="ctr"/>
                      <a:r>
                        <a:rPr lang="en-US" sz="1200" b="1" i="0" u="none" strike="noStrike">
                          <a:solidFill>
                            <a:srgbClr val="000000"/>
                          </a:solidFill>
                          <a:effectLst/>
                          <a:latin typeface="Calibri" panose="020F0502020204030204" pitchFamily="34" charset="0"/>
                        </a:rPr>
                        <a:t>Low power WUS</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US" sz="1050" b="1" i="0" u="none" strike="noStrike">
                          <a:solidFill>
                            <a:srgbClr val="000000"/>
                          </a:solidFill>
                          <a:effectLst/>
                          <a:latin typeface="Calibri" panose="020F0502020204030204" pitchFamily="34" charset="0"/>
                        </a:rPr>
                        <a:t>6</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3483947"/>
                  </a:ext>
                </a:extLst>
              </a:tr>
              <a:tr h="176382">
                <a:tc>
                  <a:txBody>
                    <a:bodyPr/>
                    <a:lstStyle/>
                    <a:p>
                      <a:pPr algn="l" fontAlgn="ctr"/>
                      <a:r>
                        <a:rPr lang="en-US" sz="1200" b="1" i="0" u="none" strike="noStrike">
                          <a:solidFill>
                            <a:srgbClr val="000000"/>
                          </a:solidFill>
                          <a:effectLst/>
                          <a:latin typeface="Calibri" panose="020F0502020204030204" pitchFamily="34" charset="0"/>
                        </a:rPr>
                        <a:t>CA enhancements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50" b="1" i="0" u="none" strike="noStrike">
                          <a:solidFill>
                            <a:srgbClr val="000000"/>
                          </a:solidFill>
                          <a:effectLst/>
                          <a:latin typeface="Calibri" panose="020F0502020204030204" pitchFamily="34" charset="0"/>
                        </a:rPr>
                        <a:t>3</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3278685"/>
                  </a:ext>
                </a:extLst>
              </a:tr>
              <a:tr h="176382">
                <a:tc>
                  <a:txBody>
                    <a:bodyPr/>
                    <a:lstStyle/>
                    <a:p>
                      <a:pPr algn="l" fontAlgn="ctr"/>
                      <a:r>
                        <a:rPr lang="en-US" sz="1200" b="1" i="0" u="none" strike="noStrike">
                          <a:solidFill>
                            <a:srgbClr val="000000"/>
                          </a:solidFill>
                          <a:effectLst/>
                          <a:latin typeface="Calibri" panose="020F0502020204030204" pitchFamily="34" charset="0"/>
                        </a:rPr>
                        <a:t>Enhancements for XR</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050" b="1" i="0" u="none" strike="noStrike">
                          <a:solidFill>
                            <a:srgbClr val="000000"/>
                          </a:solidFill>
                          <a:effectLst/>
                          <a:latin typeface="Calibri" panose="020F0502020204030204" pitchFamily="34" charset="0"/>
                        </a:rPr>
                        <a:t>8</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0058968"/>
                  </a:ext>
                </a:extLst>
              </a:tr>
              <a:tr h="176382">
                <a:tc>
                  <a:txBody>
                    <a:bodyPr/>
                    <a:lstStyle/>
                    <a:p>
                      <a:pPr algn="l" fontAlgn="ctr"/>
                      <a:r>
                        <a:rPr lang="en-US" sz="1200" b="1" i="0" u="none" strike="noStrike">
                          <a:solidFill>
                            <a:srgbClr val="000000"/>
                          </a:solidFill>
                          <a:effectLst/>
                          <a:latin typeface="Calibri" panose="020F0502020204030204" pitchFamily="34" charset="0"/>
                        </a:rPr>
                        <a:t>Mobility enhancements</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050" b="1" i="0" u="none" strike="noStrike">
                          <a:solidFill>
                            <a:srgbClr val="000000"/>
                          </a:solidFill>
                          <a:effectLst/>
                          <a:latin typeface="Calibri" panose="020F0502020204030204" pitchFamily="34" charset="0"/>
                        </a:rPr>
                        <a:t>6</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9182346"/>
                  </a:ext>
                </a:extLst>
              </a:tr>
              <a:tr h="176382">
                <a:tc>
                  <a:txBody>
                    <a:bodyPr/>
                    <a:lstStyle/>
                    <a:p>
                      <a:pPr algn="l" fontAlgn="ctr"/>
                      <a:r>
                        <a:rPr lang="en-US" sz="1200" b="1" i="0" u="none" strike="noStrike">
                          <a:solidFill>
                            <a:srgbClr val="000000"/>
                          </a:solidFill>
                          <a:effectLst/>
                          <a:latin typeface="Calibri" panose="020F0502020204030204" pitchFamily="34" charset="0"/>
                        </a:rPr>
                        <a:t>NTN evolution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2</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1</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050" b="1" i="0" u="none" strike="noStrike">
                          <a:solidFill>
                            <a:srgbClr val="000000"/>
                          </a:solidFill>
                          <a:effectLst/>
                          <a:latin typeface="Calibri" panose="020F0502020204030204" pitchFamily="34" charset="0"/>
                        </a:rPr>
                        <a:t>8</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1021698"/>
                  </a:ext>
                </a:extLst>
              </a:tr>
              <a:tr h="176382">
                <a:tc>
                  <a:txBody>
                    <a:bodyPr/>
                    <a:lstStyle/>
                    <a:p>
                      <a:pPr algn="l" fontAlgn="ctr"/>
                      <a:r>
                        <a:rPr lang="en-US" sz="1200" b="1" i="0" u="none" strike="noStrike">
                          <a:solidFill>
                            <a:srgbClr val="000000"/>
                          </a:solidFill>
                          <a:effectLst/>
                          <a:latin typeface="Calibri" panose="020F0502020204030204" pitchFamily="34" charset="0"/>
                        </a:rPr>
                        <a:t>UAV</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0.5</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0.5</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0.5</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050" b="1" i="0" u="none" strike="noStrike">
                          <a:solidFill>
                            <a:srgbClr val="000000"/>
                          </a:solidFill>
                          <a:effectLst/>
                          <a:latin typeface="Calibri" panose="020F0502020204030204" pitchFamily="34" charset="0"/>
                        </a:rPr>
                        <a:t>1.5</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8248577"/>
                  </a:ext>
                </a:extLst>
              </a:tr>
              <a:tr h="176382">
                <a:tc>
                  <a:txBody>
                    <a:bodyPr/>
                    <a:lstStyle/>
                    <a:p>
                      <a:pPr algn="l" fontAlgn="ctr"/>
                      <a:r>
                        <a:rPr lang="en-US" sz="1200" b="1" i="0" u="none" strike="noStrike">
                          <a:solidFill>
                            <a:srgbClr val="000000"/>
                          </a:solidFill>
                          <a:effectLst/>
                          <a:latin typeface="Calibri" panose="020F0502020204030204" pitchFamily="34" charset="0"/>
                        </a:rPr>
                        <a:t>&lt;5MHz in dedicated spectrum</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0.5</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0.5</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0.5</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050" b="1" i="0" u="none" strike="noStrike">
                          <a:solidFill>
                            <a:srgbClr val="000000"/>
                          </a:solidFill>
                          <a:effectLst/>
                          <a:latin typeface="Calibri" panose="020F0502020204030204" pitchFamily="34" charset="0"/>
                        </a:rPr>
                        <a:t>1.5</a:t>
                      </a:r>
                    </a:p>
                  </a:txBody>
                  <a:tcPr marL="8400" marR="8400" marT="84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8013532"/>
                  </a:ext>
                </a:extLst>
              </a:tr>
              <a:tr h="268773">
                <a:tc>
                  <a:txBody>
                    <a:bodyPr/>
                    <a:lstStyle/>
                    <a:p>
                      <a:pPr algn="l" fontAlgn="ctr"/>
                      <a:r>
                        <a:rPr lang="en-US" sz="1200" b="1" i="0" u="none" strike="noStrike">
                          <a:solidFill>
                            <a:srgbClr val="FF0000"/>
                          </a:solidFill>
                          <a:effectLst/>
                          <a:latin typeface="Calibri" panose="020F0502020204030204" pitchFamily="34" charset="0"/>
                        </a:rPr>
                        <a:t>Leftover</a:t>
                      </a:r>
                    </a:p>
                  </a:txBody>
                  <a:tcPr marL="8400" marR="8400" marT="840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FF0000"/>
                          </a:solidFill>
                          <a:effectLst/>
                          <a:latin typeface="Calibri" panose="020F0502020204030204" pitchFamily="34" charset="0"/>
                        </a:rPr>
                        <a:t>0</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FF0000"/>
                          </a:solidFill>
                          <a:effectLst/>
                          <a:latin typeface="Calibri" panose="020F0502020204030204" pitchFamily="34" charset="0"/>
                        </a:rPr>
                        <a:t>0</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FF0000"/>
                          </a:solidFill>
                          <a:effectLst/>
                          <a:latin typeface="Calibri" panose="020F0502020204030204" pitchFamily="34" charset="0"/>
                        </a:rPr>
                        <a:t>0</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FF0000"/>
                          </a:solidFill>
                          <a:effectLst/>
                          <a:latin typeface="Calibri" panose="020F0502020204030204" pitchFamily="34" charset="0"/>
                        </a:rPr>
                        <a:t>0</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FF0000"/>
                          </a:solidFill>
                          <a:effectLst/>
                          <a:latin typeface="Calibri" panose="020F0502020204030204" pitchFamily="34" charset="0"/>
                        </a:rPr>
                        <a:t>0</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FF0000"/>
                          </a:solidFill>
                          <a:effectLst/>
                          <a:latin typeface="Calibri" panose="020F0502020204030204" pitchFamily="34" charset="0"/>
                        </a:rPr>
                        <a:t>0</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FF0000"/>
                          </a:solidFill>
                          <a:effectLst/>
                          <a:latin typeface="Calibri" panose="020F0502020204030204" pitchFamily="34" charset="0"/>
                        </a:rPr>
                        <a:t>0</a:t>
                      </a:r>
                    </a:p>
                  </a:txBody>
                  <a:tcPr marL="8400" marR="8400" marT="840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8063712"/>
                  </a:ext>
                </a:extLst>
              </a:tr>
              <a:tr h="172864">
                <a:tc>
                  <a:txBody>
                    <a:bodyPr/>
                    <a:lstStyle/>
                    <a:p>
                      <a:pPr algn="l" fontAlgn="b"/>
                      <a:r>
                        <a:rPr lang="en-US" sz="1200" b="0" i="0" u="none" strike="noStrike">
                          <a:solidFill>
                            <a:srgbClr val="000000"/>
                          </a:solidFill>
                          <a:effectLst/>
                          <a:latin typeface="Calibri" panose="020F0502020204030204" pitchFamily="34" charset="0"/>
                        </a:rPr>
                        <a:t> </a:t>
                      </a:r>
                    </a:p>
                  </a:txBody>
                  <a:tcPr marL="8400" marR="8400" marT="840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endParaRPr lang="en-US" sz="1200" b="0" i="0" u="none" strike="noStrike">
                        <a:solidFill>
                          <a:srgbClr val="000000"/>
                        </a:solidFill>
                        <a:effectLst/>
                        <a:latin typeface="Calibri" panose="020F0502020204030204" pitchFamily="34" charset="0"/>
                      </a:endParaRPr>
                    </a:p>
                  </a:txBody>
                  <a:tcPr marL="8400" marR="8400" marT="840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panose="020F0502020204030204" pitchFamily="34" charset="0"/>
                        </a:rPr>
                        <a:t> </a:t>
                      </a:r>
                    </a:p>
                  </a:txBody>
                  <a:tcPr marL="8400" marR="8400" marT="840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200" b="0" i="0" u="none" strike="noStrike">
                          <a:solidFill>
                            <a:srgbClr val="000000"/>
                          </a:solidFill>
                          <a:effectLst/>
                          <a:latin typeface="Calibri" panose="020F0502020204030204" pitchFamily="34" charset="0"/>
                        </a:rPr>
                        <a:t> </a:t>
                      </a:r>
                    </a:p>
                  </a:txBody>
                  <a:tcPr marL="8400" marR="8400" marT="840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200" b="0" i="0" u="none" strike="noStrike">
                          <a:solidFill>
                            <a:srgbClr val="000000"/>
                          </a:solidFill>
                          <a:effectLst/>
                          <a:latin typeface="Calibri" panose="020F0502020204030204" pitchFamily="34" charset="0"/>
                        </a:rPr>
                        <a:t> </a:t>
                      </a:r>
                    </a:p>
                  </a:txBody>
                  <a:tcPr marL="8400" marR="8400" marT="840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200" b="0" i="0" u="none" strike="noStrike">
                          <a:solidFill>
                            <a:srgbClr val="000000"/>
                          </a:solidFill>
                          <a:effectLst/>
                          <a:latin typeface="Calibri" panose="020F0502020204030204" pitchFamily="34" charset="0"/>
                        </a:rPr>
                        <a:t> </a:t>
                      </a:r>
                    </a:p>
                  </a:txBody>
                  <a:tcPr marL="8400" marR="8400" marT="840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200" b="0" i="0" u="none" strike="noStrike">
                          <a:solidFill>
                            <a:srgbClr val="000000"/>
                          </a:solidFill>
                          <a:effectLst/>
                          <a:latin typeface="Calibri" panose="020F0502020204030204" pitchFamily="34" charset="0"/>
                        </a:rPr>
                        <a:t> </a:t>
                      </a:r>
                    </a:p>
                  </a:txBody>
                  <a:tcPr marL="8400" marR="8400" marT="840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50" b="0" i="0" u="none" strike="noStrike">
                          <a:solidFill>
                            <a:srgbClr val="000000"/>
                          </a:solidFill>
                          <a:effectLst/>
                          <a:latin typeface="Calibri" panose="020F0502020204030204" pitchFamily="34" charset="0"/>
                        </a:rPr>
                        <a:t> </a:t>
                      </a:r>
                    </a:p>
                  </a:txBody>
                  <a:tcPr marL="8400" marR="8400" marT="840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098623120"/>
                  </a:ext>
                </a:extLst>
              </a:tr>
              <a:tr h="176382">
                <a:tc>
                  <a:txBody>
                    <a:bodyPr/>
                    <a:lstStyle/>
                    <a:p>
                      <a:pPr algn="l" fontAlgn="b"/>
                      <a:r>
                        <a:rPr lang="en-US" sz="1200" b="0" i="0" u="none" strike="noStrike">
                          <a:solidFill>
                            <a:srgbClr val="000000"/>
                          </a:solidFill>
                          <a:effectLst/>
                          <a:latin typeface="Calibri" panose="020F0502020204030204" pitchFamily="34" charset="0"/>
                        </a:rPr>
                        <a:t> </a:t>
                      </a:r>
                    </a:p>
                  </a:txBody>
                  <a:tcPr marL="8400" marR="8400" marT="840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200" b="0" i="0" u="none" strike="noStrike">
                          <a:solidFill>
                            <a:srgbClr val="000000"/>
                          </a:solidFill>
                          <a:effectLst/>
                          <a:latin typeface="Calibri" panose="020F0502020204030204" pitchFamily="34" charset="0"/>
                        </a:rPr>
                        <a:t>RAN1-led</a:t>
                      </a:r>
                    </a:p>
                  </a:txBody>
                  <a:tcPr marL="8400" marR="8400" marT="84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a:txBody>
                    <a:bodyPr/>
                    <a:lstStyle/>
                    <a:p>
                      <a:pPr algn="l" fontAlgn="b"/>
                      <a:r>
                        <a:rPr lang="en-US" sz="1050" b="0" i="0" u="none" strike="noStrike">
                          <a:solidFill>
                            <a:srgbClr val="000000"/>
                          </a:solidFill>
                          <a:effectLst/>
                          <a:latin typeface="Calibri" panose="020F0502020204030204" pitchFamily="34" charset="0"/>
                        </a:rPr>
                        <a:t>RAN2-led</a:t>
                      </a:r>
                    </a:p>
                  </a:txBody>
                  <a:tcPr marL="8400" marR="8400" marT="84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A9D08E"/>
                    </a:solidFill>
                  </a:tcPr>
                </a:tc>
                <a:tc>
                  <a:txBody>
                    <a:bodyPr/>
                    <a:lstStyle/>
                    <a:p>
                      <a:pPr algn="l" fontAlgn="b"/>
                      <a:r>
                        <a:rPr lang="en-US" sz="1050" b="0" i="0" u="none" strike="noStrike">
                          <a:solidFill>
                            <a:srgbClr val="000000"/>
                          </a:solidFill>
                          <a:effectLst/>
                          <a:latin typeface="Calibri" panose="020F0502020204030204" pitchFamily="34" charset="0"/>
                        </a:rPr>
                        <a:t>RAN4-led</a:t>
                      </a:r>
                    </a:p>
                  </a:txBody>
                  <a:tcPr marL="8400" marR="8400" marT="8400"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sz="1050" b="0" i="0" u="none" strike="noStrike">
                          <a:solidFill>
                            <a:srgbClr val="000000"/>
                          </a:solidFill>
                          <a:effectLst/>
                          <a:latin typeface="Calibri" panose="020F0502020204030204" pitchFamily="34" charset="0"/>
                        </a:rPr>
                        <a:t> </a:t>
                      </a:r>
                    </a:p>
                  </a:txBody>
                  <a:tcPr marL="8400" marR="8400" marT="8400" marB="0" anchor="b">
                    <a:lnL>
                      <a:noFill/>
                    </a:lnL>
                    <a:lnR>
                      <a:noFill/>
                    </a:lnR>
                    <a:lnT>
                      <a:noFill/>
                    </a:lnT>
                    <a:lnB>
                      <a:noFill/>
                    </a:lnB>
                    <a:solidFill>
                      <a:srgbClr val="FFFFFF"/>
                    </a:solidFill>
                  </a:tcPr>
                </a:tc>
                <a:extLst>
                  <a:ext uri="{0D108BD9-81ED-4DB2-BD59-A6C34878D82A}">
                    <a16:rowId xmlns:a16="http://schemas.microsoft.com/office/drawing/2014/main" val="2622576816"/>
                  </a:ext>
                </a:extLst>
              </a:tr>
              <a:tr h="176382">
                <a:tc>
                  <a:txBody>
                    <a:bodyPr/>
                    <a:lstStyle/>
                    <a:p>
                      <a:pPr algn="l" fontAlgn="b"/>
                      <a:r>
                        <a:rPr lang="en-US" sz="1200" b="0" i="0" u="none" strike="noStrike">
                          <a:solidFill>
                            <a:srgbClr val="000000"/>
                          </a:solidFill>
                          <a:effectLst/>
                          <a:latin typeface="Calibri" panose="020F0502020204030204" pitchFamily="34" charset="0"/>
                        </a:rPr>
                        <a:t> </a:t>
                      </a:r>
                    </a:p>
                  </a:txBody>
                  <a:tcPr marL="8400" marR="8400" marT="840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US" sz="1200" b="0" i="0" u="none" strike="noStrike">
                          <a:solidFill>
                            <a:srgbClr val="000000"/>
                          </a:solidFill>
                          <a:effectLst/>
                          <a:latin typeface="Calibri" panose="020F0502020204030204" pitchFamily="34" charset="0"/>
                        </a:rPr>
                        <a:t>WI</a:t>
                      </a:r>
                    </a:p>
                  </a:txBody>
                  <a:tcPr marL="8400" marR="8400" marT="84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en-US" sz="1200" b="1" i="0" u="none" strike="noStrike">
                          <a:solidFill>
                            <a:srgbClr val="000000"/>
                          </a:solidFill>
                          <a:effectLst/>
                          <a:latin typeface="Calibri" panose="020F0502020204030204" pitchFamily="34" charset="0"/>
                        </a:rPr>
                        <a:t> </a:t>
                      </a:r>
                    </a:p>
                  </a:txBody>
                  <a:tcPr marL="8400" marR="8400" marT="84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b"/>
                      <a:r>
                        <a:rPr lang="en-US" sz="1050" b="0" i="0" u="none" strike="noStrike">
                          <a:solidFill>
                            <a:srgbClr val="000000"/>
                          </a:solidFill>
                          <a:effectLst/>
                          <a:latin typeface="Calibri" panose="020F0502020204030204" pitchFamily="34" charset="0"/>
                        </a:rPr>
                        <a:t>SI</a:t>
                      </a:r>
                    </a:p>
                  </a:txBody>
                  <a:tcPr marL="8400" marR="8400" marT="8400"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US" sz="1050" b="0" i="0" u="none" strike="noStrike">
                          <a:solidFill>
                            <a:srgbClr val="000000"/>
                          </a:solidFill>
                          <a:effectLst/>
                          <a:latin typeface="Calibri" panose="020F0502020204030204" pitchFamily="34" charset="0"/>
                        </a:rPr>
                        <a:t> </a:t>
                      </a:r>
                    </a:p>
                  </a:txBody>
                  <a:tcPr marL="8400" marR="8400" marT="8400" marB="0" anchor="b">
                    <a:lnL>
                      <a:noFill/>
                    </a:lnL>
                    <a:lnR>
                      <a:noFill/>
                    </a:lnR>
                    <a:lnT>
                      <a:noFill/>
                    </a:lnT>
                    <a:lnB>
                      <a:noFill/>
                    </a:lnB>
                    <a:solidFill>
                      <a:srgbClr val="FFFFFF"/>
                    </a:solidFill>
                  </a:tcPr>
                </a:tc>
                <a:tc>
                  <a:txBody>
                    <a:bodyPr/>
                    <a:lstStyle/>
                    <a:p>
                      <a:pPr algn="l" fontAlgn="b"/>
                      <a:r>
                        <a:rPr lang="en-US" sz="1050" b="0" i="0" u="none" strike="noStrike">
                          <a:solidFill>
                            <a:srgbClr val="000000"/>
                          </a:solidFill>
                          <a:effectLst/>
                          <a:latin typeface="Calibri" panose="020F0502020204030204" pitchFamily="34" charset="0"/>
                        </a:rPr>
                        <a:t> </a:t>
                      </a:r>
                    </a:p>
                  </a:txBody>
                  <a:tcPr marL="8400" marR="8400" marT="8400" marB="0" anchor="b">
                    <a:lnL>
                      <a:noFill/>
                    </a:lnL>
                    <a:lnR>
                      <a:noFill/>
                    </a:lnR>
                    <a:lnT>
                      <a:noFill/>
                    </a:lnT>
                    <a:lnB>
                      <a:noFill/>
                    </a:lnB>
                    <a:solidFill>
                      <a:srgbClr val="FFFFFF"/>
                    </a:solidFill>
                  </a:tcPr>
                </a:tc>
                <a:tc>
                  <a:txBody>
                    <a:bodyPr/>
                    <a:lstStyle/>
                    <a:p>
                      <a:pPr algn="ctr" fontAlgn="b"/>
                      <a:r>
                        <a:rPr lang="en-US" sz="1050" b="0" i="0" u="none" strike="noStrike" dirty="0">
                          <a:solidFill>
                            <a:srgbClr val="000000"/>
                          </a:solidFill>
                          <a:effectLst/>
                          <a:latin typeface="Calibri" panose="020F0502020204030204" pitchFamily="34" charset="0"/>
                        </a:rPr>
                        <a:t> </a:t>
                      </a:r>
                    </a:p>
                  </a:txBody>
                  <a:tcPr marL="8400" marR="8400" marT="8400" marB="0" anchor="b">
                    <a:lnL>
                      <a:noFill/>
                    </a:lnL>
                    <a:lnR>
                      <a:noFill/>
                    </a:lnR>
                    <a:lnT>
                      <a:noFill/>
                    </a:lnT>
                    <a:lnB>
                      <a:noFill/>
                    </a:lnB>
                    <a:solidFill>
                      <a:srgbClr val="FFFFFF"/>
                    </a:solidFill>
                  </a:tcPr>
                </a:tc>
                <a:extLst>
                  <a:ext uri="{0D108BD9-81ED-4DB2-BD59-A6C34878D82A}">
                    <a16:rowId xmlns:a16="http://schemas.microsoft.com/office/drawing/2014/main" val="4091316430"/>
                  </a:ext>
                </a:extLst>
              </a:tr>
            </a:tbl>
          </a:graphicData>
        </a:graphic>
      </p:graphicFrame>
    </p:spTree>
    <p:extLst>
      <p:ext uri="{BB962C8B-B14F-4D97-AF65-F5344CB8AC3E}">
        <p14:creationId xmlns:p14="http://schemas.microsoft.com/office/powerpoint/2010/main" val="29519687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dirty="0"/>
              <a:t>Merger of 5Gi into 3GPP</a:t>
            </a:r>
            <a:endParaRPr lang="en-US" dirty="0"/>
          </a:p>
        </p:txBody>
      </p:sp>
      <p:sp>
        <p:nvSpPr>
          <p:cNvPr id="3" name="내용 개체 틀 2"/>
          <p:cNvSpPr>
            <a:spLocks noGrp="1"/>
          </p:cNvSpPr>
          <p:nvPr>
            <p:ph idx="1"/>
          </p:nvPr>
        </p:nvSpPr>
        <p:spPr/>
        <p:txBody>
          <a:bodyPr>
            <a:normAutofit/>
          </a:bodyPr>
          <a:lstStyle/>
          <a:p>
            <a:r>
              <a:rPr lang="en-US" sz="2000" dirty="0"/>
              <a:t>With regards to </a:t>
            </a:r>
            <a:r>
              <a:rPr lang="en-GB" sz="2000" dirty="0"/>
              <a:t>Pi/2-BPSK specification updates for the merger of 5Gi into 3GPP, the following conclusion was taken with regards to the CRs RP-213533 (for TS38.211) and RP-213534 (for TS38.306)</a:t>
            </a:r>
          </a:p>
          <a:p>
            <a:endParaRPr lang="en-GB" sz="2000" dirty="0"/>
          </a:p>
          <a:p>
            <a:pPr lvl="1"/>
            <a:r>
              <a:rPr lang="en-GB" sz="1800" b="1" i="1" dirty="0"/>
              <a:t>Conclusion: Contents of the CR is technically endorsed. Pending commitment from TSDSI, it is planned to resubmit the CR for approval to RAN #95e (or latest RAN #96) based on the latest spec version.</a:t>
            </a:r>
            <a:endParaRPr lang="en-US" sz="1800" b="1" dirty="0"/>
          </a:p>
          <a:p>
            <a:endParaRPr lang="en-US" sz="2000" dirty="0"/>
          </a:p>
        </p:txBody>
      </p:sp>
    </p:spTree>
    <p:extLst>
      <p:ext uri="{BB962C8B-B14F-4D97-AF65-F5344CB8AC3E}">
        <p14:creationId xmlns:p14="http://schemas.microsoft.com/office/powerpoint/2010/main" val="125865014"/>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32893</TotalTime>
  <Words>961</Words>
  <Application>Microsoft Office PowerPoint</Application>
  <PresentationFormat>Widescreen</PresentationFormat>
  <Paragraphs>292</Paragraphs>
  <Slides>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Calibri</vt:lpstr>
      <vt:lpstr>Calibri Light</vt:lpstr>
      <vt:lpstr>Symbol</vt:lpstr>
      <vt:lpstr>Verdana</vt:lpstr>
      <vt:lpstr>Wingdings</vt:lpstr>
      <vt:lpstr>Office 테마</vt:lpstr>
      <vt:lpstr>PowerPoint Presentation</vt:lpstr>
      <vt:lpstr>LTE and NR CRs</vt:lpstr>
      <vt:lpstr>Rel-17: Sidelink Enhancement</vt:lpstr>
      <vt:lpstr>Rel-17: Enhanced Industrial Internet of Things (IoT) and URLLC</vt:lpstr>
      <vt:lpstr>Rel-17: NR Coverage Enhancement </vt:lpstr>
      <vt:lpstr>Rel-17 NR Multicast and Broadcast Services</vt:lpstr>
      <vt:lpstr>Rel-18 Package: Approved WI/SIs</vt:lpstr>
      <vt:lpstr>Rel-18 Package: TU Allocation in RP-213697</vt:lpstr>
      <vt:lpstr>Merger of 5Gi into 3GPP</vt:lpstr>
    </vt:vector>
  </TitlesOfParts>
  <Company>Samsung Electronics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김윤선/표준Research팀(SR)/Principal Engineer/삼성전자</dc:creator>
  <cp:lastModifiedBy>MCC: CR0277</cp:lastModifiedBy>
  <cp:revision>358</cp:revision>
  <dcterms:created xsi:type="dcterms:W3CDTF">2019-02-14T07:06:45Z</dcterms:created>
  <dcterms:modified xsi:type="dcterms:W3CDTF">2022-01-05T10:34:21Z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