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42" r:id="rId4"/>
    <p:sldId id="344" r:id="rId5"/>
    <p:sldId id="333" r:id="rId6"/>
    <p:sldId id="334" r:id="rId7"/>
    <p:sldId id="336" r:id="rId8"/>
    <p:sldId id="337" r:id="rId9"/>
    <p:sldId id="338" r:id="rId10"/>
    <p:sldId id="343" r:id="rId11"/>
    <p:sldId id="34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10"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9/21/2021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9/21/2021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9/21/2021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9/21/2021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9/21/2021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9/21/2021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9/21/2021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9/21/2021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9/21/2021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9/21/2021</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3gpp.org/VotingTool/Vote/DetailList/1058" TargetMode="External"/><Relationship Id="rId2" Type="http://schemas.openxmlformats.org/officeDocument/2006/relationships/hyperlink" Target="https://www.3gpp.org/news-events/elections/2224" TargetMode="External"/><Relationship Id="rId1" Type="http://schemas.openxmlformats.org/officeDocument/2006/relationships/slideLayout" Target="../slideLayouts/slideLayout3.xml"/><Relationship Id="rId4" Type="http://schemas.openxmlformats.org/officeDocument/2006/relationships/hyperlink" Target="https://www.3gpp.org/ftp/webExtensions/elections/RAN/RAN1/Election_October_2021/votingList_mtg-RAN1-106-bis-e.ht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91e/Docs/RP-210826.zi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041043" cy="707886"/>
          </a:xfrm>
          <a:prstGeom prst="rect">
            <a:avLst/>
          </a:prstGeom>
          <a:noFill/>
        </p:spPr>
        <p:txBody>
          <a:bodyPr wrap="none" rtlCol="0">
            <a:spAutoFit/>
          </a:bodyPr>
          <a:lstStyle/>
          <a:p>
            <a:r>
              <a:rPr lang="en-GB" sz="2000" b="1" dirty="0"/>
              <a:t>3GPP TSG RAN </a:t>
            </a:r>
            <a:r>
              <a:rPr lang="en-GB" sz="2000" b="1" dirty="0" smtClean="0"/>
              <a:t>WG1 #106bis-e</a:t>
            </a:r>
            <a:endParaRPr lang="en-GB" sz="2000" b="1" dirty="0"/>
          </a:p>
          <a:p>
            <a:r>
              <a:rPr lang="en-GB" sz="2000" b="1" dirty="0" smtClean="0"/>
              <a:t>e-Meeting</a:t>
            </a:r>
            <a:r>
              <a:rPr lang="en-GB" sz="2000" b="1" dirty="0"/>
              <a:t>, </a:t>
            </a:r>
            <a:r>
              <a:rPr lang="en-GB" sz="2000" b="1" dirty="0" smtClean="0"/>
              <a:t>October 11</a:t>
            </a:r>
            <a:r>
              <a:rPr lang="en-GB" sz="2000" b="1" baseline="30000" dirty="0" smtClean="0"/>
              <a:t>th</a:t>
            </a:r>
            <a:r>
              <a:rPr lang="en-GB" sz="2000" b="1" dirty="0" smtClean="0"/>
              <a:t> </a:t>
            </a:r>
            <a:r>
              <a:rPr lang="en-GB" sz="2000" b="1" dirty="0"/>
              <a:t>– </a:t>
            </a:r>
            <a:r>
              <a:rPr lang="en-GB" sz="2000" b="1" dirty="0" smtClean="0"/>
              <a:t>19</a:t>
            </a:r>
            <a:r>
              <a:rPr lang="en-GB" sz="2000" b="1" baseline="30000" dirty="0" smtClean="0"/>
              <a:t>th</a:t>
            </a:r>
            <a:r>
              <a:rPr lang="en-GB" sz="2000" b="1" dirty="0"/>
              <a:t>, 2021</a:t>
            </a:r>
            <a:endParaRPr lang="en-US" sz="2000" b="1" dirty="0"/>
          </a:p>
        </p:txBody>
      </p:sp>
      <p:sp>
        <p:nvSpPr>
          <p:cNvPr id="7" name="TextBox 6"/>
          <p:cNvSpPr txBox="1"/>
          <p:nvPr/>
        </p:nvSpPr>
        <p:spPr>
          <a:xfrm>
            <a:off x="10352025" y="524481"/>
            <a:ext cx="1502334" cy="400110"/>
          </a:xfrm>
          <a:prstGeom prst="rect">
            <a:avLst/>
          </a:prstGeom>
          <a:noFill/>
        </p:spPr>
        <p:txBody>
          <a:bodyPr wrap="none" rtlCol="0">
            <a:spAutoFit/>
          </a:bodyPr>
          <a:lstStyle/>
          <a:p>
            <a:pPr algn="ctr"/>
            <a:r>
              <a:rPr lang="en-GB" sz="2000" b="1" dirty="0"/>
              <a:t>R1-2108694</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smtClean="0">
                <a:solidFill>
                  <a:schemeClr val="bg1"/>
                </a:solidFill>
                <a:latin typeface="Arial" panose="020B0604020202020204" pitchFamily="34" charset="0"/>
                <a:cs typeface="Arial" panose="020B0604020202020204" pitchFamily="34" charset="0"/>
              </a:rPr>
              <a:t>RAN1#106bis </a:t>
            </a:r>
            <a:r>
              <a:rPr lang="en-US" altLang="ko-KR" sz="3200" b="1" dirty="0">
                <a:solidFill>
                  <a:schemeClr val="bg1"/>
                </a:solidFill>
                <a:latin typeface="Arial" panose="020B0604020202020204" pitchFamily="34" charset="0"/>
                <a:cs typeface="Arial" panose="020B0604020202020204" pitchFamily="34" charset="0"/>
              </a:rPr>
              <a:t>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Official Offline sessions</a:t>
            </a:r>
            <a:endParaRPr lang="en-US" dirty="0"/>
          </a:p>
        </p:txBody>
      </p:sp>
      <p:sp>
        <p:nvSpPr>
          <p:cNvPr id="3" name="내용 개체 틀 2"/>
          <p:cNvSpPr>
            <a:spLocks noGrp="1"/>
          </p:cNvSpPr>
          <p:nvPr>
            <p:ph idx="1"/>
          </p:nvPr>
        </p:nvSpPr>
        <p:spPr/>
        <p:txBody>
          <a:bodyPr>
            <a:normAutofit/>
          </a:bodyPr>
          <a:lstStyle/>
          <a:p>
            <a:r>
              <a:rPr lang="en-US" sz="2000" dirty="0" smtClean="0"/>
              <a:t>In </a:t>
            </a:r>
            <a:r>
              <a:rPr lang="en-US" sz="2000" dirty="0" smtClean="0"/>
              <a:t>RAN#93-e, </a:t>
            </a:r>
            <a:r>
              <a:rPr lang="en-US" sz="2000" dirty="0" smtClean="0"/>
              <a:t>it was decided that offline </a:t>
            </a:r>
            <a:r>
              <a:rPr lang="en-US" sz="2000" dirty="0" smtClean="0"/>
              <a:t>GTW sessions may be used at the discretion of WG chairs to expedite progress on critical issues. </a:t>
            </a:r>
            <a:endParaRPr lang="en-US" sz="2000" dirty="0" smtClean="0"/>
          </a:p>
          <a:p>
            <a:pPr lvl="1"/>
            <a:r>
              <a:rPr lang="en-US" sz="1800" dirty="0"/>
              <a:t>In RAN1, due to there not being additional GTW licenses, other conferencing platforms </a:t>
            </a:r>
            <a:r>
              <a:rPr lang="en-US" sz="1800" dirty="0" smtClean="0"/>
              <a:t>will </a:t>
            </a:r>
            <a:r>
              <a:rPr lang="en-US" sz="1800" dirty="0"/>
              <a:t>be used (</a:t>
            </a:r>
            <a:r>
              <a:rPr lang="en-US" sz="1800" dirty="0" err="1"/>
              <a:t>e.g</a:t>
            </a:r>
            <a:r>
              <a:rPr lang="en-US" sz="1800" dirty="0"/>
              <a:t> MS teams)</a:t>
            </a:r>
          </a:p>
          <a:p>
            <a:pPr lvl="1"/>
            <a:endParaRPr lang="en-US" sz="1600" dirty="0"/>
          </a:p>
          <a:p>
            <a:r>
              <a:rPr lang="en-US" sz="2000" dirty="0" smtClean="0"/>
              <a:t>Guidelines </a:t>
            </a:r>
            <a:r>
              <a:rPr lang="en-US" sz="2000" dirty="0" smtClean="0"/>
              <a:t>for </a:t>
            </a:r>
            <a:r>
              <a:rPr lang="en-US" sz="2000" dirty="0" smtClean="0"/>
              <a:t>official offline </a:t>
            </a:r>
            <a:r>
              <a:rPr lang="en-US" sz="2000" dirty="0" smtClean="0"/>
              <a:t>sessions</a:t>
            </a:r>
            <a:endParaRPr lang="en-US" sz="2000" dirty="0" smtClean="0"/>
          </a:p>
          <a:p>
            <a:pPr marL="630238" lvl="1" indent="-274638">
              <a:buFont typeface="+mj-lt"/>
              <a:buAutoNum type="arabicPeriod"/>
            </a:pPr>
            <a:r>
              <a:rPr lang="en-US" sz="1800" dirty="0" smtClean="0"/>
              <a:t>Default mode of operations in RAN1 will be not to use offline sessions</a:t>
            </a:r>
          </a:p>
          <a:p>
            <a:pPr marL="1077913" lvl="2" indent="-276225">
              <a:buFont typeface="+mj-lt"/>
              <a:buAutoNum type="alphaUcPeriod"/>
            </a:pPr>
            <a:r>
              <a:rPr lang="en-US" sz="1600" dirty="0" smtClean="0"/>
              <a:t>Reserved </a:t>
            </a:r>
            <a:r>
              <a:rPr lang="en-US" sz="1600" dirty="0"/>
              <a:t>only for making progress on critical issues where decision has to be made ASAP to complete Rel-17. </a:t>
            </a:r>
            <a:endParaRPr lang="en-US" sz="1600" dirty="0" smtClean="0"/>
          </a:p>
          <a:p>
            <a:pPr marL="630238" lvl="1" indent="-274638">
              <a:buFont typeface="+mj-lt"/>
              <a:buAutoNum type="arabicPeriod"/>
            </a:pPr>
            <a:r>
              <a:rPr lang="en-US" sz="1800" dirty="0"/>
              <a:t>Offline </a:t>
            </a:r>
            <a:r>
              <a:rPr lang="en-US" sz="1800" dirty="0"/>
              <a:t>sessions </a:t>
            </a:r>
            <a:r>
              <a:rPr lang="en-US" sz="1800" dirty="0"/>
              <a:t>have </a:t>
            </a:r>
            <a:r>
              <a:rPr lang="en-US" sz="1800" dirty="0"/>
              <a:t>no decision power (i.e., no official </a:t>
            </a:r>
            <a:r>
              <a:rPr lang="en-US" sz="1800" dirty="0"/>
              <a:t>agreements can be made). It is used only </a:t>
            </a:r>
            <a:r>
              <a:rPr lang="en-US" sz="1800" dirty="0"/>
              <a:t>to facilitate the discussion during </a:t>
            </a:r>
            <a:r>
              <a:rPr lang="en-US" sz="1800" dirty="0"/>
              <a:t>online sessions.</a:t>
            </a:r>
          </a:p>
          <a:p>
            <a:pPr marL="630238" lvl="1" indent="-274638">
              <a:buFont typeface="+mj-lt"/>
              <a:buAutoNum type="arabicPeriod"/>
            </a:pPr>
            <a:r>
              <a:rPr lang="en-US" sz="1800" dirty="0"/>
              <a:t>Offline sessions can happen only in parallel to the online sessions and there will not be more than one offline session at any given time</a:t>
            </a:r>
          </a:p>
          <a:p>
            <a:pPr marL="630238" lvl="1" indent="-274638">
              <a:buFont typeface="+mj-lt"/>
              <a:buAutoNum type="arabicPeriod"/>
            </a:pPr>
            <a:r>
              <a:rPr lang="en-US" sz="1800" dirty="0"/>
              <a:t>Decision to have an offline session will be made during an online session taking into account the company views</a:t>
            </a:r>
          </a:p>
          <a:p>
            <a:pPr marL="1077913" lvl="2" indent="-276225">
              <a:buFont typeface="+mj-lt"/>
              <a:buAutoNum type="alphaUcPeriod"/>
            </a:pPr>
            <a:r>
              <a:rPr lang="en-US" sz="1600" dirty="0" smtClean="0"/>
              <a:t>Chair/VC </a:t>
            </a:r>
            <a:r>
              <a:rPr lang="en-US" sz="1600" dirty="0" smtClean="0"/>
              <a:t>will assign a moderator, the topic for offline discussions, and the time slot (</a:t>
            </a:r>
            <a:r>
              <a:rPr lang="en-US" sz="1600" u="sng" dirty="0" smtClean="0">
                <a:solidFill>
                  <a:srgbClr val="FF0000"/>
                </a:solidFill>
              </a:rPr>
              <a:t>no more than 1 </a:t>
            </a:r>
            <a:r>
              <a:rPr lang="en-US" sz="1600" u="sng" dirty="0" smtClean="0">
                <a:solidFill>
                  <a:srgbClr val="FF0000"/>
                </a:solidFill>
              </a:rPr>
              <a:t>hour per session</a:t>
            </a:r>
            <a:r>
              <a:rPr lang="en-US" sz="1600" dirty="0" smtClean="0"/>
              <a:t>)</a:t>
            </a:r>
            <a:endParaRPr lang="en-US" sz="1600" dirty="0" smtClean="0"/>
          </a:p>
          <a:p>
            <a:pPr marL="1077913" lvl="2" indent="-276225">
              <a:buFont typeface="+mj-lt"/>
              <a:buAutoNum type="alphaUcPeriod"/>
            </a:pPr>
            <a:r>
              <a:rPr lang="en-US" sz="1600" dirty="0" smtClean="0"/>
              <a:t>Announcement/decision </a:t>
            </a:r>
            <a:r>
              <a:rPr lang="en-US" sz="1600" dirty="0"/>
              <a:t>to have an offline session will be made at least </a:t>
            </a:r>
            <a:r>
              <a:rPr lang="en-US" sz="1600" dirty="0" smtClean="0"/>
              <a:t>10~12 </a:t>
            </a:r>
            <a:r>
              <a:rPr lang="en-US" sz="1600" dirty="0"/>
              <a:t>hours before the offline session </a:t>
            </a:r>
            <a:r>
              <a:rPr lang="en-US" sz="1600" dirty="0" smtClean="0"/>
              <a:t>starts</a:t>
            </a:r>
            <a:endParaRPr lang="en-US" sz="1600" dirty="0"/>
          </a:p>
          <a:p>
            <a:pPr marL="630238" lvl="1" indent="-274638">
              <a:buFont typeface="+mj-lt"/>
              <a:buAutoNum type="arabicPeriod"/>
            </a:pPr>
            <a:r>
              <a:rPr lang="en-US" sz="1800" dirty="0"/>
              <a:t>Moderator of the offline session will provide a summary of the discussions once the offline session is over</a:t>
            </a:r>
            <a:endParaRPr lang="en-US" sz="1800" dirty="0"/>
          </a:p>
        </p:txBody>
      </p:sp>
    </p:spTree>
    <p:extLst>
      <p:ext uri="{BB962C8B-B14F-4D97-AF65-F5344CB8AC3E}">
        <p14:creationId xmlns:p14="http://schemas.microsoft.com/office/powerpoint/2010/main" val="3068555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Others</a:t>
            </a:r>
            <a:endParaRPr lang="en-US" dirty="0"/>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smtClean="0"/>
              <a:t>RAN1#106bis-e </a:t>
            </a:r>
            <a:r>
              <a:rPr lang="en-US" dirty="0"/>
              <a:t>has the same full decision power as in a regular physical meeting</a:t>
            </a:r>
          </a:p>
          <a:p>
            <a:pPr lvl="1"/>
            <a:r>
              <a:rPr lang="en-US" dirty="0"/>
              <a:t>To handle </a:t>
            </a:r>
          </a:p>
          <a:p>
            <a:pPr lvl="2"/>
            <a:r>
              <a:rPr lang="en-US" dirty="0" smtClean="0"/>
              <a:t>RAN1 election for 1 vice-chair position (from Oct 11</a:t>
            </a:r>
            <a:r>
              <a:rPr lang="en-US" baseline="30000" dirty="0" smtClean="0"/>
              <a:t>th</a:t>
            </a:r>
            <a:r>
              <a:rPr lang="en-US" dirty="0" smtClean="0"/>
              <a:t> to Oct 14</a:t>
            </a:r>
            <a:r>
              <a:rPr lang="en-US" baseline="30000" dirty="0" smtClean="0"/>
              <a:t>th</a:t>
            </a:r>
            <a:r>
              <a:rPr lang="en-US" dirty="0" smtClean="0"/>
              <a:t>)</a:t>
            </a:r>
          </a:p>
          <a:p>
            <a:pPr lvl="2"/>
            <a:r>
              <a:rPr lang="en-US" dirty="0" smtClean="0"/>
              <a:t>Critical </a:t>
            </a:r>
            <a:r>
              <a:rPr lang="en-US" dirty="0"/>
              <a:t>issues for </a:t>
            </a:r>
            <a:r>
              <a:rPr lang="en-US" dirty="0" smtClean="0"/>
              <a:t>LS </a:t>
            </a:r>
            <a:endParaRPr lang="en-US" dirty="0"/>
          </a:p>
          <a:p>
            <a:pPr lvl="2"/>
            <a:r>
              <a:rPr lang="en-US" strike="sngStrike" dirty="0">
                <a:solidFill>
                  <a:srgbClr val="FF0000"/>
                </a:solidFill>
              </a:rPr>
              <a:t>Maintenance for Rel-16 &amp; </a:t>
            </a:r>
            <a:r>
              <a:rPr lang="en-US" strike="sngStrike" dirty="0" smtClean="0">
                <a:solidFill>
                  <a:srgbClr val="FF0000"/>
                </a:solidFill>
              </a:rPr>
              <a:t>earlier</a:t>
            </a:r>
            <a:endParaRPr lang="en-US" strike="sngStrike" dirty="0">
              <a:solidFill>
                <a:srgbClr val="FF0000"/>
              </a:solidFill>
            </a:endParaRPr>
          </a:p>
          <a:p>
            <a:pPr lvl="2"/>
            <a:r>
              <a:rPr lang="en-US" dirty="0"/>
              <a:t>Rel-17 </a:t>
            </a:r>
            <a:r>
              <a:rPr lang="en-US" dirty="0" smtClean="0"/>
              <a:t>items</a:t>
            </a:r>
            <a:endParaRPr lang="en-US" dirty="0"/>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around 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a:t>
            </a:r>
            <a:r>
              <a:rPr lang="sv-SE" altLang="ja-JP" dirty="0" smtClean="0"/>
              <a:t>Time Window</a:t>
            </a:r>
            <a:endParaRPr lang="en-US" dirty="0"/>
          </a:p>
        </p:txBody>
      </p:sp>
      <p:sp>
        <p:nvSpPr>
          <p:cNvPr id="3" name="내용 개체 틀 2"/>
          <p:cNvSpPr>
            <a:spLocks noGrp="1"/>
          </p:cNvSpPr>
          <p:nvPr>
            <p:ph idx="1"/>
          </p:nvPr>
        </p:nvSpPr>
        <p:spPr/>
        <p:txBody>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Friday 1st October, 15:00 </a:t>
            </a:r>
            <a:r>
              <a:rPr lang="en-US" altLang="en-US" sz="1800" dirty="0" smtClean="0">
                <a:ea typeface="ＭＳ Ｐゴシック" panose="020B0600070205080204" pitchFamily="34" charset="-128"/>
              </a:rPr>
              <a:t>UTC and </a:t>
            </a:r>
            <a:r>
              <a:rPr lang="en-US" altLang="en-US" sz="1800" dirty="0">
                <a:ea typeface="ＭＳ Ｐゴシック" panose="020B0600070205080204" pitchFamily="34" charset="-128"/>
              </a:rPr>
              <a:t>submission by Saturday 2nd October, 06:00 UTC</a:t>
            </a:r>
            <a:endParaRPr lang="en-US" altLang="en-US" sz="1800" dirty="0" smtClean="0">
              <a:ea typeface="ＭＳ Ｐゴシック" panose="020B0600070205080204" pitchFamily="34" charset="-128"/>
            </a:endParaRPr>
          </a:p>
          <a:p>
            <a:endParaRPr lang="en-US" altLang="en-US" sz="2000" dirty="0" smtClean="0">
              <a:ea typeface="ＭＳ Ｐゴシック" panose="020B0600070205080204" pitchFamily="34" charset="-128"/>
            </a:endParaRPr>
          </a:p>
          <a:p>
            <a:r>
              <a:rPr lang="en-US" altLang="en-US" sz="2000" dirty="0" smtClean="0">
                <a:ea typeface="ＭＳ Ｐゴシック" panose="020B0600070205080204" pitchFamily="34" charset="-128"/>
              </a:rPr>
              <a:t>Preparation </a:t>
            </a:r>
            <a:r>
              <a:rPr lang="en-US" altLang="en-US" sz="2000" dirty="0">
                <a:ea typeface="ＭＳ Ｐゴシック" panose="020B0600070205080204" pitchFamily="34" charset="-128"/>
              </a:rPr>
              <a:t>phase</a:t>
            </a:r>
          </a:p>
          <a:p>
            <a:pPr lvl="1"/>
            <a:r>
              <a:rPr lang="en-US" altLang="en-US" sz="1800" dirty="0">
                <a:solidFill>
                  <a:srgbClr val="FF0000"/>
                </a:solidFill>
                <a:ea typeface="ＭＳ Ｐゴシック" panose="020B0600070205080204" pitchFamily="34" charset="-128"/>
              </a:rPr>
              <a:t>There will </a:t>
            </a:r>
            <a:r>
              <a:rPr lang="en-US" altLang="en-US" sz="1800" dirty="0" smtClean="0">
                <a:solidFill>
                  <a:srgbClr val="FF0000"/>
                </a:solidFill>
                <a:ea typeface="ＭＳ Ｐゴシック" panose="020B0600070205080204" pitchFamily="34" charset="-128"/>
              </a:rPr>
              <a:t>NOT </a:t>
            </a:r>
            <a:r>
              <a:rPr lang="en-US" altLang="en-US" sz="1800" dirty="0">
                <a:solidFill>
                  <a:srgbClr val="FF0000"/>
                </a:solidFill>
                <a:ea typeface="ＭＳ Ｐゴシック" panose="020B0600070205080204" pitchFamily="34" charset="-128"/>
              </a:rPr>
              <a:t>be any preparation phase for RAN1#106bis-e</a:t>
            </a:r>
          </a:p>
          <a:p>
            <a:endParaRPr lang="en-US" altLang="en-US" sz="2200" dirty="0" smtClean="0">
              <a:ea typeface="ＭＳ Ｐゴシック" panose="020B0600070205080204" pitchFamily="34" charset="-128"/>
            </a:endParaRPr>
          </a:p>
          <a:p>
            <a:r>
              <a:rPr lang="en-US" altLang="en-US" sz="2000" dirty="0" smtClean="0">
                <a:ea typeface="ＭＳ Ｐゴシック" panose="020B0600070205080204" pitchFamily="34" charset="-128"/>
              </a:rPr>
              <a:t>October 11</a:t>
            </a:r>
            <a:r>
              <a:rPr lang="en-US" altLang="en-US" sz="2000" baseline="30000" dirty="0" smtClean="0">
                <a:ea typeface="ＭＳ Ｐゴシック" panose="020B0600070205080204" pitchFamily="34" charset="-128"/>
              </a:rPr>
              <a:t>th</a:t>
            </a:r>
            <a:r>
              <a:rPr lang="en-US" altLang="en-US" sz="2000" dirty="0" smtClean="0">
                <a:ea typeface="ＭＳ Ｐゴシック" panose="020B0600070205080204" pitchFamily="34" charset="-128"/>
              </a:rPr>
              <a:t> </a:t>
            </a:r>
            <a:r>
              <a:rPr lang="en-US" altLang="en-US" sz="2000" dirty="0">
                <a:ea typeface="ＭＳ Ｐゴシック" panose="020B0600070205080204" pitchFamily="34" charset="-128"/>
              </a:rPr>
              <a:t>– </a:t>
            </a:r>
            <a:r>
              <a:rPr lang="en-US" altLang="en-US" sz="2000" dirty="0" smtClean="0">
                <a:ea typeface="ＭＳ Ｐゴシック" panose="020B0600070205080204" pitchFamily="34" charset="-128"/>
              </a:rPr>
              <a:t>19</a:t>
            </a:r>
            <a:r>
              <a:rPr lang="en-US" altLang="en-US" sz="2000" baseline="30000" dirty="0" smtClean="0">
                <a:ea typeface="ＭＳ Ｐゴシック" panose="020B0600070205080204" pitchFamily="34" charset="-128"/>
              </a:rPr>
              <a:t>th</a:t>
            </a:r>
            <a:endParaRPr lang="en-US" altLang="en-US" sz="2000" baseline="30000" dirty="0">
              <a:ea typeface="ＭＳ Ｐゴシック" panose="020B0600070205080204" pitchFamily="34" charset="-128"/>
            </a:endParaRPr>
          </a:p>
          <a:p>
            <a:pPr lvl="1">
              <a:defRPr/>
            </a:pPr>
            <a:r>
              <a:rPr lang="en-US" altLang="en-US" sz="1800" b="1" dirty="0">
                <a:ea typeface="ＭＳ Ｐゴシック" panose="020B0600070205080204" pitchFamily="34" charset="-128"/>
              </a:rPr>
              <a:t>For Rel-17 SI/WIs</a:t>
            </a:r>
            <a:r>
              <a:rPr lang="en-US" altLang="en-US" sz="1800" dirty="0">
                <a:ea typeface="ＭＳ Ｐゴシック" panose="020B0600070205080204" pitchFamily="34" charset="-128"/>
              </a:rPr>
              <a:t>, GTW is to be used. FL summaries (capturing list of contributions, key points and focus areas) are to be prepared before the GTW sessions</a:t>
            </a:r>
          </a:p>
          <a:p>
            <a:pPr lvl="1">
              <a:defRPr/>
            </a:pPr>
            <a:r>
              <a:rPr lang="en-US" altLang="en-US" sz="1800" dirty="0">
                <a:ea typeface="ＭＳ Ｐゴシック" panose="020B0600070205080204" pitchFamily="34" charset="-128"/>
              </a:rPr>
              <a:t>The detailed deadline for each email thread is to be announced on a per email thread basis</a:t>
            </a:r>
          </a:p>
          <a:p>
            <a:pPr lvl="2">
              <a:defRPr/>
            </a:pPr>
            <a:r>
              <a:rPr lang="en-US" altLang="en-US" sz="1600" dirty="0">
                <a:ea typeface="ＭＳ Ｐゴシック" panose="020B0600070205080204" pitchFamily="34" charset="-128"/>
              </a:rPr>
              <a:t> Some staggering of deadlines for email threads is possible.</a:t>
            </a:r>
          </a:p>
          <a:p>
            <a:pPr>
              <a:defRPr/>
            </a:pPr>
            <a:r>
              <a:rPr lang="en-US" altLang="en-US" sz="2000" dirty="0">
                <a:ea typeface="ＭＳ Ｐゴシック" panose="020B0600070205080204" pitchFamily="34" charset="-128"/>
              </a:rPr>
              <a:t>FL’s summary</a:t>
            </a:r>
          </a:p>
          <a:p>
            <a:pPr lvl="1">
              <a:defRPr/>
            </a:pPr>
            <a:r>
              <a:rPr lang="en-US" altLang="en-US" sz="1800" dirty="0">
                <a:ea typeface="ＭＳ Ｐゴシック" panose="020B0600070205080204" pitchFamily="34" charset="-128"/>
              </a:rPr>
              <a:t>For source of each summary, please use “</a:t>
            </a:r>
            <a:r>
              <a:rPr lang="en-US" altLang="en-US" sz="1800" b="1" u="sng" dirty="0">
                <a:solidFill>
                  <a:srgbClr val="FF0000"/>
                </a:solidFill>
                <a:ea typeface="ＭＳ Ｐゴシック" panose="020B0600070205080204" pitchFamily="34" charset="-128"/>
              </a:rPr>
              <a:t>Moderator (Company name)</a:t>
            </a:r>
            <a:r>
              <a:rPr lang="en-US" altLang="en-US" sz="1800" dirty="0">
                <a:ea typeface="ＭＳ Ｐゴシック" panose="020B0600070205080204" pitchFamily="34" charset="-128"/>
              </a:rPr>
              <a:t>”</a:t>
            </a:r>
          </a:p>
          <a:p>
            <a:pPr lvl="1">
              <a:defRPr/>
            </a:pPr>
            <a:r>
              <a:rPr lang="en-US" altLang="en-US" sz="1800" dirty="0">
                <a:ea typeface="ＭＳ Ｐゴシック" panose="020B0600070205080204" pitchFamily="34" charset="-128"/>
              </a:rPr>
              <a:t>Each summary should have sufficient information about background of the issues, alternatives, &amp; proposals</a:t>
            </a:r>
          </a:p>
          <a:p>
            <a:pPr lvl="1"/>
            <a:endParaRPr lang="en-US" altLang="en-US" sz="1800" dirty="0" smtClean="0">
              <a:ea typeface="ＭＳ Ｐゴシック" panose="020B0600070205080204" pitchFamily="34" charset="-128"/>
            </a:endParaRPr>
          </a:p>
          <a:p>
            <a:endParaRPr lang="en-US" altLang="en-US" sz="2200" dirty="0">
              <a:ea typeface="ＭＳ Ｐゴシック" panose="020B0600070205080204" pitchFamily="34" charset="-128"/>
            </a:endParaRPr>
          </a:p>
        </p:txBody>
      </p:sp>
    </p:spTree>
    <p:extLst>
      <p:ext uri="{BB962C8B-B14F-4D97-AF65-F5344CB8AC3E}">
        <p14:creationId xmlns:p14="http://schemas.microsoft.com/office/powerpoint/2010/main" val="50376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e-Meeting: RAN1 Vice-Chair Election</a:t>
            </a:r>
            <a:endParaRPr lang="en-US" dirty="0"/>
          </a:p>
        </p:txBody>
      </p:sp>
      <p:sp>
        <p:nvSpPr>
          <p:cNvPr id="3" name="내용 개체 틀 2"/>
          <p:cNvSpPr>
            <a:spLocks noGrp="1"/>
          </p:cNvSpPr>
          <p:nvPr>
            <p:ph idx="1"/>
          </p:nvPr>
        </p:nvSpPr>
        <p:spPr>
          <a:xfrm>
            <a:off x="338669" y="896815"/>
            <a:ext cx="11514667" cy="5521409"/>
          </a:xfrm>
        </p:spPr>
        <p:txBody>
          <a:bodyPr>
            <a:normAutofit/>
          </a:bodyPr>
          <a:lstStyle/>
          <a:p>
            <a:pPr lvl="0"/>
            <a:r>
              <a:rPr lang="en-US" sz="2000" dirty="0"/>
              <a:t>The election will be held during RAN1#106bis-e from October </a:t>
            </a:r>
            <a:r>
              <a:rPr lang="en-US" sz="2000" dirty="0" smtClean="0"/>
              <a:t>11</a:t>
            </a:r>
            <a:r>
              <a:rPr lang="en-US" sz="2000" baseline="30000" dirty="0" smtClean="0"/>
              <a:t>th</a:t>
            </a:r>
            <a:r>
              <a:rPr lang="en-US" sz="2000" dirty="0" smtClean="0"/>
              <a:t> </a:t>
            </a:r>
            <a:r>
              <a:rPr lang="en-US" sz="2000" dirty="0"/>
              <a:t>UTC to October </a:t>
            </a:r>
            <a:r>
              <a:rPr lang="en-US" sz="2000" dirty="0" smtClean="0"/>
              <a:t>14</a:t>
            </a:r>
            <a:r>
              <a:rPr lang="en-US" sz="2000" baseline="30000" dirty="0" smtClean="0"/>
              <a:t>th</a:t>
            </a:r>
            <a:r>
              <a:rPr lang="en-US" sz="2000" dirty="0" smtClean="0"/>
              <a:t> </a:t>
            </a:r>
            <a:r>
              <a:rPr lang="en-US" sz="2000" dirty="0"/>
              <a:t>UTC. The election is for one position of RAN1 vice-chair. </a:t>
            </a:r>
            <a:endParaRPr lang="en-GB" sz="2000" dirty="0" smtClean="0"/>
          </a:p>
          <a:p>
            <a:pPr lvl="0"/>
            <a:endParaRPr lang="en-GB" sz="2000" dirty="0"/>
          </a:p>
          <a:p>
            <a:pPr lvl="0"/>
            <a:r>
              <a:rPr lang="en-GB" sz="2000" dirty="0" smtClean="0"/>
              <a:t>Candidates</a:t>
            </a:r>
            <a:r>
              <a:rPr lang="en-GB" sz="2000" dirty="0"/>
              <a:t>:</a:t>
            </a:r>
            <a:endParaRPr lang="en-US" sz="2000" dirty="0"/>
          </a:p>
          <a:p>
            <a:pPr lvl="1"/>
            <a:r>
              <a:rPr lang="fr-FR" sz="1800" dirty="0"/>
              <a:t>3GPP web page: </a:t>
            </a:r>
            <a:r>
              <a:rPr lang="en-GB" sz="1800" u="sng" dirty="0">
                <a:hlinkClick r:id="rId2"/>
              </a:rPr>
              <a:t>https://www.3gpp.org/news-events/elections/2224</a:t>
            </a:r>
            <a:r>
              <a:rPr lang="en-GB" sz="1800" dirty="0"/>
              <a:t> </a:t>
            </a:r>
            <a:r>
              <a:rPr lang="en-GB" sz="1800" dirty="0" smtClean="0"/>
              <a:t>(</a:t>
            </a:r>
            <a:r>
              <a:rPr lang="en-GB" sz="1800" dirty="0"/>
              <a:t>manually updated on a regular basis)</a:t>
            </a:r>
            <a:endParaRPr lang="en-US" sz="1800" dirty="0"/>
          </a:p>
          <a:p>
            <a:pPr lvl="1"/>
            <a:r>
              <a:rPr lang="en-GB" sz="1800" dirty="0"/>
              <a:t>3GU</a:t>
            </a:r>
            <a:r>
              <a:rPr lang="en-GB" sz="1800" dirty="0" smtClean="0"/>
              <a:t>: </a:t>
            </a:r>
            <a:r>
              <a:rPr lang="en-GB" sz="1600" dirty="0" smtClean="0"/>
              <a:t>RAN1 </a:t>
            </a:r>
            <a:r>
              <a:rPr lang="en-GB" sz="1600" dirty="0"/>
              <a:t>vice chair </a:t>
            </a:r>
            <a:r>
              <a:rPr lang="en-GB" sz="1600" dirty="0" smtClean="0"/>
              <a:t>election, </a:t>
            </a:r>
            <a:r>
              <a:rPr lang="en-GB" sz="1600" u="sng" dirty="0">
                <a:hlinkClick r:id="rId3"/>
              </a:rPr>
              <a:t>https://portal.3gpp.org/VotingTool/Vote/DetailList/1058</a:t>
            </a:r>
            <a:r>
              <a:rPr lang="en-GB" sz="1600" dirty="0"/>
              <a:t> </a:t>
            </a:r>
            <a:endParaRPr lang="en-US" sz="1600" dirty="0"/>
          </a:p>
          <a:p>
            <a:pPr marL="0" indent="0">
              <a:buNone/>
            </a:pPr>
            <a:r>
              <a:rPr lang="en-GB" sz="2000" dirty="0"/>
              <a:t> </a:t>
            </a:r>
            <a:endParaRPr lang="en-GB" sz="2000" dirty="0" smtClean="0"/>
          </a:p>
          <a:p>
            <a:r>
              <a:rPr lang="en-GB" sz="2000" dirty="0" smtClean="0"/>
              <a:t>Voting list</a:t>
            </a:r>
            <a:endParaRPr lang="en-GB" sz="1800" dirty="0"/>
          </a:p>
          <a:p>
            <a:pPr lvl="1"/>
            <a:r>
              <a:rPr lang="en-GB" sz="1800" dirty="0" smtClean="0"/>
              <a:t>3GPP </a:t>
            </a:r>
            <a:r>
              <a:rPr lang="en-GB" sz="1800" dirty="0"/>
              <a:t>web page: </a:t>
            </a:r>
            <a:r>
              <a:rPr lang="en-GB" sz="1800" u="sng" dirty="0">
                <a:hlinkClick r:id="rId4"/>
              </a:rPr>
              <a:t>Voting list for 3GPP TSG RAN WG 1</a:t>
            </a:r>
            <a:r>
              <a:rPr lang="en-GB" sz="1800" dirty="0"/>
              <a:t> </a:t>
            </a:r>
            <a:endParaRPr lang="en-US" sz="1800" dirty="0"/>
          </a:p>
          <a:p>
            <a:endParaRPr lang="en-US" sz="2000" dirty="0" smtClean="0"/>
          </a:p>
          <a:p>
            <a:r>
              <a:rPr lang="en-US" sz="2000" dirty="0" smtClean="0"/>
              <a:t>Additional details on RAN1 vice-chair election can be </a:t>
            </a:r>
            <a:r>
              <a:rPr lang="en-US" sz="2000" dirty="0"/>
              <a:t>found in </a:t>
            </a:r>
            <a:r>
              <a:rPr lang="en-GB" sz="2000" dirty="0"/>
              <a:t>R1-2108695</a:t>
            </a:r>
            <a:endParaRPr lang="en-US" sz="2000" dirty="0"/>
          </a:p>
        </p:txBody>
      </p:sp>
    </p:spTree>
    <p:extLst>
      <p:ext uri="{BB962C8B-B14F-4D97-AF65-F5344CB8AC3E}">
        <p14:creationId xmlns:p14="http://schemas.microsoft.com/office/powerpoint/2010/main" val="875391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Deadlines</a:t>
            </a:r>
            <a:endParaRPr lang="en-US" dirty="0"/>
          </a:p>
        </p:txBody>
      </p:sp>
      <p:sp>
        <p:nvSpPr>
          <p:cNvPr id="3" name="내용 개체 틀 2"/>
          <p:cNvSpPr>
            <a:spLocks noGrp="1"/>
          </p:cNvSpPr>
          <p:nvPr>
            <p:ph idx="1"/>
          </p:nvPr>
        </p:nvSpPr>
        <p:spPr/>
        <p:txBody>
          <a:bodyPr>
            <a:normAutofit/>
          </a:bodyPr>
          <a:lstStyle/>
          <a:p>
            <a:r>
              <a:rPr lang="en-US" altLang="en-US" sz="2000" dirty="0" smtClean="0">
                <a:ea typeface="ＭＳ Ｐゴシック" panose="020B0600070205080204" pitchFamily="34" charset="-128"/>
              </a:rPr>
              <a:t>For each email thread, there can be multiple checkpoints</a:t>
            </a:r>
            <a:r>
              <a:rPr lang="en-US" altLang="en-US" sz="2000" dirty="0">
                <a:ea typeface="ＭＳ Ｐゴシック" panose="020B0600070205080204" pitchFamily="34" charset="-128"/>
              </a:rPr>
              <a:t> </a:t>
            </a:r>
            <a:r>
              <a:rPr lang="en-US" altLang="en-US" sz="2000" dirty="0" smtClean="0">
                <a:ea typeface="ＭＳ Ｐゴシック" panose="020B0600070205080204" pitchFamily="34" charset="-128"/>
              </a:rPr>
              <a:t>for which the following deadlines apply</a:t>
            </a:r>
            <a:endParaRPr lang="en-US" altLang="en-US" sz="2000" dirty="0">
              <a:ea typeface="ＭＳ Ｐゴシック" panose="020B0600070205080204" pitchFamily="34" charset="-128"/>
            </a:endParaRPr>
          </a:p>
          <a:p>
            <a:pPr lvl="1"/>
            <a:r>
              <a:rPr lang="en-US" altLang="en-US" sz="1800" dirty="0">
                <a:ea typeface="ＭＳ Ｐゴシック" panose="020B0600070205080204" pitchFamily="34" charset="-128"/>
              </a:rPr>
              <a:t>1st deadline: initial set of comments have to be made at the very latest (preferably much earlier than) by the 1st deadline </a:t>
            </a:r>
          </a:p>
          <a:p>
            <a:pPr lvl="2"/>
            <a:r>
              <a:rPr lang="en-US" altLang="en-US" sz="1600" dirty="0">
                <a:ea typeface="ＭＳ Ｐゴシック" panose="020B0600070205080204" pitchFamily="34" charset="-128"/>
              </a:rPr>
              <a:t>At least 24 hours before the 2nd deadline</a:t>
            </a:r>
          </a:p>
          <a:p>
            <a:pPr lvl="2"/>
            <a:r>
              <a:rPr lang="en-US" altLang="en-US" sz="1600" b="1" dirty="0">
                <a:solidFill>
                  <a:srgbClr val="FF0000"/>
                </a:solidFill>
                <a:ea typeface="ＭＳ Ｐゴシック" panose="020B0600070205080204" pitchFamily="34" charset="-128"/>
              </a:rPr>
              <a:t>FL’s summary is also expected around the 1</a:t>
            </a:r>
            <a:r>
              <a:rPr lang="en-US" altLang="en-US" sz="1600" b="1" baseline="30000" dirty="0">
                <a:solidFill>
                  <a:srgbClr val="FF0000"/>
                </a:solidFill>
                <a:ea typeface="ＭＳ Ｐゴシック" panose="020B0600070205080204" pitchFamily="34" charset="-128"/>
              </a:rPr>
              <a:t>st</a:t>
            </a:r>
            <a:r>
              <a:rPr lang="en-US" altLang="en-US" sz="1600" b="1" dirty="0">
                <a:solidFill>
                  <a:srgbClr val="FF0000"/>
                </a:solidFill>
                <a:ea typeface="ＭＳ Ｐゴシック" panose="020B0600070205080204" pitchFamily="34" charset="-128"/>
              </a:rPr>
              <a:t> deadline asap</a:t>
            </a:r>
          </a:p>
          <a:p>
            <a:pPr lvl="1"/>
            <a:r>
              <a:rPr lang="en-US" altLang="en-US" sz="1800" dirty="0">
                <a:ea typeface="ＭＳ Ｐゴシック" panose="020B0600070205080204" pitchFamily="34" charset="-128"/>
              </a:rPr>
              <a:t>2nd deadline: conclusion/agreements are to be made at the 2nd deadline</a:t>
            </a:r>
          </a:p>
          <a:p>
            <a:pPr lvl="2"/>
            <a:r>
              <a:rPr lang="en-US" altLang="en-US" sz="16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2"/>
            <a:r>
              <a:rPr lang="en-US" altLang="en-US" sz="1600" dirty="0">
                <a:ea typeface="ＭＳ Ｐゴシック" panose="020B0600070205080204" pitchFamily="34" charset="-128"/>
              </a:rPr>
              <a:t>2</a:t>
            </a:r>
            <a:r>
              <a:rPr lang="en-US" altLang="en-US" sz="1600" baseline="30000" dirty="0">
                <a:ea typeface="ＭＳ Ｐゴシック" panose="020B0600070205080204" pitchFamily="34" charset="-128"/>
              </a:rPr>
              <a:t>nd</a:t>
            </a:r>
            <a:r>
              <a:rPr lang="en-US" altLang="en-US" sz="1600" dirty="0">
                <a:ea typeface="ＭＳ Ｐゴシック" panose="020B0600070205080204" pitchFamily="34" charset="-128"/>
              </a:rPr>
              <a:t> deadline may be substituted by a </a:t>
            </a:r>
            <a:r>
              <a:rPr lang="en-US" altLang="en-US" sz="1600" dirty="0" err="1">
                <a:ea typeface="ＭＳ Ｐゴシック" panose="020B0600070205080204" pitchFamily="34" charset="-128"/>
              </a:rPr>
              <a:t>GoToWebinar</a:t>
            </a:r>
            <a:r>
              <a:rPr lang="en-US" altLang="en-US" sz="1600" dirty="0">
                <a:ea typeface="ＭＳ Ｐゴシック" panose="020B0600070205080204" pitchFamily="34" charset="-128"/>
              </a:rPr>
              <a:t> decision making session</a:t>
            </a:r>
          </a:p>
          <a:p>
            <a:pPr lvl="1"/>
            <a:r>
              <a:rPr lang="en-US" altLang="en-US" sz="1800" dirty="0">
                <a:ea typeface="ＭＳ Ｐゴシック" panose="020B0600070205080204" pitchFamily="34" charset="-128"/>
              </a:rPr>
              <a:t>Again, it is ensured that nobody is forced to stay awake during the deadline. That is, the conclusion/agreement is to be made when everyone has a chance to check it during their working hours</a:t>
            </a:r>
          </a:p>
          <a:p>
            <a:pPr lvl="1"/>
            <a:r>
              <a:rPr lang="en-US" altLang="en-US" sz="1800" dirty="0">
                <a:ea typeface="ＭＳ Ｐゴシック" panose="020B0600070205080204" pitchFamily="34" charset="-128"/>
              </a:rPr>
              <a:t>Deadline time reference: </a:t>
            </a:r>
            <a:r>
              <a:rPr lang="en-US" altLang="en-US" sz="1800" b="1" u="sng" dirty="0">
                <a:solidFill>
                  <a:srgbClr val="FF0000"/>
                </a:solidFill>
                <a:ea typeface="ＭＳ Ｐゴシック" panose="020B0600070205080204" pitchFamily="34" charset="-128"/>
              </a:rPr>
              <a:t>UTC </a:t>
            </a:r>
            <a:r>
              <a:rPr lang="en-US" altLang="en-US" sz="1800" b="1" u="sng" dirty="0" smtClean="0">
                <a:solidFill>
                  <a:srgbClr val="FF0000"/>
                </a:solidFill>
                <a:ea typeface="ＭＳ Ｐゴシック" panose="020B0600070205080204" pitchFamily="34" charset="-128"/>
              </a:rPr>
              <a:t>16:59</a:t>
            </a:r>
            <a:endParaRPr lang="en-US" sz="1800" dirty="0"/>
          </a:p>
        </p:txBody>
      </p:sp>
    </p:spTree>
    <p:extLst>
      <p:ext uri="{BB962C8B-B14F-4D97-AF65-F5344CB8AC3E}">
        <p14:creationId xmlns:p14="http://schemas.microsoft.com/office/powerpoint/2010/main" val="2555462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normAutofit/>
          </a:bodyPr>
          <a:lstStyle/>
          <a:p>
            <a:pPr>
              <a:defRPr/>
            </a:pPr>
            <a:r>
              <a:rPr lang="en-US" sz="2000" dirty="0"/>
              <a:t>It’s important to emphasize using an appropriate email thread title for easy tracking (the title for each thread is to be announced) </a:t>
            </a:r>
          </a:p>
          <a:p>
            <a:pPr lvl="1">
              <a:defRPr/>
            </a:pPr>
            <a:r>
              <a:rPr lang="en-US" sz="1800" dirty="0"/>
              <a:t>E.g., if not done appropriately, after a while an email thread may become something like:</a:t>
            </a:r>
          </a:p>
          <a:p>
            <a:pPr lvl="2">
              <a:defRPr/>
            </a:pPr>
            <a:r>
              <a:rPr lang="en-US" sz="1600" dirty="0"/>
              <a:t>RE: </a:t>
            </a:r>
            <a:r>
              <a:rPr lang="en-US" sz="1600" dirty="0" err="1"/>
              <a:t>xxxx</a:t>
            </a:r>
            <a:endParaRPr lang="en-US" sz="1600" dirty="0"/>
          </a:p>
          <a:p>
            <a:pPr lvl="2">
              <a:defRPr/>
            </a:pPr>
            <a:r>
              <a:rPr lang="en-US" sz="1600" dirty="0"/>
              <a:t>RE: RE: </a:t>
            </a:r>
            <a:r>
              <a:rPr lang="en-US" sz="1600" dirty="0" err="1"/>
              <a:t>xxxx</a:t>
            </a:r>
            <a:endParaRPr lang="en-US" sz="1600" dirty="0"/>
          </a:p>
          <a:p>
            <a:pPr lvl="2">
              <a:defRPr/>
            </a:pPr>
            <a:r>
              <a:rPr lang="zh-CN" altLang="en-US" sz="1600" dirty="0"/>
              <a:t>回复</a:t>
            </a:r>
            <a:r>
              <a:rPr lang="en-US" sz="1600" dirty="0"/>
              <a:t>:RE: </a:t>
            </a:r>
            <a:r>
              <a:rPr lang="en-US" sz="1600" dirty="0" err="1"/>
              <a:t>xxxx</a:t>
            </a:r>
            <a:endParaRPr lang="en-US" sz="1600" dirty="0"/>
          </a:p>
          <a:p>
            <a:pPr lvl="2">
              <a:defRPr/>
            </a:pPr>
            <a:r>
              <a:rPr lang="en-US" sz="1600" dirty="0"/>
              <a:t>[External] RE: </a:t>
            </a:r>
            <a:r>
              <a:rPr lang="en-US" sz="1600" dirty="0" err="1"/>
              <a:t>xxxx</a:t>
            </a:r>
            <a:endParaRPr lang="en-US" sz="1600" dirty="0"/>
          </a:p>
          <a:p>
            <a:pPr lvl="2">
              <a:defRPr/>
            </a:pPr>
            <a:r>
              <a:rPr lang="en-US" sz="1600" dirty="0"/>
              <a:t>Etc.</a:t>
            </a:r>
          </a:p>
          <a:p>
            <a:pPr marL="457200" lvl="1" indent="0">
              <a:buFont typeface="Wingdings" panose="05000000000000000000" pitchFamily="2" charset="2"/>
              <a:buNone/>
              <a:defRPr/>
            </a:pPr>
            <a:r>
              <a:rPr lang="en-US" sz="1800" dirty="0"/>
              <a:t> which makes it very hard to track. PLEASE fix it to RE: </a:t>
            </a:r>
            <a:r>
              <a:rPr lang="en-US" sz="1800" dirty="0" err="1"/>
              <a:t>xxxx</a:t>
            </a:r>
            <a:r>
              <a:rPr lang="en-US" sz="1800" dirty="0"/>
              <a:t>! </a:t>
            </a:r>
          </a:p>
          <a:p>
            <a:pPr marL="457200" lvl="1" indent="0">
              <a:buFont typeface="Wingdings" panose="05000000000000000000" pitchFamily="2" charset="2"/>
              <a:buNone/>
              <a:defRPr/>
            </a:pPr>
            <a:r>
              <a:rPr lang="en-US" sz="1800" dirty="0"/>
              <a:t>&gt; E.g., do not branch into or use different sub-titles!</a:t>
            </a:r>
          </a:p>
          <a:p>
            <a:pPr>
              <a:defRPr/>
            </a:pPr>
            <a:r>
              <a:rPr lang="en-US" sz="2000" dirty="0"/>
              <a:t>All attachments for email discussion are to be uploaded to/downloaded from a server – </a:t>
            </a:r>
            <a:r>
              <a:rPr lang="en-US" sz="2000" dirty="0">
                <a:solidFill>
                  <a:srgbClr val="FF0000"/>
                </a:solidFill>
              </a:rPr>
              <a:t>PLEASE ZIP THEM </a:t>
            </a:r>
            <a:r>
              <a:rPr lang="en-US" sz="2000" dirty="0"/>
              <a:t>before uploading</a:t>
            </a:r>
          </a:p>
          <a:p>
            <a:pPr>
              <a:defRPr/>
            </a:pPr>
            <a:r>
              <a:rPr lang="en-US" sz="2000" dirty="0"/>
              <a:t>For all email discussion, please make sure the discussion stay </a:t>
            </a:r>
            <a:r>
              <a:rPr lang="en-US" sz="2000" b="1" dirty="0"/>
              <a:t>technical</a:t>
            </a:r>
          </a:p>
          <a:p>
            <a:pPr lvl="1">
              <a:defRPr/>
            </a:pPr>
            <a:r>
              <a:rPr lang="en-US" sz="1800" dirty="0"/>
              <a:t>To ensure </a:t>
            </a:r>
            <a:r>
              <a:rPr lang="en-US" sz="1800" b="1" dirty="0"/>
              <a:t>professional conduct </a:t>
            </a:r>
            <a:r>
              <a:rPr lang="en-US" sz="1800" dirty="0"/>
              <a:t>as a community especially during these difficult times</a:t>
            </a:r>
            <a:endParaRPr lang="en-US" sz="2400" dirty="0"/>
          </a:p>
        </p:txBody>
      </p:sp>
    </p:spTree>
    <p:extLst>
      <p:ext uri="{BB962C8B-B14F-4D97-AF65-F5344CB8AC3E}">
        <p14:creationId xmlns:p14="http://schemas.microsoft.com/office/powerpoint/2010/main" val="4292787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Email </a:t>
            </a:r>
            <a:r>
              <a:rPr lang="sv-SE" altLang="ja-JP" dirty="0"/>
              <a:t>thread </a:t>
            </a:r>
            <a:r>
              <a:rPr lang="sv-SE" altLang="ja-JP" dirty="0" smtClean="0"/>
              <a:t>budget</a:t>
            </a:r>
            <a:endParaRPr lang="en-US" dirty="0"/>
          </a:p>
        </p:txBody>
      </p:sp>
      <p:sp>
        <p:nvSpPr>
          <p:cNvPr id="3" name="내용 개체 틀 2"/>
          <p:cNvSpPr>
            <a:spLocks noGrp="1"/>
          </p:cNvSpPr>
          <p:nvPr>
            <p:ph idx="1"/>
          </p:nvPr>
        </p:nvSpPr>
        <p:spPr/>
        <p:txBody>
          <a:bodyPr>
            <a:normAutofit/>
          </a:bodyPr>
          <a:lstStyle/>
          <a:p>
            <a:pPr>
              <a:defRPr/>
            </a:pPr>
            <a:r>
              <a:rPr lang="en-US" altLang="en-US" sz="2000" strike="sngStrike" dirty="0" smtClean="0">
                <a:solidFill>
                  <a:srgbClr val="FF0000"/>
                </a:solidFill>
                <a:ea typeface="ＭＳ Ｐゴシック" panose="020B0600070205080204" pitchFamily="34" charset="-128"/>
              </a:rPr>
              <a:t>LTE and NR maintenance</a:t>
            </a:r>
          </a:p>
          <a:p>
            <a:pPr lvl="1">
              <a:defRPr/>
            </a:pPr>
            <a:r>
              <a:rPr lang="en-US" altLang="en-US" sz="1800" strike="sngStrike" dirty="0">
                <a:solidFill>
                  <a:srgbClr val="FF0000"/>
                </a:solidFill>
                <a:ea typeface="ＭＳ Ｐゴシック" panose="020B0600070205080204" pitchFamily="34" charset="-128"/>
              </a:rPr>
              <a:t># of email threads on a per need basis</a:t>
            </a:r>
          </a:p>
          <a:p>
            <a:pPr lvl="1">
              <a:defRPr/>
            </a:pPr>
            <a:r>
              <a:rPr lang="en-US" altLang="en-US" sz="1800" strike="sngStrike" dirty="0">
                <a:solidFill>
                  <a:srgbClr val="FF0000"/>
                </a:solidFill>
                <a:ea typeface="ＭＳ Ｐゴシック" panose="020B0600070205080204" pitchFamily="34" charset="-128"/>
              </a:rPr>
              <a:t>Note: </a:t>
            </a:r>
            <a:r>
              <a:rPr lang="en-US" altLang="en-US" sz="1800" strike="sngStrike" dirty="0" smtClean="0">
                <a:solidFill>
                  <a:srgbClr val="FF0000"/>
                </a:solidFill>
                <a:ea typeface="ＭＳ Ｐゴシック" panose="020B0600070205080204" pitchFamily="34" charset="-128"/>
              </a:rPr>
              <a:t>CRs </a:t>
            </a:r>
            <a:r>
              <a:rPr lang="en-US" altLang="en-US" sz="1800" strike="sngStrike" dirty="0">
                <a:solidFill>
                  <a:srgbClr val="FF0000"/>
                </a:solidFill>
                <a:ea typeface="ＭＳ Ｐゴシック" panose="020B0600070205080204" pitchFamily="34" charset="-128"/>
              </a:rPr>
              <a:t>will be company CRs, led by </a:t>
            </a:r>
            <a:r>
              <a:rPr lang="en-US" altLang="en-US" sz="1800" strike="sngStrike" dirty="0" smtClean="0">
                <a:solidFill>
                  <a:srgbClr val="FF0000"/>
                </a:solidFill>
                <a:ea typeface="ＭＳ Ｐゴシック" panose="020B0600070205080204" pitchFamily="34" charset="-128"/>
              </a:rPr>
              <a:t>moderator who is assigned by Chair/Vice-Chair, </a:t>
            </a:r>
            <a:r>
              <a:rPr lang="en-US" altLang="en-US" sz="1800" strike="sngStrike" dirty="0">
                <a:solidFill>
                  <a:srgbClr val="FF0000"/>
                </a:solidFill>
                <a:ea typeface="ＭＳ Ｐゴシック" panose="020B0600070205080204" pitchFamily="34" charset="-128"/>
              </a:rPr>
              <a:t>and possibly co-signed </a:t>
            </a:r>
            <a:r>
              <a:rPr lang="en-US" altLang="en-US" sz="1800" strike="sngStrike" dirty="0" smtClean="0">
                <a:solidFill>
                  <a:srgbClr val="FF0000"/>
                </a:solidFill>
                <a:ea typeface="ＭＳ Ｐゴシック" panose="020B0600070205080204" pitchFamily="34" charset="-128"/>
              </a:rPr>
              <a:t>by supporting </a:t>
            </a:r>
            <a:r>
              <a:rPr lang="en-US" altLang="en-US" sz="1800" strike="sngStrike" dirty="0">
                <a:solidFill>
                  <a:srgbClr val="FF0000"/>
                </a:solidFill>
                <a:ea typeface="ＭＳ Ｐゴシック" panose="020B0600070205080204" pitchFamily="34" charset="-128"/>
              </a:rPr>
              <a:t>companies</a:t>
            </a:r>
          </a:p>
          <a:p>
            <a:pPr lvl="1">
              <a:defRPr/>
            </a:pPr>
            <a:endParaRPr lang="en-US" altLang="en-US" sz="1800" strike="sngStrike" dirty="0" smtClean="0">
              <a:solidFill>
                <a:srgbClr val="FF0000"/>
              </a:solidFill>
              <a:ea typeface="ＭＳ Ｐゴシック" panose="020B0600070205080204" pitchFamily="34" charset="-128"/>
            </a:endParaRPr>
          </a:p>
          <a:p>
            <a:pPr>
              <a:defRPr/>
            </a:pPr>
            <a:r>
              <a:rPr lang="en-US" altLang="en-US" sz="2000" strike="sngStrike" dirty="0" smtClean="0">
                <a:solidFill>
                  <a:srgbClr val="FF0000"/>
                </a:solidFill>
                <a:ea typeface="ＭＳ Ｐゴシック" panose="020B0600070205080204" pitchFamily="34" charset="-128"/>
              </a:rPr>
              <a:t>LTE and </a:t>
            </a:r>
            <a:r>
              <a:rPr lang="en-US" altLang="en-US" sz="2000" strike="sngStrike" dirty="0">
                <a:solidFill>
                  <a:srgbClr val="FF0000"/>
                </a:solidFill>
                <a:ea typeface="ＭＳ Ｐゴシック" panose="020B0600070205080204" pitchFamily="34" charset="-128"/>
              </a:rPr>
              <a:t>NR UE-features</a:t>
            </a:r>
          </a:p>
          <a:p>
            <a:pPr lvl="1">
              <a:defRPr/>
            </a:pPr>
            <a:r>
              <a:rPr lang="en-US" altLang="en-US" sz="1800" strike="sngStrike" dirty="0">
                <a:solidFill>
                  <a:srgbClr val="FF0000"/>
                </a:solidFill>
                <a:ea typeface="ＭＳ Ｐゴシック" panose="020B0600070205080204" pitchFamily="34" charset="-128"/>
              </a:rPr>
              <a:t># of email threads on a per need basis</a:t>
            </a:r>
          </a:p>
          <a:p>
            <a:pPr lvl="1">
              <a:defRPr/>
            </a:pPr>
            <a:endParaRPr lang="en-US" altLang="en-US" sz="1800" dirty="0" smtClean="0">
              <a:ea typeface="ＭＳ Ｐゴシック" panose="020B0600070205080204" pitchFamily="34" charset="-128"/>
            </a:endParaRPr>
          </a:p>
          <a:p>
            <a:pPr>
              <a:defRPr/>
            </a:pPr>
            <a:r>
              <a:rPr lang="en-US" altLang="en-US" sz="2000" dirty="0" smtClean="0">
                <a:ea typeface="ＭＳ Ｐゴシック" panose="020B0600070205080204" pitchFamily="34" charset="-128"/>
              </a:rPr>
              <a:t>Rel-17</a:t>
            </a:r>
            <a:r>
              <a:rPr lang="en-US" altLang="en-US" sz="2000" dirty="0">
                <a:ea typeface="ＭＳ Ｐゴシック" panose="020B0600070205080204" pitchFamily="34" charset="-128"/>
              </a:rPr>
              <a:t>: generally up to 1 email thread per sub-agenda</a:t>
            </a:r>
          </a:p>
          <a:p>
            <a:pPr lvl="1">
              <a:defRPr/>
            </a:pPr>
            <a:r>
              <a:rPr lang="en-US" altLang="en-US" sz="1800" dirty="0">
                <a:ea typeface="ＭＳ Ｐゴシック" panose="020B0600070205080204" pitchFamily="34" charset="-128"/>
              </a:rPr>
              <a:t>Possible to have &gt;1 email thread per agenda, depending on the necessity</a:t>
            </a:r>
          </a:p>
          <a:p>
            <a:pPr lvl="1">
              <a:defRPr/>
            </a:pPr>
            <a:r>
              <a:rPr lang="en-US" altLang="en-US" sz="1800" dirty="0">
                <a:ea typeface="ＭＳ Ｐゴシック" panose="020B0600070205080204" pitchFamily="34" charset="-128"/>
              </a:rPr>
              <a:t>Details to be announced</a:t>
            </a:r>
          </a:p>
          <a:p>
            <a:pPr lvl="1">
              <a:defRPr/>
            </a:pPr>
            <a:r>
              <a:rPr lang="en-US" altLang="en-US" sz="1800" dirty="0">
                <a:ea typeface="ＭＳ Ｐゴシック" panose="020B0600070205080204" pitchFamily="34" charset="-128"/>
              </a:rPr>
              <a:t>Latest guidance on Rel-17 TEIs can be found in </a:t>
            </a:r>
            <a:r>
              <a:rPr lang="en-US" sz="1800" dirty="0">
                <a:hlinkClick r:id="rId2"/>
              </a:rPr>
              <a:t>RP 210826</a:t>
            </a:r>
            <a:endParaRPr lang="en-US" sz="1800" dirty="0"/>
          </a:p>
          <a:p>
            <a:pPr lvl="2">
              <a:defRPr/>
            </a:pPr>
            <a:r>
              <a:rPr lang="en-US" sz="1600" dirty="0"/>
              <a:t>In particular, any Rel-17 TEI has be completed in a single quarter (including the corresponding CR</a:t>
            </a:r>
            <a:r>
              <a:rPr lang="en-US" sz="1600" dirty="0" smtClean="0"/>
              <a:t>)</a:t>
            </a:r>
            <a:endParaRPr lang="en-US" sz="1600" dirty="0"/>
          </a:p>
          <a:p>
            <a:endParaRPr lang="en-US" sz="2000" dirty="0"/>
          </a:p>
        </p:txBody>
      </p:sp>
    </p:spTree>
    <p:extLst>
      <p:ext uri="{BB962C8B-B14F-4D97-AF65-F5344CB8AC3E}">
        <p14:creationId xmlns:p14="http://schemas.microsoft.com/office/powerpoint/2010/main" val="3840072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normAutofit/>
          </a:bodyPr>
          <a:lstStyle/>
          <a:p>
            <a:pPr>
              <a:defRPr/>
            </a:pPr>
            <a:r>
              <a:rPr lang="en-US" altLang="en-US" sz="2000" dirty="0">
                <a:ea typeface="ＭＳ Ｐゴシック" panose="020B0600070205080204" pitchFamily="34" charset="-128"/>
              </a:rPr>
              <a:t>To ensure </a:t>
            </a:r>
            <a:r>
              <a:rPr lang="en-US" altLang="en-US" sz="2000" dirty="0" smtClean="0">
                <a:ea typeface="ＭＳ Ｐゴシック" panose="020B0600070205080204" pitchFamily="34" charset="-128"/>
              </a:rPr>
              <a:t>delegates’ rest </a:t>
            </a:r>
            <a:r>
              <a:rPr lang="en-US" altLang="en-US" sz="2000" dirty="0">
                <a:ea typeface="ＭＳ Ｐゴシック" panose="020B0600070205080204" pitchFamily="34" charset="-128"/>
              </a:rPr>
              <a:t>during the weekends, </a:t>
            </a:r>
            <a:r>
              <a:rPr lang="en-US" altLang="en-US" sz="2000" b="1" dirty="0" smtClean="0">
                <a:ea typeface="ＭＳ Ｐゴシック" panose="020B0600070205080204" pitchFamily="34" charset="-128"/>
              </a:rPr>
              <a:t>the following </a:t>
            </a:r>
            <a:r>
              <a:rPr lang="en-US" altLang="en-US" sz="2000" b="1" dirty="0">
                <a:ea typeface="ＭＳ Ｐゴシック" panose="020B0600070205080204" pitchFamily="34" charset="-128"/>
              </a:rPr>
              <a:t>quiet period is mandated</a:t>
            </a:r>
            <a:r>
              <a:rPr lang="en-US" altLang="en-US" sz="2000" dirty="0">
                <a:ea typeface="ＭＳ Ｐゴシック" panose="020B0600070205080204" pitchFamily="34" charset="-128"/>
              </a:rPr>
              <a:t> </a:t>
            </a:r>
          </a:p>
          <a:p>
            <a:pPr lvl="1">
              <a:defRPr/>
            </a:pPr>
            <a:r>
              <a:rPr lang="en-US" altLang="en-US" sz="1800" b="1" u="sng" dirty="0" smtClean="0">
                <a:solidFill>
                  <a:srgbClr val="FF0000"/>
                </a:solidFill>
                <a:ea typeface="ＭＳ Ｐゴシック" panose="020B0600070205080204" pitchFamily="34" charset="-128"/>
              </a:rPr>
              <a:t>UTC </a:t>
            </a:r>
            <a:r>
              <a:rPr lang="en-US" altLang="en-US" sz="1800" b="1" u="sng" dirty="0">
                <a:solidFill>
                  <a:srgbClr val="FF0000"/>
                </a:solidFill>
                <a:ea typeface="ＭＳ Ｐゴシック" panose="020B0600070205080204" pitchFamily="34" charset="-128"/>
              </a:rPr>
              <a:t>11:59pm </a:t>
            </a:r>
            <a:r>
              <a:rPr lang="en-US" altLang="en-US" sz="1800" b="1" u="sng" dirty="0" smtClean="0">
                <a:solidFill>
                  <a:srgbClr val="FF0000"/>
                </a:solidFill>
                <a:ea typeface="ＭＳ Ｐゴシック" panose="020B0600070205080204" pitchFamily="34" charset="-128"/>
              </a:rPr>
              <a:t>October 15</a:t>
            </a:r>
            <a:r>
              <a:rPr lang="en-US" altLang="en-US" sz="1800" b="1" u="sng" baseline="30000" dirty="0" smtClean="0">
                <a:solidFill>
                  <a:srgbClr val="FF0000"/>
                </a:solidFill>
                <a:ea typeface="ＭＳ Ｐゴシック" panose="020B0600070205080204" pitchFamily="34" charset="-128"/>
              </a:rPr>
              <a:t>th</a:t>
            </a:r>
            <a:r>
              <a:rPr lang="en-US" altLang="en-US" sz="1800" b="1" u="sng" dirty="0" smtClean="0">
                <a:solidFill>
                  <a:srgbClr val="FF0000"/>
                </a:solidFill>
                <a:ea typeface="ＭＳ Ｐゴシック" panose="020B0600070205080204" pitchFamily="34" charset="-128"/>
              </a:rPr>
              <a:t> </a:t>
            </a:r>
            <a:r>
              <a:rPr lang="en-US" altLang="en-US" sz="1800" b="1" u="sng" dirty="0">
                <a:solidFill>
                  <a:srgbClr val="FF0000"/>
                </a:solidFill>
                <a:ea typeface="ＭＳ Ｐゴシック" panose="020B0600070205080204" pitchFamily="34" charset="-128"/>
              </a:rPr>
              <a:t>– UTC 11:59pm </a:t>
            </a:r>
            <a:r>
              <a:rPr lang="en-US" altLang="en-US" sz="1800" b="1" u="sng" dirty="0" smtClean="0">
                <a:solidFill>
                  <a:srgbClr val="FF0000"/>
                </a:solidFill>
                <a:ea typeface="ＭＳ Ｐゴシック" panose="020B0600070205080204" pitchFamily="34" charset="-128"/>
              </a:rPr>
              <a:t>October 17</a:t>
            </a:r>
            <a:r>
              <a:rPr lang="en-US" altLang="en-US" sz="1800" b="1" u="sng" baseline="30000" dirty="0" smtClean="0">
                <a:solidFill>
                  <a:srgbClr val="FF0000"/>
                </a:solidFill>
                <a:ea typeface="ＭＳ Ｐゴシック" panose="020B0600070205080204" pitchFamily="34" charset="-128"/>
              </a:rPr>
              <a:t>th</a:t>
            </a:r>
            <a:r>
              <a:rPr lang="en-US" altLang="en-US" sz="1800" b="1" u="sng" dirty="0" smtClean="0">
                <a:solidFill>
                  <a:srgbClr val="FF0000"/>
                </a:solidFill>
                <a:ea typeface="ＭＳ Ｐゴシック" panose="020B0600070205080204" pitchFamily="34" charset="-128"/>
              </a:rPr>
              <a:t> (</a:t>
            </a:r>
            <a:r>
              <a:rPr lang="en-US" altLang="en-US" sz="1800" b="1" u="sng" dirty="0">
                <a:solidFill>
                  <a:srgbClr val="FF0000"/>
                </a:solidFill>
                <a:ea typeface="ＭＳ Ｐゴシック" panose="020B0600070205080204" pitchFamily="34" charset="-128"/>
              </a:rPr>
              <a:t>48 hours)</a:t>
            </a:r>
          </a:p>
          <a:p>
            <a:pPr>
              <a:defRPr/>
            </a:pPr>
            <a:endParaRPr lang="en-US" altLang="en-US" sz="2000" dirty="0" smtClean="0">
              <a:ea typeface="ＭＳ Ｐゴシック" panose="020B0600070205080204" pitchFamily="34" charset="-128"/>
            </a:endParaRPr>
          </a:p>
          <a:p>
            <a:pPr>
              <a:defRPr/>
            </a:pPr>
            <a:r>
              <a:rPr lang="en-US" altLang="en-US" sz="2000" dirty="0" smtClean="0">
                <a:ea typeface="ＭＳ Ｐゴシック" panose="020B0600070205080204" pitchFamily="34" charset="-128"/>
              </a:rPr>
              <a:t>During </a:t>
            </a:r>
            <a:r>
              <a:rPr lang="en-US" altLang="en-US" sz="2000" dirty="0">
                <a:ea typeface="ＭＳ Ｐゴシック" panose="020B0600070205080204" pitchFamily="34" charset="-128"/>
              </a:rPr>
              <a:t>the mandated </a:t>
            </a:r>
            <a:r>
              <a:rPr lang="en-US" altLang="en-US" sz="2000" b="1" dirty="0">
                <a:solidFill>
                  <a:srgbClr val="FF0000"/>
                </a:solidFill>
                <a:ea typeface="ＭＳ Ｐゴシック" panose="020B0600070205080204" pitchFamily="34" charset="-128"/>
              </a:rPr>
              <a:t>quiet period</a:t>
            </a:r>
            <a:r>
              <a:rPr lang="en-US" altLang="en-US" sz="2000" dirty="0">
                <a:ea typeface="ＭＳ Ｐゴシック" panose="020B0600070205080204" pitchFamily="34" charset="-128"/>
              </a:rPr>
              <a:t>, please </a:t>
            </a:r>
            <a:r>
              <a:rPr lang="en-US" altLang="en-US" sz="2000" b="1" dirty="0">
                <a:solidFill>
                  <a:srgbClr val="FF0000"/>
                </a:solidFill>
                <a:ea typeface="ＭＳ Ｐゴシック" panose="020B0600070205080204" pitchFamily="34" charset="-128"/>
              </a:rPr>
              <a:t>NO EMAILS &amp; No upload of updated draft documents</a:t>
            </a:r>
          </a:p>
          <a:p>
            <a:pPr lvl="1">
              <a:defRPr/>
            </a:pPr>
            <a:r>
              <a:rPr lang="en-US" altLang="en-US" sz="1800" dirty="0">
                <a:ea typeface="ＭＳ Ｐゴシック" panose="020B0600070205080204" pitchFamily="34" charset="-128"/>
              </a:rPr>
              <a:t>Including moderators for the email threads</a:t>
            </a:r>
          </a:p>
          <a:p>
            <a:pPr>
              <a:defRPr/>
            </a:pPr>
            <a:endParaRPr lang="en-US" altLang="en-US" sz="2000" dirty="0" smtClean="0">
              <a:ea typeface="ＭＳ Ｐゴシック" panose="020B0600070205080204" pitchFamily="34" charset="-128"/>
            </a:endParaRPr>
          </a:p>
          <a:p>
            <a:pPr>
              <a:defRPr/>
            </a:pPr>
            <a:r>
              <a:rPr lang="en-US" altLang="en-US" sz="2000" dirty="0" smtClean="0">
                <a:ea typeface="ＭＳ Ｐゴシック" panose="020B0600070205080204" pitchFamily="34" charset="-128"/>
              </a:rPr>
              <a:t>Chair/VCs/Patrick </a:t>
            </a:r>
            <a:r>
              <a:rPr lang="en-US" altLang="en-US" sz="2000" dirty="0">
                <a:ea typeface="ＭＳ Ｐゴシック" panose="020B0600070205080204" pitchFamily="34" charset="-128"/>
              </a:rPr>
              <a:t>may send </a:t>
            </a:r>
            <a:r>
              <a:rPr lang="en-US" altLang="en-US" sz="2000" dirty="0" smtClean="0">
                <a:ea typeface="ＭＳ Ｐゴシック" panose="020B0600070205080204" pitchFamily="34" charset="-128"/>
              </a:rPr>
              <a:t>emails </a:t>
            </a:r>
            <a:r>
              <a:rPr lang="en-US" altLang="en-US" sz="2000" dirty="0">
                <a:ea typeface="ＭＳ Ｐゴシック" panose="020B0600070205080204" pitchFamily="34" charset="-128"/>
              </a:rPr>
              <a:t>during the quiet period</a:t>
            </a:r>
          </a:p>
          <a:p>
            <a:pPr lvl="1">
              <a:defRPr/>
            </a:pPr>
            <a:r>
              <a:rPr lang="en-US" altLang="en-US" sz="1800"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sz="1600"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Conference </a:t>
            </a:r>
            <a:r>
              <a:rPr lang="sv-SE" altLang="ja-JP" dirty="0" smtClean="0"/>
              <a:t>calls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To use </a:t>
            </a:r>
            <a:r>
              <a:rPr lang="en-US" altLang="en-US" sz="2000" dirty="0" err="1">
                <a:ea typeface="ＭＳ Ｐゴシック" panose="020B0600070205080204" pitchFamily="34" charset="-128"/>
              </a:rPr>
              <a:t>GoToWebinar</a:t>
            </a:r>
            <a:r>
              <a:rPr lang="en-US" altLang="en-US" sz="2000" dirty="0">
                <a:ea typeface="ＭＳ Ｐゴシック" panose="020B0600070205080204" pitchFamily="34" charset="-128"/>
              </a:rPr>
              <a:t> + TOHRU as the official tool </a:t>
            </a:r>
          </a:p>
          <a:p>
            <a:r>
              <a:rPr lang="en-US" altLang="en-US" sz="2000" dirty="0">
                <a:ea typeface="ＭＳ Ｐゴシック" panose="020B0600070205080204" pitchFamily="34" charset="-128"/>
              </a:rPr>
              <a:t>Some key </a:t>
            </a:r>
            <a:r>
              <a:rPr lang="en-US" altLang="en-US" sz="2000" dirty="0" smtClean="0">
                <a:ea typeface="ＭＳ Ｐゴシック" panose="020B0600070205080204" pitchFamily="34" charset="-128"/>
              </a:rPr>
              <a:t>points</a:t>
            </a:r>
            <a:endParaRPr lang="en-US" altLang="en-US" sz="2000" dirty="0">
              <a:ea typeface="ＭＳ Ｐゴシック" panose="020B0600070205080204" pitchFamily="34" charset="-128"/>
            </a:endParaRPr>
          </a:p>
          <a:p>
            <a:pPr lvl="1"/>
            <a:r>
              <a:rPr lang="en-US" altLang="en-US" sz="1800" b="1" dirty="0">
                <a:ea typeface="ＭＳ Ｐゴシック" panose="020B0600070205080204" pitchFamily="34" charset="-128"/>
              </a:rPr>
              <a:t>Please register for all teleconferences as follows:</a:t>
            </a:r>
          </a:p>
          <a:p>
            <a:pPr lvl="2"/>
            <a:r>
              <a:rPr lang="en-US" altLang="en-US" sz="1600" dirty="0">
                <a:ea typeface="ＭＳ Ｐゴシック" panose="020B0600070205080204" pitchFamily="34" charset="-128"/>
              </a:rPr>
              <a:t>First name: “COMPANY – </a:t>
            </a:r>
            <a:r>
              <a:rPr lang="en-US" altLang="en-US" sz="1600" dirty="0" err="1">
                <a:ea typeface="ＭＳ Ｐゴシック" panose="020B0600070205080204" pitchFamily="34" charset="-128"/>
              </a:rPr>
              <a:t>FirstName</a:t>
            </a:r>
            <a:r>
              <a:rPr lang="en-US" altLang="en-US" sz="1600" dirty="0">
                <a:ea typeface="ＭＳ Ｐゴシック" panose="020B0600070205080204" pitchFamily="34" charset="-128"/>
              </a:rPr>
              <a:t>”</a:t>
            </a:r>
          </a:p>
          <a:p>
            <a:pPr lvl="2"/>
            <a:r>
              <a:rPr lang="en-US" altLang="en-US" sz="1600" dirty="0">
                <a:ea typeface="ＭＳ Ｐゴシック" panose="020B0600070205080204" pitchFamily="34" charset="-128"/>
              </a:rPr>
              <a:t>Last name: “</a:t>
            </a:r>
            <a:r>
              <a:rPr lang="en-US" altLang="en-US" sz="1600" dirty="0" err="1">
                <a:ea typeface="ＭＳ Ｐゴシック" panose="020B0600070205080204" pitchFamily="34" charset="-128"/>
              </a:rPr>
              <a:t>LastName</a:t>
            </a:r>
            <a:r>
              <a:rPr lang="en-US" altLang="en-US" sz="1600" dirty="0">
                <a:ea typeface="ＭＳ Ｐゴシック" panose="020B0600070205080204" pitchFamily="34" charset="-128"/>
              </a:rPr>
              <a:t>”</a:t>
            </a:r>
          </a:p>
          <a:p>
            <a:pPr lvl="1"/>
            <a:r>
              <a:rPr lang="en-US" altLang="en-US" sz="1800" b="1" dirty="0">
                <a:ea typeface="ＭＳ Ｐゴシック" panose="020B0600070205080204" pitchFamily="34" charset="-128"/>
              </a:rPr>
              <a:t>Raise your hands before you talk, and start to talk only after permission from the </a:t>
            </a:r>
            <a:r>
              <a:rPr lang="en-US" altLang="en-US" sz="1800" b="1" dirty="0">
                <a:ea typeface="ＭＳ Ｐゴシック" panose="020B0600070205080204" pitchFamily="34" charset="-128"/>
              </a:rPr>
              <a:t>Chair/VC using </a:t>
            </a:r>
            <a:r>
              <a:rPr lang="en-US" altLang="en-US" sz="1800" b="1" dirty="0">
                <a:ea typeface="ＭＳ Ｐゴシック" panose="020B0600070205080204" pitchFamily="34" charset="-128"/>
              </a:rPr>
              <a:t>TOHRU </a:t>
            </a:r>
          </a:p>
          <a:p>
            <a:pPr lvl="1"/>
            <a:r>
              <a:rPr lang="en-US" altLang="en-US" sz="1800" dirty="0">
                <a:ea typeface="ＭＳ Ｐゴシック" panose="020B0600070205080204" pitchFamily="34" charset="-128"/>
              </a:rPr>
              <a:t>Please, </a:t>
            </a:r>
            <a:r>
              <a:rPr lang="en-US" altLang="en-US" sz="1800" b="1" dirty="0">
                <a:ea typeface="ＭＳ Ｐゴシック" panose="020B0600070205080204" pitchFamily="34" charset="-128"/>
              </a:rPr>
              <a:t>MUTE yourself when not talking</a:t>
            </a:r>
          </a:p>
          <a:p>
            <a:pPr lvl="2"/>
            <a:r>
              <a:rPr lang="en-US" altLang="en-US" sz="1600" dirty="0">
                <a:ea typeface="ＭＳ Ｐゴシック" panose="020B0600070205080204" pitchFamily="34" charset="-128"/>
              </a:rPr>
              <a:t>A clear and noise-free conference bridge is crucial for the entire </a:t>
            </a:r>
            <a:r>
              <a:rPr lang="en-US" altLang="en-US" sz="1600" dirty="0" smtClean="0">
                <a:ea typeface="ＭＳ Ｐゴシック" panose="020B0600070205080204" pitchFamily="34" charset="-128"/>
              </a:rPr>
              <a:t>group</a:t>
            </a:r>
          </a:p>
          <a:p>
            <a:pPr>
              <a:defRPr/>
            </a:pPr>
            <a:r>
              <a:rPr lang="en-US" altLang="en-US" sz="2000" dirty="0">
                <a:ea typeface="ＭＳ Ｐゴシック" panose="020B0600070205080204" pitchFamily="34" charset="-128"/>
              </a:rPr>
              <a:t>Additional guidance:</a:t>
            </a:r>
          </a:p>
          <a:p>
            <a:pPr lvl="1">
              <a:defRPr/>
            </a:pPr>
            <a:r>
              <a:rPr lang="en-US" altLang="en-US" sz="1800" dirty="0">
                <a:ea typeface="ＭＳ Ｐゴシック" panose="020B0600070205080204" pitchFamily="34" charset="-128"/>
              </a:rPr>
              <a:t>Session management:</a:t>
            </a:r>
          </a:p>
          <a:p>
            <a:pPr lvl="2">
              <a:defRPr/>
            </a:pPr>
            <a:r>
              <a:rPr lang="en-US" altLang="en-US" sz="16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6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600" dirty="0">
                <a:ea typeface="ＭＳ Ｐゴシック" panose="020B0600070205080204" pitchFamily="34" charset="-128"/>
              </a:rPr>
              <a:t>When necessary, two or more people may be allowed to talk for more active discussion</a:t>
            </a:r>
          </a:p>
          <a:p>
            <a:pPr lvl="1">
              <a:defRPr/>
            </a:pPr>
            <a:r>
              <a:rPr lang="en-US" altLang="en-US" sz="18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600" dirty="0">
                <a:ea typeface="ＭＳ Ｐゴシック" panose="020B0600070205080204" pitchFamily="34" charset="-128"/>
              </a:rPr>
              <a:t>Session chairs may </a:t>
            </a:r>
            <a:r>
              <a:rPr lang="en-US" altLang="en-US" sz="1600" dirty="0" smtClean="0">
                <a:ea typeface="ＭＳ Ｐゴシック" panose="020B0600070205080204" pitchFamily="34" charset="-128"/>
              </a:rPr>
              <a:t>not always </a:t>
            </a:r>
            <a:r>
              <a:rPr lang="en-US" altLang="en-US" sz="1600" dirty="0">
                <a:ea typeface="ＭＳ Ｐゴシック" panose="020B0600070205080204" pitchFamily="34" charset="-128"/>
              </a:rPr>
              <a:t>be on alert for </a:t>
            </a:r>
            <a:r>
              <a:rPr lang="en-US" altLang="en-US" sz="1600" dirty="0" smtClean="0">
                <a:ea typeface="ＭＳ Ｐゴシック" panose="020B0600070205080204" pitchFamily="34" charset="-128"/>
              </a:rPr>
              <a:t>messages, </a:t>
            </a:r>
            <a:r>
              <a:rPr lang="en-US" altLang="en-US" sz="1600" dirty="0">
                <a:ea typeface="ＭＳ Ｐゴシック" panose="020B0600070205080204" pitchFamily="34" charset="-128"/>
              </a:rPr>
              <a:t>but messages can be used </a:t>
            </a:r>
            <a:r>
              <a:rPr lang="en-US" altLang="en-US" sz="1600" dirty="0" smtClean="0">
                <a:ea typeface="ＭＳ Ｐゴシック" panose="020B0600070205080204" pitchFamily="34" charset="-128"/>
              </a:rPr>
              <a:t>to raise </a:t>
            </a:r>
            <a:r>
              <a:rPr lang="en-US" altLang="en-US" sz="1600" dirty="0">
                <a:ea typeface="ＭＳ Ｐゴシック" panose="020B0600070205080204" pitchFamily="34" charset="-128"/>
              </a:rPr>
              <a:t>questions if/when </a:t>
            </a:r>
            <a:r>
              <a:rPr lang="en-US" altLang="en-US" sz="1600" dirty="0" smtClean="0">
                <a:ea typeface="ＭＳ Ｐゴシック" panose="020B0600070205080204" pitchFamily="34" charset="-128"/>
              </a:rPr>
              <a:t>necessary</a:t>
            </a:r>
            <a:endParaRPr lang="en-US" altLang="en-US" sz="1600" dirty="0">
              <a:ea typeface="ＭＳ Ｐゴシック" panose="020B0600070205080204" pitchFamily="34" charset="-128"/>
            </a:endParaRPr>
          </a:p>
        </p:txBody>
      </p:sp>
    </p:spTree>
    <p:extLst>
      <p:ext uri="{BB962C8B-B14F-4D97-AF65-F5344CB8AC3E}">
        <p14:creationId xmlns:p14="http://schemas.microsoft.com/office/powerpoint/2010/main" val="366263501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48247</TotalTime>
  <Words>1277</Words>
  <Application>Microsoft Office PowerPoint</Application>
  <PresentationFormat>와이드스크린</PresentationFormat>
  <Paragraphs>122</Paragraphs>
  <Slides>11</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11</vt:i4>
      </vt:variant>
    </vt:vector>
  </HeadingPairs>
  <TitlesOfParts>
    <vt:vector size="22" baseType="lpstr">
      <vt:lpstr>ＭＳ Ｐゴシック</vt:lpstr>
      <vt:lpstr>宋体</vt:lpstr>
      <vt:lpstr>굴림</vt:lpstr>
      <vt:lpstr>맑은 고딕</vt:lpstr>
      <vt:lpstr>Arial</vt:lpstr>
      <vt:lpstr>Calibri</vt:lpstr>
      <vt:lpstr>Calibri Light</vt:lpstr>
      <vt:lpstr>Symbol</vt:lpstr>
      <vt:lpstr>Verdana</vt:lpstr>
      <vt:lpstr>Wingdings</vt:lpstr>
      <vt:lpstr>Office 테마</vt:lpstr>
      <vt:lpstr>PowerPoint 프레젠테이션</vt:lpstr>
      <vt:lpstr>e-Meeting Management: General</vt:lpstr>
      <vt:lpstr>e-Meeting Management: Time Window</vt:lpstr>
      <vt:lpstr>e-Meeting: RAN1 Vice-Chair Election</vt:lpstr>
      <vt:lpstr>e-Meeting: Deadlines</vt:lpstr>
      <vt:lpstr>e-Meeting: Logistics</vt:lpstr>
      <vt:lpstr>e-Meeting: Email thread budget</vt:lpstr>
      <vt:lpstr>e-Meeting: Quiet period for email discussion</vt:lpstr>
      <vt:lpstr>e-Meeting: Conference calls</vt:lpstr>
      <vt:lpstr>e-Meeting: Official Offline sessions</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김윤선/표준연구팀(SR)/Master/삼성전자</cp:lastModifiedBy>
  <cp:revision>361</cp:revision>
  <dcterms:created xsi:type="dcterms:W3CDTF">2019-02-14T07:06:45Z</dcterms:created>
  <dcterms:modified xsi:type="dcterms:W3CDTF">2021-09-20T22:18:02Z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