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9" r:id="rId2"/>
    <p:sldId id="318" r:id="rId3"/>
    <p:sldId id="319" r:id="rId4"/>
    <p:sldId id="320" r:id="rId5"/>
    <p:sldId id="322" r:id="rId6"/>
    <p:sldId id="321" r:id="rId7"/>
    <p:sldId id="325" r:id="rId8"/>
    <p:sldId id="326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8/1/2021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8/1/2021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8/1/2021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/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/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/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/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/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1" y="733456"/>
            <a:ext cx="10692000" cy="5400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그림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9647" y="568893"/>
            <a:ext cx="1427813" cy="379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8/1/2021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8/1/2021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8/1/2021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8/1/2021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8/1/2021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8/1/2021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8/1/2021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0" y="2500007"/>
            <a:ext cx="12192000" cy="1342418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522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85910" y="398484"/>
            <a:ext cx="39188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/>
              <a:t>3GPP TSG RAN WG1 #106-e</a:t>
            </a:r>
          </a:p>
          <a:p>
            <a:r>
              <a:rPr lang="en-GB" sz="2000" b="1" dirty="0"/>
              <a:t>e-Meeting, August 16</a:t>
            </a:r>
            <a:r>
              <a:rPr lang="en-GB" sz="2000" b="1" baseline="30000" dirty="0"/>
              <a:t>th</a:t>
            </a:r>
            <a:r>
              <a:rPr lang="en-GB" sz="2000" b="1" dirty="0"/>
              <a:t> – 27</a:t>
            </a:r>
            <a:r>
              <a:rPr lang="en-GB" sz="2000" b="1" baseline="30000" dirty="0"/>
              <a:t>th</a:t>
            </a:r>
            <a:r>
              <a:rPr lang="en-GB" sz="2000" b="1" dirty="0"/>
              <a:t>, 2021</a:t>
            </a:r>
            <a:endParaRPr lang="en-US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0380077" y="524481"/>
            <a:ext cx="14462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000" b="1" dirty="0"/>
              <a:t>R1-2106401</a:t>
            </a:r>
            <a:endParaRPr lang="en-US" sz="2000" b="1" dirty="0"/>
          </a:p>
        </p:txBody>
      </p:sp>
      <p:pic>
        <p:nvPicPr>
          <p:cNvPr id="2" name="Picture 2" descr="소스 이미지 보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771" y="428559"/>
            <a:ext cx="1115743" cy="649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직사각형 8"/>
          <p:cNvSpPr/>
          <p:nvPr/>
        </p:nvSpPr>
        <p:spPr>
          <a:xfrm>
            <a:off x="603417" y="2828353"/>
            <a:ext cx="1099195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spcAft>
                <a:spcPts val="1200"/>
              </a:spcAft>
            </a:pPr>
            <a:r>
              <a:rPr lang="en-US" altLang="ko-KR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Highlights from RAN#92-e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5044380" y="4720166"/>
            <a:ext cx="21226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b="1" dirty="0"/>
              <a:t>RAN1 Chair</a:t>
            </a:r>
          </a:p>
        </p:txBody>
      </p:sp>
    </p:spTree>
    <p:extLst>
      <p:ext uri="{BB962C8B-B14F-4D97-AF65-F5344CB8AC3E}">
        <p14:creationId xmlns:p14="http://schemas.microsoft.com/office/powerpoint/2010/main" val="10047714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LTE and NR CRs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US" dirty="0"/>
              <a:t>All RAN1 endorsed LTE CRs submitted to RAN#92-e are approved</a:t>
            </a:r>
          </a:p>
          <a:p>
            <a:pPr hangingPunct="0"/>
            <a:r>
              <a:rPr lang="en-US" dirty="0"/>
              <a:t>All RAN1 endorsed NR CRs submitted to RAN#92-e are approved</a:t>
            </a:r>
          </a:p>
          <a:p>
            <a:pPr lvl="1"/>
            <a:endParaRPr lang="en-GB" dirty="0">
              <a:highlight>
                <a:srgbClr val="FFFF00"/>
              </a:highlight>
            </a:endParaRPr>
          </a:p>
          <a:p>
            <a:pPr lvl="1"/>
            <a:endParaRPr lang="en-US" dirty="0"/>
          </a:p>
          <a:p>
            <a:pPr lvl="1"/>
            <a:endParaRPr lang="en-US" sz="2400" dirty="0"/>
          </a:p>
          <a:p>
            <a:pPr lvl="1"/>
            <a:endParaRPr lang="en-US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37838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 Planning (1/2)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RAN/RAN WG Chair’s joint proposal for Rel-17 planning was endorsed in </a:t>
            </a:r>
            <a:r>
              <a:rPr lang="en-US" dirty="0">
                <a:solidFill>
                  <a:srgbClr val="FF0000"/>
                </a:solidFill>
              </a:rPr>
              <a:t>RP-211582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grpSp>
        <p:nvGrpSpPr>
          <p:cNvPr id="150" name="그룹 149"/>
          <p:cNvGrpSpPr/>
          <p:nvPr/>
        </p:nvGrpSpPr>
        <p:grpSpPr>
          <a:xfrm>
            <a:off x="252241" y="1503157"/>
            <a:ext cx="11702897" cy="4371439"/>
            <a:chOff x="60960" y="588845"/>
            <a:chExt cx="14939961" cy="5580594"/>
          </a:xfrm>
        </p:grpSpPr>
        <p:cxnSp>
          <p:nvCxnSpPr>
            <p:cNvPr id="5" name="Straight Connector 12">
              <a:extLst>
                <a:ext uri="{FF2B5EF4-FFF2-40B4-BE49-F238E27FC236}">
                  <a16:creationId xmlns:a16="http://schemas.microsoft.com/office/drawing/2014/main" id="{C43D9F77-5300-4CC7-8FBD-956F1EF0D21B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4866960" y="2118912"/>
              <a:ext cx="0" cy="4025169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" name="Straight Connector 12">
              <a:extLst>
                <a:ext uri="{FF2B5EF4-FFF2-40B4-BE49-F238E27FC236}">
                  <a16:creationId xmlns:a16="http://schemas.microsoft.com/office/drawing/2014/main" id="{4BBBD066-33F4-412A-AB5D-BFD996E0870F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903617" y="2118912"/>
              <a:ext cx="0" cy="4025169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" name="Straight Connector 12">
              <a:extLst>
                <a:ext uri="{FF2B5EF4-FFF2-40B4-BE49-F238E27FC236}">
                  <a16:creationId xmlns:a16="http://schemas.microsoft.com/office/drawing/2014/main" id="{0ABD6C61-D23C-4468-8BC9-E2068D8AF85B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275296" y="2118912"/>
              <a:ext cx="0" cy="4025169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" name="Rectangle: Rounded Corners 222">
              <a:extLst>
                <a:ext uri="{FF2B5EF4-FFF2-40B4-BE49-F238E27FC236}">
                  <a16:creationId xmlns:a16="http://schemas.microsoft.com/office/drawing/2014/main" id="{E552400C-19BD-4B02-A9D4-DB1E850D1BA1}"/>
                </a:ext>
              </a:extLst>
            </p:cNvPr>
            <p:cNvSpPr/>
            <p:nvPr/>
          </p:nvSpPr>
          <p:spPr>
            <a:xfrm>
              <a:off x="90289" y="2296809"/>
              <a:ext cx="298464" cy="345661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TSG</a:t>
              </a:r>
            </a:p>
          </p:txBody>
        </p:sp>
        <p:sp>
          <p:nvSpPr>
            <p:cNvPr id="9" name="Rectangle 47">
              <a:extLst>
                <a:ext uri="{FF2B5EF4-FFF2-40B4-BE49-F238E27FC236}">
                  <a16:creationId xmlns:a16="http://schemas.microsoft.com/office/drawing/2014/main" id="{483D11D1-CF70-4C6D-8A90-D0C44AD2585F}"/>
                </a:ext>
              </a:extLst>
            </p:cNvPr>
            <p:cNvSpPr/>
            <p:nvPr/>
          </p:nvSpPr>
          <p:spPr>
            <a:xfrm>
              <a:off x="132968" y="1361073"/>
              <a:ext cx="927185" cy="557632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66207" tIns="66207" rIns="66207" bIns="66207" anchor="ctr"/>
            <a:lstStyle/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June</a:t>
              </a:r>
            </a:p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2021</a:t>
              </a:r>
            </a:p>
          </p:txBody>
        </p:sp>
        <p:cxnSp>
          <p:nvCxnSpPr>
            <p:cNvPr id="10" name="Straight Connector 12">
              <a:extLst>
                <a:ext uri="{FF2B5EF4-FFF2-40B4-BE49-F238E27FC236}">
                  <a16:creationId xmlns:a16="http://schemas.microsoft.com/office/drawing/2014/main" id="{F446E106-9459-4B09-ABDF-24B7EAB59634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71461" y="2118912"/>
              <a:ext cx="0" cy="4025169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" name="Straight Connector 12">
              <a:extLst>
                <a:ext uri="{FF2B5EF4-FFF2-40B4-BE49-F238E27FC236}">
                  <a16:creationId xmlns:a16="http://schemas.microsoft.com/office/drawing/2014/main" id="{2B6DA14A-6BD0-4FD3-8E54-4E6331A61674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835106" y="2118912"/>
              <a:ext cx="0" cy="4025169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" name="Straight Connector 12">
              <a:extLst>
                <a:ext uri="{FF2B5EF4-FFF2-40B4-BE49-F238E27FC236}">
                  <a16:creationId xmlns:a16="http://schemas.microsoft.com/office/drawing/2014/main" id="{0CA84296-3EFF-46C3-84CF-5463661AB238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205921" y="2118912"/>
              <a:ext cx="0" cy="4025169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D0D9632F-A54E-4D5D-A45E-7766B2822C13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577936" y="2118912"/>
              <a:ext cx="0" cy="4025169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" name="Straight Connector 12">
              <a:extLst>
                <a:ext uri="{FF2B5EF4-FFF2-40B4-BE49-F238E27FC236}">
                  <a16:creationId xmlns:a16="http://schemas.microsoft.com/office/drawing/2014/main" id="{6B1AE3FA-CE81-45AE-A56A-5A4A9AFB5196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956504" y="2118912"/>
              <a:ext cx="0" cy="4025169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" name="Straight Connector 12">
              <a:extLst>
                <a:ext uri="{FF2B5EF4-FFF2-40B4-BE49-F238E27FC236}">
                  <a16:creationId xmlns:a16="http://schemas.microsoft.com/office/drawing/2014/main" id="{4307E4A6-5C95-47E6-8A1F-0CB01487943B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319189" y="2118912"/>
              <a:ext cx="0" cy="4025169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" name="Straight Connector 12">
              <a:extLst>
                <a:ext uri="{FF2B5EF4-FFF2-40B4-BE49-F238E27FC236}">
                  <a16:creationId xmlns:a16="http://schemas.microsoft.com/office/drawing/2014/main" id="{FDCCCB89-70AA-449E-A585-4C58D3429E20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695382" y="2118912"/>
              <a:ext cx="0" cy="4025169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" name="Straight Connector 12">
              <a:extLst>
                <a:ext uri="{FF2B5EF4-FFF2-40B4-BE49-F238E27FC236}">
                  <a16:creationId xmlns:a16="http://schemas.microsoft.com/office/drawing/2014/main" id="{01C7E078-30EC-47E0-9AF4-778BB7EEAF9B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3065604" y="2118912"/>
              <a:ext cx="0" cy="4025169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8" name="Straight Connector 12">
              <a:extLst>
                <a:ext uri="{FF2B5EF4-FFF2-40B4-BE49-F238E27FC236}">
                  <a16:creationId xmlns:a16="http://schemas.microsoft.com/office/drawing/2014/main" id="{172B18F1-FE51-47EA-9006-291FE3E2056C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3430892" y="2118912"/>
              <a:ext cx="0" cy="4025169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" name="Straight Connector 12">
              <a:extLst>
                <a:ext uri="{FF2B5EF4-FFF2-40B4-BE49-F238E27FC236}">
                  <a16:creationId xmlns:a16="http://schemas.microsoft.com/office/drawing/2014/main" id="{AC2BB892-A304-4E28-8B0E-7A2FD2619A47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3800745" y="2118912"/>
              <a:ext cx="0" cy="4025169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" name="Straight Connector 12">
              <a:extLst>
                <a:ext uri="{FF2B5EF4-FFF2-40B4-BE49-F238E27FC236}">
                  <a16:creationId xmlns:a16="http://schemas.microsoft.com/office/drawing/2014/main" id="{386EB7EE-CB9B-408E-AB3C-A67EF993FB4F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170598" y="2118912"/>
              <a:ext cx="0" cy="4025169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" name="Straight Connector 12">
              <a:extLst>
                <a:ext uri="{FF2B5EF4-FFF2-40B4-BE49-F238E27FC236}">
                  <a16:creationId xmlns:a16="http://schemas.microsoft.com/office/drawing/2014/main" id="{DA27CCBE-8E7A-428F-B8A7-9CC9CC0F175D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529554" y="2118912"/>
              <a:ext cx="0" cy="4025169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2" name="Straight Connector 12">
              <a:extLst>
                <a:ext uri="{FF2B5EF4-FFF2-40B4-BE49-F238E27FC236}">
                  <a16:creationId xmlns:a16="http://schemas.microsoft.com/office/drawing/2014/main" id="{F27F9BCD-F360-4F1F-9507-A56D6496738D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643881" y="2118912"/>
              <a:ext cx="0" cy="4025169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3" name="Straight Connector 12">
              <a:extLst>
                <a:ext uri="{FF2B5EF4-FFF2-40B4-BE49-F238E27FC236}">
                  <a16:creationId xmlns:a16="http://schemas.microsoft.com/office/drawing/2014/main" id="{B1E65376-714D-41D8-B816-3B5EE7C65CAA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6018617" y="2118912"/>
              <a:ext cx="0" cy="4025169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4" name="Straight Connector 12">
              <a:extLst>
                <a:ext uri="{FF2B5EF4-FFF2-40B4-BE49-F238E27FC236}">
                  <a16:creationId xmlns:a16="http://schemas.microsoft.com/office/drawing/2014/main" id="{42399DE5-AAE3-4B50-BA93-285DA65C4272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6385805" y="2118912"/>
              <a:ext cx="0" cy="4025169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" name="Straight Connector 12">
              <a:extLst>
                <a:ext uri="{FF2B5EF4-FFF2-40B4-BE49-F238E27FC236}">
                  <a16:creationId xmlns:a16="http://schemas.microsoft.com/office/drawing/2014/main" id="{B817EC41-8A0A-4DCA-BB2D-D4AB3CBC182A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6757192" y="2118912"/>
              <a:ext cx="0" cy="4025169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" name="Straight Connector 12">
              <a:extLst>
                <a:ext uri="{FF2B5EF4-FFF2-40B4-BE49-F238E27FC236}">
                  <a16:creationId xmlns:a16="http://schemas.microsoft.com/office/drawing/2014/main" id="{2FCA279A-EBCD-4480-B7CD-8BF16580E727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123053" y="2118912"/>
              <a:ext cx="0" cy="4025169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7" name="Rectangle: Rounded Corners 179">
              <a:extLst>
                <a:ext uri="{FF2B5EF4-FFF2-40B4-BE49-F238E27FC236}">
                  <a16:creationId xmlns:a16="http://schemas.microsoft.com/office/drawing/2014/main" id="{0639BF20-3931-40B7-A7B8-34029C2C6B7B}"/>
                </a:ext>
              </a:extLst>
            </p:cNvPr>
            <p:cNvSpPr/>
            <p:nvPr/>
          </p:nvSpPr>
          <p:spPr>
            <a:xfrm>
              <a:off x="3813172" y="2296649"/>
              <a:ext cx="344375" cy="386456"/>
            </a:xfrm>
            <a:prstGeom prst="roundRect">
              <a:avLst/>
            </a:prstGeom>
            <a:solidFill>
              <a:srgbClr val="1E9657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WG</a:t>
              </a:r>
            </a:p>
          </p:txBody>
        </p:sp>
        <p:sp>
          <p:nvSpPr>
            <p:cNvPr id="28" name="Rectangle: Rounded Corners 180">
              <a:extLst>
                <a:ext uri="{FF2B5EF4-FFF2-40B4-BE49-F238E27FC236}">
                  <a16:creationId xmlns:a16="http://schemas.microsoft.com/office/drawing/2014/main" id="{4D573982-6520-4B89-BED4-8099B5536B7A}"/>
                </a:ext>
              </a:extLst>
            </p:cNvPr>
            <p:cNvSpPr/>
            <p:nvPr/>
          </p:nvSpPr>
          <p:spPr>
            <a:xfrm>
              <a:off x="4931489" y="2293463"/>
              <a:ext cx="330751" cy="345661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TSG</a:t>
              </a:r>
            </a:p>
          </p:txBody>
        </p:sp>
        <p:sp>
          <p:nvSpPr>
            <p:cNvPr id="29" name="Rectangle: Rounded Corners 194">
              <a:extLst>
                <a:ext uri="{FF2B5EF4-FFF2-40B4-BE49-F238E27FC236}">
                  <a16:creationId xmlns:a16="http://schemas.microsoft.com/office/drawing/2014/main" id="{072CA9A7-FEC2-45E2-8B95-E09BDA2E32EF}"/>
                </a:ext>
              </a:extLst>
            </p:cNvPr>
            <p:cNvSpPr/>
            <p:nvPr/>
          </p:nvSpPr>
          <p:spPr>
            <a:xfrm>
              <a:off x="3451952" y="2913709"/>
              <a:ext cx="702203" cy="386456"/>
            </a:xfrm>
            <a:prstGeom prst="roundRect">
              <a:avLst/>
            </a:prstGeom>
            <a:solidFill>
              <a:srgbClr val="1E9657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RAN1-E</a:t>
              </a:r>
            </a:p>
          </p:txBody>
        </p:sp>
        <p:sp>
          <p:nvSpPr>
            <p:cNvPr id="30" name="Rectangle: Rounded Corners 196">
              <a:extLst>
                <a:ext uri="{FF2B5EF4-FFF2-40B4-BE49-F238E27FC236}">
                  <a16:creationId xmlns:a16="http://schemas.microsoft.com/office/drawing/2014/main" id="{3C25DA36-1C43-4523-BB96-1D32EF9405F1}"/>
                </a:ext>
              </a:extLst>
            </p:cNvPr>
            <p:cNvSpPr/>
            <p:nvPr/>
          </p:nvSpPr>
          <p:spPr>
            <a:xfrm>
              <a:off x="4925860" y="2885196"/>
              <a:ext cx="346952" cy="3044013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>
                <a:defRPr/>
              </a:pPr>
              <a:endPara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endPara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endPara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T</a:t>
              </a: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S</a:t>
              </a: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G</a:t>
              </a:r>
            </a:p>
            <a:p>
              <a:pPr algn="ctr" defTabSz="630594">
                <a:defRPr/>
              </a:pPr>
              <a:endPara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#</a:t>
              </a: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9</a:t>
              </a: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3</a:t>
              </a:r>
              <a:b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</a:b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</a:p>
          </p:txBody>
        </p:sp>
        <p:sp>
          <p:nvSpPr>
            <p:cNvPr id="31" name="Rectangle: Rounded Corners 104">
              <a:extLst>
                <a:ext uri="{FF2B5EF4-FFF2-40B4-BE49-F238E27FC236}">
                  <a16:creationId xmlns:a16="http://schemas.microsoft.com/office/drawing/2014/main" id="{C87688DC-5DA7-4CFB-9C13-3A3B3506FE5C}"/>
                </a:ext>
              </a:extLst>
            </p:cNvPr>
            <p:cNvSpPr/>
            <p:nvPr/>
          </p:nvSpPr>
          <p:spPr>
            <a:xfrm>
              <a:off x="3443132" y="4884808"/>
              <a:ext cx="705639" cy="386456"/>
            </a:xfrm>
            <a:prstGeom prst="roundRect">
              <a:avLst/>
            </a:prstGeom>
            <a:solidFill>
              <a:srgbClr val="0066FF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RAN5-E</a:t>
              </a:r>
            </a:p>
          </p:txBody>
        </p:sp>
        <p:sp>
          <p:nvSpPr>
            <p:cNvPr id="32" name="Rectangle: Rounded Corners 105">
              <a:extLst>
                <a:ext uri="{FF2B5EF4-FFF2-40B4-BE49-F238E27FC236}">
                  <a16:creationId xmlns:a16="http://schemas.microsoft.com/office/drawing/2014/main" id="{C4320BEA-0F25-4EA4-AD4A-8CF04FE6861A}"/>
                </a:ext>
              </a:extLst>
            </p:cNvPr>
            <p:cNvSpPr/>
            <p:nvPr/>
          </p:nvSpPr>
          <p:spPr>
            <a:xfrm>
              <a:off x="3450638" y="4388149"/>
              <a:ext cx="695024" cy="386456"/>
            </a:xfrm>
            <a:prstGeom prst="roundRect">
              <a:avLst/>
            </a:prstGeom>
            <a:solidFill>
              <a:srgbClr val="FA7100"/>
            </a:solidFill>
            <a:ln w="3175" cap="flat" cmpd="sng" algn="ctr">
              <a:noFill/>
              <a:prstDash val="solid"/>
            </a:ln>
            <a:effectLst/>
          </p:spPr>
          <p:txBody>
            <a:bodyPr lIns="49655" tIns="84083" rIns="49655" bIns="49655" anchor="ctr"/>
            <a:lstStyle/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RAN4-E</a:t>
              </a:r>
            </a:p>
          </p:txBody>
        </p:sp>
        <p:sp>
          <p:nvSpPr>
            <p:cNvPr id="33" name="Rectangle: Rounded Corners 106">
              <a:extLst>
                <a:ext uri="{FF2B5EF4-FFF2-40B4-BE49-F238E27FC236}">
                  <a16:creationId xmlns:a16="http://schemas.microsoft.com/office/drawing/2014/main" id="{8801FFA4-C935-4B58-8AE0-3C0B6B0861BA}"/>
                </a:ext>
              </a:extLst>
            </p:cNvPr>
            <p:cNvSpPr/>
            <p:nvPr/>
          </p:nvSpPr>
          <p:spPr>
            <a:xfrm>
              <a:off x="3451953" y="3889804"/>
              <a:ext cx="703324" cy="386456"/>
            </a:xfrm>
            <a:prstGeom prst="roundRect">
              <a:avLst/>
            </a:prstGeom>
            <a:solidFill>
              <a:srgbClr val="663300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RAN3-E</a:t>
              </a:r>
            </a:p>
          </p:txBody>
        </p:sp>
        <p:sp>
          <p:nvSpPr>
            <p:cNvPr id="34" name="Rectangle: Rounded Corners 107">
              <a:extLst>
                <a:ext uri="{FF2B5EF4-FFF2-40B4-BE49-F238E27FC236}">
                  <a16:creationId xmlns:a16="http://schemas.microsoft.com/office/drawing/2014/main" id="{F533FFBB-9CFF-418D-8F17-95CE7844A5E3}"/>
                </a:ext>
              </a:extLst>
            </p:cNvPr>
            <p:cNvSpPr/>
            <p:nvPr/>
          </p:nvSpPr>
          <p:spPr>
            <a:xfrm>
              <a:off x="3445401" y="3402794"/>
              <a:ext cx="706184" cy="386456"/>
            </a:xfrm>
            <a:prstGeom prst="roundRect">
              <a:avLst/>
            </a:prstGeom>
            <a:solidFill>
              <a:srgbClr val="C800BE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RAN2-E</a:t>
              </a:r>
            </a:p>
          </p:txBody>
        </p:sp>
        <p:sp>
          <p:nvSpPr>
            <p:cNvPr id="35" name="Left Brace 3">
              <a:extLst>
                <a:ext uri="{FF2B5EF4-FFF2-40B4-BE49-F238E27FC236}">
                  <a16:creationId xmlns:a16="http://schemas.microsoft.com/office/drawing/2014/main" id="{DBF1D736-B64F-42EE-854E-1BBA4B468F9A}"/>
                </a:ext>
              </a:extLst>
            </p:cNvPr>
            <p:cNvSpPr/>
            <p:nvPr/>
          </p:nvSpPr>
          <p:spPr bwMode="auto">
            <a:xfrm rot="5400000">
              <a:off x="5372753" y="-4136615"/>
              <a:ext cx="220245" cy="10699816"/>
            </a:xfrm>
            <a:prstGeom prst="leftBrace">
              <a:avLst>
                <a:gd name="adj1" fmla="val 8333"/>
                <a:gd name="adj2" fmla="val 50759"/>
              </a:avLst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84083" tIns="42041" rIns="84083" bIns="42041" numCol="1" rtlCol="0" anchor="ctr" anchorCtr="0" compatLnSpc="1">
              <a:prstTxWarp prst="textNoShape">
                <a:avLst/>
              </a:prstTxWarp>
            </a:bodyPr>
            <a:lstStyle/>
            <a:p>
              <a:pPr defTabSz="84083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7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648EA7BD-73E3-4741-8E24-92FE243ECAED}"/>
                </a:ext>
              </a:extLst>
            </p:cNvPr>
            <p:cNvSpPr txBox="1"/>
            <p:nvPr/>
          </p:nvSpPr>
          <p:spPr>
            <a:xfrm>
              <a:off x="4548477" y="798331"/>
              <a:ext cx="3269139" cy="5500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defTabSz="840835"/>
              <a:r>
                <a:rPr lang="en-US" sz="1100" dirty="0">
                  <a:solidFill>
                    <a:prstClr val="black"/>
                  </a:solidFill>
                  <a:latin typeface="Calibri"/>
                </a:rPr>
                <a:t>Planned as </a:t>
              </a:r>
              <a:r>
                <a:rPr lang="en-US" sz="1100" b="1" u="sng" dirty="0">
                  <a:solidFill>
                    <a:srgbClr val="FF0000"/>
                  </a:solidFill>
                  <a:latin typeface="Calibri"/>
                </a:rPr>
                <a:t>E-meetings</a:t>
              </a:r>
              <a:r>
                <a:rPr lang="en-US" sz="1100" dirty="0">
                  <a:solidFill>
                    <a:prstClr val="black"/>
                  </a:solidFill>
                  <a:latin typeface="Calibri"/>
                </a:rPr>
                <a:t> </a:t>
              </a:r>
            </a:p>
            <a:p>
              <a:pPr defTabSz="840835"/>
              <a:endParaRPr lang="en-US" sz="1100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7" name="Rectangle 123">
              <a:extLst>
                <a:ext uri="{FF2B5EF4-FFF2-40B4-BE49-F238E27FC236}">
                  <a16:creationId xmlns:a16="http://schemas.microsoft.com/office/drawing/2014/main" id="{69E6ACF1-C34D-4F9A-A747-B723E9C8D31C}"/>
                </a:ext>
              </a:extLst>
            </p:cNvPr>
            <p:cNvSpPr/>
            <p:nvPr/>
          </p:nvSpPr>
          <p:spPr>
            <a:xfrm>
              <a:off x="487334" y="1967238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21-25</a:t>
              </a:r>
            </a:p>
          </p:txBody>
        </p:sp>
        <p:sp>
          <p:nvSpPr>
            <p:cNvPr id="38" name="Rectangle 124">
              <a:extLst>
                <a:ext uri="{FF2B5EF4-FFF2-40B4-BE49-F238E27FC236}">
                  <a16:creationId xmlns:a16="http://schemas.microsoft.com/office/drawing/2014/main" id="{4FFEB767-7A6A-4A3C-A2C5-30AE97531E30}"/>
                </a:ext>
              </a:extLst>
            </p:cNvPr>
            <p:cNvSpPr/>
            <p:nvPr/>
          </p:nvSpPr>
          <p:spPr>
            <a:xfrm>
              <a:off x="858185" y="1967238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28-2</a:t>
              </a:r>
            </a:p>
          </p:txBody>
        </p:sp>
        <p:sp>
          <p:nvSpPr>
            <p:cNvPr id="39" name="Rectangle 126">
              <a:extLst>
                <a:ext uri="{FF2B5EF4-FFF2-40B4-BE49-F238E27FC236}">
                  <a16:creationId xmlns:a16="http://schemas.microsoft.com/office/drawing/2014/main" id="{4F682DC7-4652-42F3-A8F4-BF5F00EC8081}"/>
                </a:ext>
              </a:extLst>
            </p:cNvPr>
            <p:cNvSpPr/>
            <p:nvPr/>
          </p:nvSpPr>
          <p:spPr>
            <a:xfrm>
              <a:off x="1229033" y="1967238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5-9</a:t>
              </a:r>
            </a:p>
          </p:txBody>
        </p:sp>
        <p:sp>
          <p:nvSpPr>
            <p:cNvPr id="40" name="Rectangle 127">
              <a:extLst>
                <a:ext uri="{FF2B5EF4-FFF2-40B4-BE49-F238E27FC236}">
                  <a16:creationId xmlns:a16="http://schemas.microsoft.com/office/drawing/2014/main" id="{876EBB6D-81A0-46F7-989A-19339F332C4C}"/>
                </a:ext>
              </a:extLst>
            </p:cNvPr>
            <p:cNvSpPr/>
            <p:nvPr/>
          </p:nvSpPr>
          <p:spPr>
            <a:xfrm>
              <a:off x="1599883" y="1967238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12-16</a:t>
              </a:r>
            </a:p>
          </p:txBody>
        </p:sp>
        <p:sp>
          <p:nvSpPr>
            <p:cNvPr id="41" name="Rectangle 128">
              <a:extLst>
                <a:ext uri="{FF2B5EF4-FFF2-40B4-BE49-F238E27FC236}">
                  <a16:creationId xmlns:a16="http://schemas.microsoft.com/office/drawing/2014/main" id="{D212ADDC-FB2D-472D-941D-EAEA159C4D85}"/>
                </a:ext>
              </a:extLst>
            </p:cNvPr>
            <p:cNvSpPr/>
            <p:nvPr/>
          </p:nvSpPr>
          <p:spPr>
            <a:xfrm>
              <a:off x="1967768" y="1967238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19-23</a:t>
              </a:r>
            </a:p>
          </p:txBody>
        </p:sp>
        <p:sp>
          <p:nvSpPr>
            <p:cNvPr id="42" name="Rectangle 130">
              <a:extLst>
                <a:ext uri="{FF2B5EF4-FFF2-40B4-BE49-F238E27FC236}">
                  <a16:creationId xmlns:a16="http://schemas.microsoft.com/office/drawing/2014/main" id="{F569A298-177D-45B9-ACE8-DB74D8230DC4}"/>
                </a:ext>
              </a:extLst>
            </p:cNvPr>
            <p:cNvSpPr/>
            <p:nvPr/>
          </p:nvSpPr>
          <p:spPr>
            <a:xfrm>
              <a:off x="2338617" y="1967238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26-30</a:t>
              </a:r>
            </a:p>
          </p:txBody>
        </p:sp>
        <p:sp>
          <p:nvSpPr>
            <p:cNvPr id="43" name="Rectangle 134">
              <a:extLst>
                <a:ext uri="{FF2B5EF4-FFF2-40B4-BE49-F238E27FC236}">
                  <a16:creationId xmlns:a16="http://schemas.microsoft.com/office/drawing/2014/main" id="{5B1A9508-4D14-4365-A4D7-A11B3E678F0F}"/>
                </a:ext>
              </a:extLst>
            </p:cNvPr>
            <p:cNvSpPr/>
            <p:nvPr/>
          </p:nvSpPr>
          <p:spPr>
            <a:xfrm>
              <a:off x="2714965" y="1967238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2-6</a:t>
              </a:r>
            </a:p>
          </p:txBody>
        </p:sp>
        <p:sp>
          <p:nvSpPr>
            <p:cNvPr id="44" name="Rectangle 135">
              <a:extLst>
                <a:ext uri="{FF2B5EF4-FFF2-40B4-BE49-F238E27FC236}">
                  <a16:creationId xmlns:a16="http://schemas.microsoft.com/office/drawing/2014/main" id="{C9EB29F6-8FC0-4853-BFD8-FE7B07ECFFD6}"/>
                </a:ext>
              </a:extLst>
            </p:cNvPr>
            <p:cNvSpPr/>
            <p:nvPr/>
          </p:nvSpPr>
          <p:spPr>
            <a:xfrm>
              <a:off x="3085814" y="1967238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9-13</a:t>
              </a:r>
            </a:p>
          </p:txBody>
        </p:sp>
        <p:sp>
          <p:nvSpPr>
            <p:cNvPr id="45" name="Rectangle 162">
              <a:extLst>
                <a:ext uri="{FF2B5EF4-FFF2-40B4-BE49-F238E27FC236}">
                  <a16:creationId xmlns:a16="http://schemas.microsoft.com/office/drawing/2014/main" id="{1CCA6497-2946-413B-8F29-10A89EBE4585}"/>
                </a:ext>
              </a:extLst>
            </p:cNvPr>
            <p:cNvSpPr/>
            <p:nvPr/>
          </p:nvSpPr>
          <p:spPr>
            <a:xfrm>
              <a:off x="3453700" y="1967238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16-20</a:t>
              </a:r>
            </a:p>
          </p:txBody>
        </p:sp>
        <p:sp>
          <p:nvSpPr>
            <p:cNvPr id="46" name="Rectangle 164">
              <a:extLst>
                <a:ext uri="{FF2B5EF4-FFF2-40B4-BE49-F238E27FC236}">
                  <a16:creationId xmlns:a16="http://schemas.microsoft.com/office/drawing/2014/main" id="{C4005D3B-A1E8-4A12-8587-FFE678029C62}"/>
                </a:ext>
              </a:extLst>
            </p:cNvPr>
            <p:cNvSpPr/>
            <p:nvPr/>
          </p:nvSpPr>
          <p:spPr>
            <a:xfrm>
              <a:off x="3820532" y="1967238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23-27</a:t>
              </a:r>
            </a:p>
          </p:txBody>
        </p:sp>
        <p:sp>
          <p:nvSpPr>
            <p:cNvPr id="47" name="Rectangle 165">
              <a:extLst>
                <a:ext uri="{FF2B5EF4-FFF2-40B4-BE49-F238E27FC236}">
                  <a16:creationId xmlns:a16="http://schemas.microsoft.com/office/drawing/2014/main" id="{93E225A5-56F9-4F74-ADAE-1941E0FFD46B}"/>
                </a:ext>
              </a:extLst>
            </p:cNvPr>
            <p:cNvSpPr/>
            <p:nvPr/>
          </p:nvSpPr>
          <p:spPr>
            <a:xfrm>
              <a:off x="4191381" y="1967238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30-3</a:t>
              </a:r>
            </a:p>
          </p:txBody>
        </p:sp>
        <p:sp>
          <p:nvSpPr>
            <p:cNvPr id="48" name="Rectangle 166">
              <a:extLst>
                <a:ext uri="{FF2B5EF4-FFF2-40B4-BE49-F238E27FC236}">
                  <a16:creationId xmlns:a16="http://schemas.microsoft.com/office/drawing/2014/main" id="{C5353C48-DD06-448B-B558-D6A4DF52E1DF}"/>
                </a:ext>
              </a:extLst>
            </p:cNvPr>
            <p:cNvSpPr/>
            <p:nvPr/>
          </p:nvSpPr>
          <p:spPr>
            <a:xfrm>
              <a:off x="4559266" y="1967238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6-10</a:t>
              </a:r>
            </a:p>
          </p:txBody>
        </p:sp>
        <p:sp>
          <p:nvSpPr>
            <p:cNvPr id="49" name="Rectangle 174">
              <a:extLst>
                <a:ext uri="{FF2B5EF4-FFF2-40B4-BE49-F238E27FC236}">
                  <a16:creationId xmlns:a16="http://schemas.microsoft.com/office/drawing/2014/main" id="{B67F4BAA-0645-4B55-AFD4-2722EC8C28DE}"/>
                </a:ext>
              </a:extLst>
            </p:cNvPr>
            <p:cNvSpPr/>
            <p:nvPr/>
          </p:nvSpPr>
          <p:spPr>
            <a:xfrm>
              <a:off x="4930115" y="1967238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13-17</a:t>
              </a:r>
            </a:p>
          </p:txBody>
        </p:sp>
        <p:sp>
          <p:nvSpPr>
            <p:cNvPr id="50" name="Rectangle 177">
              <a:extLst>
                <a:ext uri="{FF2B5EF4-FFF2-40B4-BE49-F238E27FC236}">
                  <a16:creationId xmlns:a16="http://schemas.microsoft.com/office/drawing/2014/main" id="{B3EA4A2B-4424-4623-87E0-BC17BDFF5CE7}"/>
                </a:ext>
              </a:extLst>
            </p:cNvPr>
            <p:cNvSpPr/>
            <p:nvPr/>
          </p:nvSpPr>
          <p:spPr>
            <a:xfrm>
              <a:off x="5300964" y="1967238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20-24</a:t>
              </a:r>
            </a:p>
          </p:txBody>
        </p:sp>
        <p:sp>
          <p:nvSpPr>
            <p:cNvPr id="51" name="Rectangle 184">
              <a:extLst>
                <a:ext uri="{FF2B5EF4-FFF2-40B4-BE49-F238E27FC236}">
                  <a16:creationId xmlns:a16="http://schemas.microsoft.com/office/drawing/2014/main" id="{EFBAB2F5-1336-4438-B743-52AF5B79363E}"/>
                </a:ext>
              </a:extLst>
            </p:cNvPr>
            <p:cNvSpPr/>
            <p:nvPr/>
          </p:nvSpPr>
          <p:spPr>
            <a:xfrm>
              <a:off x="5671813" y="1967238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27-1</a:t>
              </a:r>
            </a:p>
          </p:txBody>
        </p:sp>
        <p:sp>
          <p:nvSpPr>
            <p:cNvPr id="52" name="Rectangle 185">
              <a:extLst>
                <a:ext uri="{FF2B5EF4-FFF2-40B4-BE49-F238E27FC236}">
                  <a16:creationId xmlns:a16="http://schemas.microsoft.com/office/drawing/2014/main" id="{5A5FDFCC-7522-46DD-AFE4-EF711BC3CA0B}"/>
                </a:ext>
              </a:extLst>
            </p:cNvPr>
            <p:cNvSpPr/>
            <p:nvPr/>
          </p:nvSpPr>
          <p:spPr>
            <a:xfrm>
              <a:off x="6039699" y="1967238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4-8</a:t>
              </a:r>
            </a:p>
          </p:txBody>
        </p:sp>
        <p:sp>
          <p:nvSpPr>
            <p:cNvPr id="53" name="Rectangle 186">
              <a:extLst>
                <a:ext uri="{FF2B5EF4-FFF2-40B4-BE49-F238E27FC236}">
                  <a16:creationId xmlns:a16="http://schemas.microsoft.com/office/drawing/2014/main" id="{BF74DFD5-401F-4752-9C62-8CDA85E26274}"/>
                </a:ext>
              </a:extLst>
            </p:cNvPr>
            <p:cNvSpPr/>
            <p:nvPr/>
          </p:nvSpPr>
          <p:spPr>
            <a:xfrm>
              <a:off x="6410549" y="1967238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11-15</a:t>
              </a:r>
            </a:p>
          </p:txBody>
        </p:sp>
        <p:sp>
          <p:nvSpPr>
            <p:cNvPr id="54" name="Rectangle 187">
              <a:extLst>
                <a:ext uri="{FF2B5EF4-FFF2-40B4-BE49-F238E27FC236}">
                  <a16:creationId xmlns:a16="http://schemas.microsoft.com/office/drawing/2014/main" id="{378F7058-011D-476E-B565-09136CD886C0}"/>
                </a:ext>
              </a:extLst>
            </p:cNvPr>
            <p:cNvSpPr/>
            <p:nvPr/>
          </p:nvSpPr>
          <p:spPr>
            <a:xfrm>
              <a:off x="6781400" y="1967238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18-22</a:t>
              </a:r>
            </a:p>
          </p:txBody>
        </p:sp>
        <p:sp>
          <p:nvSpPr>
            <p:cNvPr id="55" name="Rectangle 190">
              <a:extLst>
                <a:ext uri="{FF2B5EF4-FFF2-40B4-BE49-F238E27FC236}">
                  <a16:creationId xmlns:a16="http://schemas.microsoft.com/office/drawing/2014/main" id="{7CB1DA99-61DD-4450-B7C9-0F8063B0D22B}"/>
                </a:ext>
              </a:extLst>
            </p:cNvPr>
            <p:cNvSpPr/>
            <p:nvPr/>
          </p:nvSpPr>
          <p:spPr>
            <a:xfrm>
              <a:off x="7152248" y="1967238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25-29</a:t>
              </a:r>
            </a:p>
          </p:txBody>
        </p:sp>
        <p:cxnSp>
          <p:nvCxnSpPr>
            <p:cNvPr id="56" name="Straight Connector 12">
              <a:extLst>
                <a:ext uri="{FF2B5EF4-FFF2-40B4-BE49-F238E27FC236}">
                  <a16:creationId xmlns:a16="http://schemas.microsoft.com/office/drawing/2014/main" id="{BDFEE0A1-B015-4598-BE15-4A593CFEE925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868466" y="2118912"/>
              <a:ext cx="0" cy="4025169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7" name="Straight Connector 12">
              <a:extLst>
                <a:ext uri="{FF2B5EF4-FFF2-40B4-BE49-F238E27FC236}">
                  <a16:creationId xmlns:a16="http://schemas.microsoft.com/office/drawing/2014/main" id="{69876911-EF47-4D62-B4CA-CF3A54EC70E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8232112" y="2118912"/>
              <a:ext cx="0" cy="4025169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8" name="Straight Connector 12">
              <a:extLst>
                <a:ext uri="{FF2B5EF4-FFF2-40B4-BE49-F238E27FC236}">
                  <a16:creationId xmlns:a16="http://schemas.microsoft.com/office/drawing/2014/main" id="{FB60591E-80C7-4BD2-A65E-D2796AA463BE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8602926" y="2118912"/>
              <a:ext cx="0" cy="4025169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9" name="Straight Connector 12">
              <a:extLst>
                <a:ext uri="{FF2B5EF4-FFF2-40B4-BE49-F238E27FC236}">
                  <a16:creationId xmlns:a16="http://schemas.microsoft.com/office/drawing/2014/main" id="{2E26C3A1-A9BA-4E68-9C85-8B926BC86D3D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8974941" y="2118912"/>
              <a:ext cx="0" cy="4025169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0" name="Straight Connector 12">
              <a:extLst>
                <a:ext uri="{FF2B5EF4-FFF2-40B4-BE49-F238E27FC236}">
                  <a16:creationId xmlns:a16="http://schemas.microsoft.com/office/drawing/2014/main" id="{7E5ADBE7-97B3-49BC-A4B4-62EAF24732C5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9716194" y="2118912"/>
              <a:ext cx="0" cy="4025169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" name="Straight Connector 12">
              <a:extLst>
                <a:ext uri="{FF2B5EF4-FFF2-40B4-BE49-F238E27FC236}">
                  <a16:creationId xmlns:a16="http://schemas.microsoft.com/office/drawing/2014/main" id="{D4268930-4F85-4609-8B22-7FA90C451E77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0092388" y="2118912"/>
              <a:ext cx="0" cy="4025169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2" name="Straight Connector 12">
              <a:extLst>
                <a:ext uri="{FF2B5EF4-FFF2-40B4-BE49-F238E27FC236}">
                  <a16:creationId xmlns:a16="http://schemas.microsoft.com/office/drawing/2014/main" id="{22598D18-66ED-4DDB-BBFC-86E0951B7B13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1599432" y="2118912"/>
              <a:ext cx="0" cy="4025169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3" name="Rectangle 227">
              <a:extLst>
                <a:ext uri="{FF2B5EF4-FFF2-40B4-BE49-F238E27FC236}">
                  <a16:creationId xmlns:a16="http://schemas.microsoft.com/office/drawing/2014/main" id="{250364A0-CDAE-48FF-BB19-9B314B5DDC03}"/>
                </a:ext>
              </a:extLst>
            </p:cNvPr>
            <p:cNvSpPr/>
            <p:nvPr/>
          </p:nvSpPr>
          <p:spPr>
            <a:xfrm>
              <a:off x="7521769" y="1967238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1-5</a:t>
              </a:r>
            </a:p>
          </p:txBody>
        </p:sp>
        <p:sp>
          <p:nvSpPr>
            <p:cNvPr id="64" name="Rectangle 228">
              <a:extLst>
                <a:ext uri="{FF2B5EF4-FFF2-40B4-BE49-F238E27FC236}">
                  <a16:creationId xmlns:a16="http://schemas.microsoft.com/office/drawing/2014/main" id="{867F42D9-B6BA-4431-965F-E0664ABE8C8A}"/>
                </a:ext>
              </a:extLst>
            </p:cNvPr>
            <p:cNvSpPr/>
            <p:nvPr/>
          </p:nvSpPr>
          <p:spPr>
            <a:xfrm>
              <a:off x="7889653" y="1967238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8-12</a:t>
              </a:r>
            </a:p>
          </p:txBody>
        </p:sp>
        <p:sp>
          <p:nvSpPr>
            <p:cNvPr id="65" name="Rectangle 229">
              <a:extLst>
                <a:ext uri="{FF2B5EF4-FFF2-40B4-BE49-F238E27FC236}">
                  <a16:creationId xmlns:a16="http://schemas.microsoft.com/office/drawing/2014/main" id="{8A4608A6-DE57-488D-A514-011C60A6D2B0}"/>
                </a:ext>
              </a:extLst>
            </p:cNvPr>
            <p:cNvSpPr/>
            <p:nvPr/>
          </p:nvSpPr>
          <p:spPr>
            <a:xfrm>
              <a:off x="8260504" y="1967238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15-19</a:t>
              </a:r>
            </a:p>
          </p:txBody>
        </p:sp>
        <p:sp>
          <p:nvSpPr>
            <p:cNvPr id="66" name="Rectangle 230">
              <a:extLst>
                <a:ext uri="{FF2B5EF4-FFF2-40B4-BE49-F238E27FC236}">
                  <a16:creationId xmlns:a16="http://schemas.microsoft.com/office/drawing/2014/main" id="{C7006262-193F-4F2F-8633-CB707AAE3C0A}"/>
                </a:ext>
              </a:extLst>
            </p:cNvPr>
            <p:cNvSpPr/>
            <p:nvPr/>
          </p:nvSpPr>
          <p:spPr>
            <a:xfrm>
              <a:off x="8631354" y="1967238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22-26</a:t>
              </a:r>
            </a:p>
          </p:txBody>
        </p:sp>
        <p:sp>
          <p:nvSpPr>
            <p:cNvPr id="67" name="Rectangle 231">
              <a:extLst>
                <a:ext uri="{FF2B5EF4-FFF2-40B4-BE49-F238E27FC236}">
                  <a16:creationId xmlns:a16="http://schemas.microsoft.com/office/drawing/2014/main" id="{DC6B7F64-D230-42A6-B493-9CDC9626C99B}"/>
                </a:ext>
              </a:extLst>
            </p:cNvPr>
            <p:cNvSpPr/>
            <p:nvPr/>
          </p:nvSpPr>
          <p:spPr>
            <a:xfrm>
              <a:off x="9002203" y="1967238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29-3</a:t>
              </a:r>
            </a:p>
          </p:txBody>
        </p:sp>
        <p:sp>
          <p:nvSpPr>
            <p:cNvPr id="68" name="Rectangle 232">
              <a:extLst>
                <a:ext uri="{FF2B5EF4-FFF2-40B4-BE49-F238E27FC236}">
                  <a16:creationId xmlns:a16="http://schemas.microsoft.com/office/drawing/2014/main" id="{9249E00D-672E-430F-A1C2-D9BB2FD9C715}"/>
                </a:ext>
              </a:extLst>
            </p:cNvPr>
            <p:cNvSpPr/>
            <p:nvPr/>
          </p:nvSpPr>
          <p:spPr>
            <a:xfrm>
              <a:off x="9370088" y="1967238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6-10</a:t>
              </a:r>
            </a:p>
          </p:txBody>
        </p:sp>
        <p:sp>
          <p:nvSpPr>
            <p:cNvPr id="69" name="Rectangle 233">
              <a:extLst>
                <a:ext uri="{FF2B5EF4-FFF2-40B4-BE49-F238E27FC236}">
                  <a16:creationId xmlns:a16="http://schemas.microsoft.com/office/drawing/2014/main" id="{6FDA40E5-EA65-4980-963A-95813F2C4C88}"/>
                </a:ext>
              </a:extLst>
            </p:cNvPr>
            <p:cNvSpPr/>
            <p:nvPr/>
          </p:nvSpPr>
          <p:spPr>
            <a:xfrm>
              <a:off x="9740937" y="1967238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13-17</a:t>
              </a:r>
            </a:p>
          </p:txBody>
        </p:sp>
        <p:sp>
          <p:nvSpPr>
            <p:cNvPr id="70" name="Rectangle 234">
              <a:extLst>
                <a:ext uri="{FF2B5EF4-FFF2-40B4-BE49-F238E27FC236}">
                  <a16:creationId xmlns:a16="http://schemas.microsoft.com/office/drawing/2014/main" id="{9CB3E36D-FAD2-458A-A1C5-F97D5BAEE3D1}"/>
                </a:ext>
              </a:extLst>
            </p:cNvPr>
            <p:cNvSpPr/>
            <p:nvPr/>
          </p:nvSpPr>
          <p:spPr>
            <a:xfrm>
              <a:off x="10117286" y="1967238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20-24</a:t>
              </a:r>
            </a:p>
          </p:txBody>
        </p:sp>
        <p:cxnSp>
          <p:nvCxnSpPr>
            <p:cNvPr id="71" name="Straight Connector 12">
              <a:extLst>
                <a:ext uri="{FF2B5EF4-FFF2-40B4-BE49-F238E27FC236}">
                  <a16:creationId xmlns:a16="http://schemas.microsoft.com/office/drawing/2014/main" id="{7FEDAD98-4FC4-4FAC-9D53-C47B9D4B7614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494528" y="2118912"/>
              <a:ext cx="0" cy="4025169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2" name="Rectangle 249">
              <a:extLst>
                <a:ext uri="{FF2B5EF4-FFF2-40B4-BE49-F238E27FC236}">
                  <a16:creationId xmlns:a16="http://schemas.microsoft.com/office/drawing/2014/main" id="{71E39890-53F3-4F7D-B746-5D718711349F}"/>
                </a:ext>
              </a:extLst>
            </p:cNvPr>
            <p:cNvSpPr/>
            <p:nvPr/>
          </p:nvSpPr>
          <p:spPr>
            <a:xfrm>
              <a:off x="122569" y="1967238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14-18</a:t>
              </a:r>
            </a:p>
          </p:txBody>
        </p:sp>
        <p:sp>
          <p:nvSpPr>
            <p:cNvPr id="73" name="Rectangle: Rounded Corners 256">
              <a:extLst>
                <a:ext uri="{FF2B5EF4-FFF2-40B4-BE49-F238E27FC236}">
                  <a16:creationId xmlns:a16="http://schemas.microsoft.com/office/drawing/2014/main" id="{7B854F67-0DAB-4103-AB4C-9362D7596BFA}"/>
                </a:ext>
              </a:extLst>
            </p:cNvPr>
            <p:cNvSpPr/>
            <p:nvPr/>
          </p:nvSpPr>
          <p:spPr>
            <a:xfrm>
              <a:off x="92964" y="2882637"/>
              <a:ext cx="355424" cy="3044013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>
                <a:defRPr/>
              </a:pPr>
              <a:endPara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endPara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T</a:t>
              </a: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S</a:t>
              </a: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G</a:t>
              </a:r>
            </a:p>
            <a:p>
              <a:pPr algn="ctr" defTabSz="630594">
                <a:defRPr/>
              </a:pPr>
              <a:endParaRPr lang="en-US" sz="800" b="1" kern="0" baseline="3000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endParaRPr lang="en-US" sz="800" b="1" kern="0" baseline="3000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#</a:t>
              </a: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9</a:t>
              </a: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</a:t>
              </a: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</a:p>
          </p:txBody>
        </p:sp>
        <p:sp>
          <p:nvSpPr>
            <p:cNvPr id="74" name="Rectangle: Rounded Corners 118">
              <a:extLst>
                <a:ext uri="{FF2B5EF4-FFF2-40B4-BE49-F238E27FC236}">
                  <a16:creationId xmlns:a16="http://schemas.microsoft.com/office/drawing/2014/main" id="{614431DD-E522-4F7F-AA8B-9D80BE4FA567}"/>
                </a:ext>
              </a:extLst>
            </p:cNvPr>
            <p:cNvSpPr/>
            <p:nvPr/>
          </p:nvSpPr>
          <p:spPr>
            <a:xfrm>
              <a:off x="1230880" y="2882641"/>
              <a:ext cx="1458531" cy="3030977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N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A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C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T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V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</a:p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P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O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D</a:t>
              </a:r>
            </a:p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cxnSp>
          <p:nvCxnSpPr>
            <p:cNvPr id="75" name="Straight Connector 12">
              <a:extLst>
                <a:ext uri="{FF2B5EF4-FFF2-40B4-BE49-F238E27FC236}">
                  <a16:creationId xmlns:a16="http://schemas.microsoft.com/office/drawing/2014/main" id="{DBAC9659-8D22-434D-ABA1-5CD9D92E6DAC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9340336" y="2118912"/>
              <a:ext cx="0" cy="4025169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6" name="Rectangle 129">
              <a:extLst>
                <a:ext uri="{FF2B5EF4-FFF2-40B4-BE49-F238E27FC236}">
                  <a16:creationId xmlns:a16="http://schemas.microsoft.com/office/drawing/2014/main" id="{8390C836-A37F-43EF-AC51-F00D2D5DAE65}"/>
                </a:ext>
              </a:extLst>
            </p:cNvPr>
            <p:cNvSpPr/>
            <p:nvPr/>
          </p:nvSpPr>
          <p:spPr>
            <a:xfrm>
              <a:off x="1072665" y="1361073"/>
              <a:ext cx="1601515" cy="557632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66207" tIns="66207" rIns="66207" bIns="66207" anchor="ctr"/>
            <a:lstStyle/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July</a:t>
              </a:r>
            </a:p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2021</a:t>
              </a:r>
            </a:p>
          </p:txBody>
        </p:sp>
        <p:sp>
          <p:nvSpPr>
            <p:cNvPr id="77" name="Rectangle 145">
              <a:extLst>
                <a:ext uri="{FF2B5EF4-FFF2-40B4-BE49-F238E27FC236}">
                  <a16:creationId xmlns:a16="http://schemas.microsoft.com/office/drawing/2014/main" id="{8B3D99CB-7092-448E-B4ED-CAED6FBBC017}"/>
                </a:ext>
              </a:extLst>
            </p:cNvPr>
            <p:cNvSpPr/>
            <p:nvPr/>
          </p:nvSpPr>
          <p:spPr>
            <a:xfrm>
              <a:off x="2709013" y="1361073"/>
              <a:ext cx="1601515" cy="557632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66207" tIns="66207" rIns="66207" bIns="66207" anchor="ctr"/>
            <a:lstStyle/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August</a:t>
              </a:r>
            </a:p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2021</a:t>
              </a:r>
            </a:p>
          </p:txBody>
        </p:sp>
        <p:sp>
          <p:nvSpPr>
            <p:cNvPr id="78" name="Rectangle 146">
              <a:extLst>
                <a:ext uri="{FF2B5EF4-FFF2-40B4-BE49-F238E27FC236}">
                  <a16:creationId xmlns:a16="http://schemas.microsoft.com/office/drawing/2014/main" id="{74466B0B-DD43-4623-B8FC-0DEDA0519DC8}"/>
                </a:ext>
              </a:extLst>
            </p:cNvPr>
            <p:cNvSpPr/>
            <p:nvPr/>
          </p:nvSpPr>
          <p:spPr>
            <a:xfrm>
              <a:off x="4344943" y="1361073"/>
              <a:ext cx="1601515" cy="557632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66207" tIns="66207" rIns="66207" bIns="66207" anchor="ctr"/>
            <a:lstStyle/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September</a:t>
              </a:r>
            </a:p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2021</a:t>
              </a:r>
            </a:p>
          </p:txBody>
        </p:sp>
        <p:sp>
          <p:nvSpPr>
            <p:cNvPr id="79" name="Rectangle 147">
              <a:extLst>
                <a:ext uri="{FF2B5EF4-FFF2-40B4-BE49-F238E27FC236}">
                  <a16:creationId xmlns:a16="http://schemas.microsoft.com/office/drawing/2014/main" id="{04CC4E08-2F7A-462B-936C-33EF18F94885}"/>
                </a:ext>
              </a:extLst>
            </p:cNvPr>
            <p:cNvSpPr/>
            <p:nvPr/>
          </p:nvSpPr>
          <p:spPr>
            <a:xfrm>
              <a:off x="5980870" y="1361073"/>
              <a:ext cx="1499609" cy="557632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66207" tIns="66207" rIns="66207" bIns="66207" anchor="ctr"/>
            <a:lstStyle/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October</a:t>
              </a:r>
            </a:p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2021</a:t>
              </a:r>
            </a:p>
          </p:txBody>
        </p:sp>
        <p:sp>
          <p:nvSpPr>
            <p:cNvPr id="80" name="Rectangle 148">
              <a:extLst>
                <a:ext uri="{FF2B5EF4-FFF2-40B4-BE49-F238E27FC236}">
                  <a16:creationId xmlns:a16="http://schemas.microsoft.com/office/drawing/2014/main" id="{693D94B2-107D-4959-80D5-CDFA7623B485}"/>
                </a:ext>
              </a:extLst>
            </p:cNvPr>
            <p:cNvSpPr/>
            <p:nvPr/>
          </p:nvSpPr>
          <p:spPr>
            <a:xfrm>
              <a:off x="7514889" y="1361073"/>
              <a:ext cx="1566968" cy="557632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66207" tIns="66207" rIns="66207" bIns="66207" anchor="ctr"/>
            <a:lstStyle/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November</a:t>
              </a:r>
            </a:p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2021</a:t>
              </a:r>
            </a:p>
          </p:txBody>
        </p:sp>
        <p:sp>
          <p:nvSpPr>
            <p:cNvPr id="81" name="Rectangle 163">
              <a:extLst>
                <a:ext uri="{FF2B5EF4-FFF2-40B4-BE49-F238E27FC236}">
                  <a16:creationId xmlns:a16="http://schemas.microsoft.com/office/drawing/2014/main" id="{5A2A2E7C-FC27-4772-ACBA-605193C6E4E7}"/>
                </a:ext>
              </a:extLst>
            </p:cNvPr>
            <p:cNvSpPr/>
            <p:nvPr/>
          </p:nvSpPr>
          <p:spPr>
            <a:xfrm>
              <a:off x="9125233" y="1361073"/>
              <a:ext cx="1327613" cy="557632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66207" tIns="66207" rIns="66207" bIns="66207" anchor="ctr"/>
            <a:lstStyle/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December</a:t>
              </a:r>
            </a:p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2021</a:t>
              </a:r>
            </a:p>
          </p:txBody>
        </p:sp>
        <p:sp>
          <p:nvSpPr>
            <p:cNvPr id="82" name="Rectangle: Rounded Corners 176">
              <a:extLst>
                <a:ext uri="{FF2B5EF4-FFF2-40B4-BE49-F238E27FC236}">
                  <a16:creationId xmlns:a16="http://schemas.microsoft.com/office/drawing/2014/main" id="{5655255C-0433-4F12-B419-751F7B2DF579}"/>
                </a:ext>
              </a:extLst>
            </p:cNvPr>
            <p:cNvSpPr/>
            <p:nvPr/>
          </p:nvSpPr>
          <p:spPr>
            <a:xfrm>
              <a:off x="858176" y="2882637"/>
              <a:ext cx="332223" cy="3044013"/>
            </a:xfrm>
            <a:prstGeom prst="roundRect">
              <a:avLst/>
            </a:prstGeom>
            <a:solidFill>
              <a:srgbClr val="002060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>
                <a:defRPr/>
              </a:pPr>
              <a:endPara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</a:t>
              </a: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L</a:t>
              </a:r>
            </a:p>
            <a:p>
              <a:pPr algn="ctr" defTabSz="630594">
                <a:defRPr/>
              </a:pPr>
              <a:endPara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</a:t>
              </a: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8</a:t>
              </a:r>
            </a:p>
            <a:p>
              <a:pPr algn="ctr" defTabSz="630594">
                <a:defRPr/>
              </a:pPr>
              <a:endPara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W</a:t>
              </a: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S</a:t>
              </a:r>
            </a:p>
            <a:p>
              <a:pPr algn="ctr" defTabSz="630594">
                <a:defRPr/>
              </a:pPr>
              <a:endPara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endPara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G</a:t>
              </a: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T</a:t>
              </a:r>
              <a:b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</a:b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W</a:t>
              </a: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s</a:t>
              </a:r>
            </a:p>
          </p:txBody>
        </p:sp>
        <p:sp>
          <p:nvSpPr>
            <p:cNvPr id="83" name="Left Brace 181">
              <a:extLst>
                <a:ext uri="{FF2B5EF4-FFF2-40B4-BE49-F238E27FC236}">
                  <a16:creationId xmlns:a16="http://schemas.microsoft.com/office/drawing/2014/main" id="{FAD24FDA-9878-44BC-B3E5-FA2A6185202D}"/>
                </a:ext>
              </a:extLst>
            </p:cNvPr>
            <p:cNvSpPr/>
            <p:nvPr/>
          </p:nvSpPr>
          <p:spPr bwMode="auto">
            <a:xfrm rot="5400000">
              <a:off x="12847537" y="-636950"/>
              <a:ext cx="219144" cy="3699382"/>
            </a:xfrm>
            <a:prstGeom prst="leftBrace">
              <a:avLst>
                <a:gd name="adj1" fmla="val 8333"/>
                <a:gd name="adj2" fmla="val 50759"/>
              </a:avLst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84083" tIns="42041" rIns="84083" bIns="42041" numCol="1" rtlCol="0" anchor="ctr" anchorCtr="0" compatLnSpc="1">
              <a:prstTxWarp prst="textNoShape">
                <a:avLst/>
              </a:prstTxWarp>
            </a:bodyPr>
            <a:lstStyle/>
            <a:p>
              <a:pPr defTabSz="84083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7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66FE96D1-4B38-4EDD-9594-84F639851C19}"/>
                </a:ext>
              </a:extLst>
            </p:cNvPr>
            <p:cNvSpPr txBox="1"/>
            <p:nvPr/>
          </p:nvSpPr>
          <p:spPr>
            <a:xfrm>
              <a:off x="11964793" y="588845"/>
              <a:ext cx="2002432" cy="77490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840835"/>
              <a:r>
                <a:rPr lang="en-US" sz="1100" b="1" u="sng" dirty="0">
                  <a:solidFill>
                    <a:srgbClr val="FF0000"/>
                  </a:solidFill>
                  <a:latin typeface="Calibri"/>
                </a:rPr>
                <a:t>TBC in September</a:t>
              </a:r>
              <a:r>
                <a:rPr lang="en-US" sz="1100" dirty="0">
                  <a:solidFill>
                    <a:prstClr val="black"/>
                  </a:solidFill>
                  <a:latin typeface="Calibri"/>
                </a:rPr>
                <a:t> (f2f or E-meeting)</a:t>
              </a:r>
            </a:p>
            <a:p>
              <a:pPr algn="ctr" defTabSz="840835"/>
              <a:endParaRPr lang="en-US" sz="1100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5" name="Rectangle: Rounded Corners 193">
              <a:extLst>
                <a:ext uri="{FF2B5EF4-FFF2-40B4-BE49-F238E27FC236}">
                  <a16:creationId xmlns:a16="http://schemas.microsoft.com/office/drawing/2014/main" id="{53E450B1-B0E0-43D6-B3F1-99D2BFC18D71}"/>
                </a:ext>
              </a:extLst>
            </p:cNvPr>
            <p:cNvSpPr/>
            <p:nvPr/>
          </p:nvSpPr>
          <p:spPr>
            <a:xfrm>
              <a:off x="6392732" y="2296649"/>
              <a:ext cx="344375" cy="386456"/>
            </a:xfrm>
            <a:prstGeom prst="roundRect">
              <a:avLst/>
            </a:prstGeom>
            <a:solidFill>
              <a:srgbClr val="1E9657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WG</a:t>
              </a:r>
            </a:p>
          </p:txBody>
        </p:sp>
        <p:sp>
          <p:nvSpPr>
            <p:cNvPr id="86" name="Rectangle: Rounded Corners 199">
              <a:extLst>
                <a:ext uri="{FF2B5EF4-FFF2-40B4-BE49-F238E27FC236}">
                  <a16:creationId xmlns:a16="http://schemas.microsoft.com/office/drawing/2014/main" id="{36B08007-8087-4E83-9A73-C299E1B5DCBA}"/>
                </a:ext>
              </a:extLst>
            </p:cNvPr>
            <p:cNvSpPr/>
            <p:nvPr/>
          </p:nvSpPr>
          <p:spPr>
            <a:xfrm>
              <a:off x="8245275" y="2296649"/>
              <a:ext cx="344375" cy="386456"/>
            </a:xfrm>
            <a:prstGeom prst="roundRect">
              <a:avLst/>
            </a:prstGeom>
            <a:solidFill>
              <a:srgbClr val="1E9657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WG</a:t>
              </a:r>
            </a:p>
          </p:txBody>
        </p:sp>
        <p:sp>
          <p:nvSpPr>
            <p:cNvPr id="87" name="Rectangle: Rounded Corners 200">
              <a:extLst>
                <a:ext uri="{FF2B5EF4-FFF2-40B4-BE49-F238E27FC236}">
                  <a16:creationId xmlns:a16="http://schemas.microsoft.com/office/drawing/2014/main" id="{3D7C0CAC-3CCF-4385-87EC-27B6C8978322}"/>
                </a:ext>
              </a:extLst>
            </p:cNvPr>
            <p:cNvSpPr/>
            <p:nvPr/>
          </p:nvSpPr>
          <p:spPr>
            <a:xfrm>
              <a:off x="9734525" y="2293463"/>
              <a:ext cx="330751" cy="345661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TSG</a:t>
              </a:r>
            </a:p>
          </p:txBody>
        </p:sp>
        <p:sp>
          <p:nvSpPr>
            <p:cNvPr id="88" name="Rectangle: Rounded Corners 225">
              <a:extLst>
                <a:ext uri="{FF2B5EF4-FFF2-40B4-BE49-F238E27FC236}">
                  <a16:creationId xmlns:a16="http://schemas.microsoft.com/office/drawing/2014/main" id="{76F491C9-6D36-437E-99CA-CFD54107FE0D}"/>
                </a:ext>
              </a:extLst>
            </p:cNvPr>
            <p:cNvSpPr/>
            <p:nvPr/>
          </p:nvSpPr>
          <p:spPr>
            <a:xfrm>
              <a:off x="7866343" y="4883949"/>
              <a:ext cx="726403" cy="386456"/>
            </a:xfrm>
            <a:prstGeom prst="roundRect">
              <a:avLst/>
            </a:prstGeom>
            <a:solidFill>
              <a:srgbClr val="0066FF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RAN5-E</a:t>
              </a:r>
            </a:p>
          </p:txBody>
        </p:sp>
        <p:sp>
          <p:nvSpPr>
            <p:cNvPr id="89" name="Rectangle: Rounded Corners 97">
              <a:extLst>
                <a:ext uri="{FF2B5EF4-FFF2-40B4-BE49-F238E27FC236}">
                  <a16:creationId xmlns:a16="http://schemas.microsoft.com/office/drawing/2014/main" id="{1D21198A-E093-47B0-91A6-BF6AEC8F9E12}"/>
                </a:ext>
              </a:extLst>
            </p:cNvPr>
            <p:cNvSpPr/>
            <p:nvPr/>
          </p:nvSpPr>
          <p:spPr>
            <a:xfrm>
              <a:off x="127930" y="5233272"/>
              <a:ext cx="644935" cy="680344"/>
            </a:xfrm>
            <a:prstGeom prst="roundRect">
              <a:avLst/>
            </a:prstGeom>
            <a:solidFill>
              <a:srgbClr val="002060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Rel18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Email 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Discussion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Q&amp;A</a:t>
              </a:r>
            </a:p>
          </p:txBody>
        </p:sp>
        <p:sp>
          <p:nvSpPr>
            <p:cNvPr id="90" name="Rectangle: Rounded Corners 102">
              <a:extLst>
                <a:ext uri="{FF2B5EF4-FFF2-40B4-BE49-F238E27FC236}">
                  <a16:creationId xmlns:a16="http://schemas.microsoft.com/office/drawing/2014/main" id="{F23D444F-F4DE-4119-989D-4D5FBA9E1931}"/>
                </a:ext>
              </a:extLst>
            </p:cNvPr>
            <p:cNvSpPr/>
            <p:nvPr/>
          </p:nvSpPr>
          <p:spPr>
            <a:xfrm>
              <a:off x="4177866" y="5306076"/>
              <a:ext cx="364145" cy="623135"/>
            </a:xfrm>
            <a:prstGeom prst="roundRect">
              <a:avLst/>
            </a:prstGeom>
            <a:solidFill>
              <a:srgbClr val="002060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Rel18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Email 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Prep</a:t>
              </a:r>
            </a:p>
          </p:txBody>
        </p:sp>
        <p:sp>
          <p:nvSpPr>
            <p:cNvPr id="91" name="Rectangle 103">
              <a:extLst>
                <a:ext uri="{FF2B5EF4-FFF2-40B4-BE49-F238E27FC236}">
                  <a16:creationId xmlns:a16="http://schemas.microsoft.com/office/drawing/2014/main" id="{D7C63C05-9456-4BFF-BDA1-5639CEF01253}"/>
                </a:ext>
              </a:extLst>
            </p:cNvPr>
            <p:cNvSpPr/>
            <p:nvPr/>
          </p:nvSpPr>
          <p:spPr>
            <a:xfrm>
              <a:off x="10496222" y="1361073"/>
              <a:ext cx="1434111" cy="557632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66207" tIns="66207" rIns="66207" bIns="66207" anchor="ctr"/>
            <a:lstStyle/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January</a:t>
              </a:r>
            </a:p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2022</a:t>
              </a:r>
            </a:p>
          </p:txBody>
        </p:sp>
        <p:sp>
          <p:nvSpPr>
            <p:cNvPr id="92" name="Rectangle 108">
              <a:extLst>
                <a:ext uri="{FF2B5EF4-FFF2-40B4-BE49-F238E27FC236}">
                  <a16:creationId xmlns:a16="http://schemas.microsoft.com/office/drawing/2014/main" id="{C67B3C29-5968-411B-9189-5C25C984A19B}"/>
                </a:ext>
              </a:extLst>
            </p:cNvPr>
            <p:cNvSpPr/>
            <p:nvPr/>
          </p:nvSpPr>
          <p:spPr>
            <a:xfrm>
              <a:off x="11973708" y="1361073"/>
              <a:ext cx="1489218" cy="557632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66207" tIns="66207" rIns="66207" bIns="66207" anchor="ctr"/>
            <a:lstStyle/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February </a:t>
              </a:r>
            </a:p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2022</a:t>
              </a:r>
            </a:p>
          </p:txBody>
        </p:sp>
        <p:sp>
          <p:nvSpPr>
            <p:cNvPr id="93" name="Rectangle 109">
              <a:extLst>
                <a:ext uri="{FF2B5EF4-FFF2-40B4-BE49-F238E27FC236}">
                  <a16:creationId xmlns:a16="http://schemas.microsoft.com/office/drawing/2014/main" id="{98F7EE75-86DA-4408-9474-2C564440D1AF}"/>
                </a:ext>
              </a:extLst>
            </p:cNvPr>
            <p:cNvSpPr/>
            <p:nvPr/>
          </p:nvSpPr>
          <p:spPr>
            <a:xfrm>
              <a:off x="11255249" y="1967238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17-21</a:t>
              </a:r>
            </a:p>
          </p:txBody>
        </p:sp>
        <p:sp>
          <p:nvSpPr>
            <p:cNvPr id="94" name="Rectangle 110">
              <a:extLst>
                <a:ext uri="{FF2B5EF4-FFF2-40B4-BE49-F238E27FC236}">
                  <a16:creationId xmlns:a16="http://schemas.microsoft.com/office/drawing/2014/main" id="{65E1E3C7-54C5-4EFD-940F-2E745D64D5E8}"/>
                </a:ext>
              </a:extLst>
            </p:cNvPr>
            <p:cNvSpPr/>
            <p:nvPr/>
          </p:nvSpPr>
          <p:spPr>
            <a:xfrm>
              <a:off x="11615701" y="1967238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24-28</a:t>
              </a:r>
            </a:p>
          </p:txBody>
        </p:sp>
        <p:cxnSp>
          <p:nvCxnSpPr>
            <p:cNvPr id="95" name="Straight Connector 12">
              <a:extLst>
                <a:ext uri="{FF2B5EF4-FFF2-40B4-BE49-F238E27FC236}">
                  <a16:creationId xmlns:a16="http://schemas.microsoft.com/office/drawing/2014/main" id="{EBB38BD9-189E-4EFC-93FB-E99E7836E5A6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1237836" y="2118912"/>
              <a:ext cx="0" cy="4025169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6" name="Straight Connector 12">
              <a:extLst>
                <a:ext uri="{FF2B5EF4-FFF2-40B4-BE49-F238E27FC236}">
                  <a16:creationId xmlns:a16="http://schemas.microsoft.com/office/drawing/2014/main" id="{B88856EC-DCBE-4461-B344-A5969617F1B8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1953121" y="2118912"/>
              <a:ext cx="0" cy="4025169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7" name="Rectangle 113">
              <a:extLst>
                <a:ext uri="{FF2B5EF4-FFF2-40B4-BE49-F238E27FC236}">
                  <a16:creationId xmlns:a16="http://schemas.microsoft.com/office/drawing/2014/main" id="{36E0D5B8-09C5-48D8-8AB6-E7D43593BCBF}"/>
                </a:ext>
              </a:extLst>
            </p:cNvPr>
            <p:cNvSpPr/>
            <p:nvPr/>
          </p:nvSpPr>
          <p:spPr>
            <a:xfrm>
              <a:off x="11976152" y="1967238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31-04</a:t>
              </a:r>
            </a:p>
          </p:txBody>
        </p:sp>
        <p:sp>
          <p:nvSpPr>
            <p:cNvPr id="98" name="Rectangle 114">
              <a:extLst>
                <a:ext uri="{FF2B5EF4-FFF2-40B4-BE49-F238E27FC236}">
                  <a16:creationId xmlns:a16="http://schemas.microsoft.com/office/drawing/2014/main" id="{1304D744-1524-4D96-90C9-8142F045F43C}"/>
                </a:ext>
              </a:extLst>
            </p:cNvPr>
            <p:cNvSpPr/>
            <p:nvPr/>
          </p:nvSpPr>
          <p:spPr>
            <a:xfrm>
              <a:off x="12334741" y="1967238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07-11</a:t>
              </a:r>
            </a:p>
          </p:txBody>
        </p:sp>
        <p:sp>
          <p:nvSpPr>
            <p:cNvPr id="99" name="Rectangle 115">
              <a:extLst>
                <a:ext uri="{FF2B5EF4-FFF2-40B4-BE49-F238E27FC236}">
                  <a16:creationId xmlns:a16="http://schemas.microsoft.com/office/drawing/2014/main" id="{8252B517-E4CE-4601-B969-860A21A7FAF0}"/>
                </a:ext>
              </a:extLst>
            </p:cNvPr>
            <p:cNvSpPr/>
            <p:nvPr/>
          </p:nvSpPr>
          <p:spPr>
            <a:xfrm>
              <a:off x="12694031" y="1967238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14-18</a:t>
              </a:r>
            </a:p>
          </p:txBody>
        </p:sp>
        <p:sp>
          <p:nvSpPr>
            <p:cNvPr id="100" name="Rectangle 116">
              <a:extLst>
                <a:ext uri="{FF2B5EF4-FFF2-40B4-BE49-F238E27FC236}">
                  <a16:creationId xmlns:a16="http://schemas.microsoft.com/office/drawing/2014/main" id="{44AF7ECB-5EA5-4DB5-932E-A724541DA2E7}"/>
                </a:ext>
              </a:extLst>
            </p:cNvPr>
            <p:cNvSpPr/>
            <p:nvPr/>
          </p:nvSpPr>
          <p:spPr>
            <a:xfrm>
              <a:off x="13040005" y="1967238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21-25</a:t>
              </a:r>
            </a:p>
          </p:txBody>
        </p:sp>
        <p:sp>
          <p:nvSpPr>
            <p:cNvPr id="101" name="Rectangle 117">
              <a:extLst>
                <a:ext uri="{FF2B5EF4-FFF2-40B4-BE49-F238E27FC236}">
                  <a16:creationId xmlns:a16="http://schemas.microsoft.com/office/drawing/2014/main" id="{776EAD69-8C74-4E21-A38F-35BAD8DDC8D0}"/>
                </a:ext>
              </a:extLst>
            </p:cNvPr>
            <p:cNvSpPr/>
            <p:nvPr/>
          </p:nvSpPr>
          <p:spPr>
            <a:xfrm>
              <a:off x="13506301" y="1361073"/>
              <a:ext cx="1345419" cy="557632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66207" tIns="66207" rIns="66207" bIns="66207" anchor="ctr"/>
            <a:lstStyle/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March</a:t>
              </a:r>
            </a:p>
            <a:p>
              <a:pPr algn="ctr" defTabSz="840815">
                <a:defRPr/>
              </a:pPr>
              <a:r>
                <a:rPr lang="en-GB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2022</a:t>
              </a:r>
            </a:p>
          </p:txBody>
        </p:sp>
        <p:cxnSp>
          <p:nvCxnSpPr>
            <p:cNvPr id="102" name="Straight Connector 12">
              <a:extLst>
                <a:ext uri="{FF2B5EF4-FFF2-40B4-BE49-F238E27FC236}">
                  <a16:creationId xmlns:a16="http://schemas.microsoft.com/office/drawing/2014/main" id="{1A686587-C0E4-4837-BFE9-C8CA7A515C18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2317249" y="2118912"/>
              <a:ext cx="0" cy="4025169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3" name="Straight Connector 12">
              <a:extLst>
                <a:ext uri="{FF2B5EF4-FFF2-40B4-BE49-F238E27FC236}">
                  <a16:creationId xmlns:a16="http://schemas.microsoft.com/office/drawing/2014/main" id="{6EBD7C8C-D285-415E-889C-2AC6CEB02342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2684129" y="2118912"/>
              <a:ext cx="0" cy="4025169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4" name="Straight Connector 12">
              <a:extLst>
                <a:ext uri="{FF2B5EF4-FFF2-40B4-BE49-F238E27FC236}">
                  <a16:creationId xmlns:a16="http://schemas.microsoft.com/office/drawing/2014/main" id="{AF215A7D-2800-43B3-9FA0-F03AC052B95F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3037816" y="2118912"/>
              <a:ext cx="0" cy="4025169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5" name="Straight Connector 12">
              <a:extLst>
                <a:ext uri="{FF2B5EF4-FFF2-40B4-BE49-F238E27FC236}">
                  <a16:creationId xmlns:a16="http://schemas.microsoft.com/office/drawing/2014/main" id="{9596BCE0-ECF6-4FA1-A078-2DB6A556D7D2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3387494" y="2118912"/>
              <a:ext cx="0" cy="4025169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6" name="Rectangle 131">
              <a:extLst>
                <a:ext uri="{FF2B5EF4-FFF2-40B4-BE49-F238E27FC236}">
                  <a16:creationId xmlns:a16="http://schemas.microsoft.com/office/drawing/2014/main" id="{54DD10E1-D740-4BC3-B075-BD2F9252265D}"/>
                </a:ext>
              </a:extLst>
            </p:cNvPr>
            <p:cNvSpPr/>
            <p:nvPr/>
          </p:nvSpPr>
          <p:spPr>
            <a:xfrm>
              <a:off x="13401614" y="1967238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28-04</a:t>
              </a:r>
            </a:p>
          </p:txBody>
        </p:sp>
        <p:sp>
          <p:nvSpPr>
            <p:cNvPr id="107" name="Rectangle 132">
              <a:extLst>
                <a:ext uri="{FF2B5EF4-FFF2-40B4-BE49-F238E27FC236}">
                  <a16:creationId xmlns:a16="http://schemas.microsoft.com/office/drawing/2014/main" id="{30A22CDB-4E0D-4E93-B017-E003B3EB3FA8}"/>
                </a:ext>
              </a:extLst>
            </p:cNvPr>
            <p:cNvSpPr/>
            <p:nvPr/>
          </p:nvSpPr>
          <p:spPr>
            <a:xfrm>
              <a:off x="13770511" y="1967238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07-11</a:t>
              </a:r>
            </a:p>
          </p:txBody>
        </p:sp>
        <p:sp>
          <p:nvSpPr>
            <p:cNvPr id="108" name="Rectangle 133">
              <a:extLst>
                <a:ext uri="{FF2B5EF4-FFF2-40B4-BE49-F238E27FC236}">
                  <a16:creationId xmlns:a16="http://schemas.microsoft.com/office/drawing/2014/main" id="{0A621616-6853-4991-A330-FA9F8C90DD26}"/>
                </a:ext>
              </a:extLst>
            </p:cNvPr>
            <p:cNvSpPr/>
            <p:nvPr/>
          </p:nvSpPr>
          <p:spPr>
            <a:xfrm>
              <a:off x="14140528" y="1967238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14-18</a:t>
              </a:r>
            </a:p>
          </p:txBody>
        </p:sp>
        <p:cxnSp>
          <p:nvCxnSpPr>
            <p:cNvPr id="109" name="Straight Connector 12">
              <a:extLst>
                <a:ext uri="{FF2B5EF4-FFF2-40B4-BE49-F238E27FC236}">
                  <a16:creationId xmlns:a16="http://schemas.microsoft.com/office/drawing/2014/main" id="{E302231A-A79A-43DE-9035-FACD8275C8F7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3753253" y="2118912"/>
              <a:ext cx="0" cy="4025169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0" name="Straight Connector 12">
              <a:extLst>
                <a:ext uri="{FF2B5EF4-FFF2-40B4-BE49-F238E27FC236}">
                  <a16:creationId xmlns:a16="http://schemas.microsoft.com/office/drawing/2014/main" id="{D99EA981-FD9C-41CF-8F68-61F04329E506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4123322" y="2118912"/>
              <a:ext cx="0" cy="4025169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1" name="Straight Connector 12">
              <a:extLst>
                <a:ext uri="{FF2B5EF4-FFF2-40B4-BE49-F238E27FC236}">
                  <a16:creationId xmlns:a16="http://schemas.microsoft.com/office/drawing/2014/main" id="{B53094F7-44D6-4E38-81B8-15C146CFFA09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4493338" y="2118912"/>
              <a:ext cx="0" cy="4025169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2" name="Rectangle: Rounded Corners 140">
              <a:extLst>
                <a:ext uri="{FF2B5EF4-FFF2-40B4-BE49-F238E27FC236}">
                  <a16:creationId xmlns:a16="http://schemas.microsoft.com/office/drawing/2014/main" id="{03BA2C5A-155A-4CA0-AE1F-E612FC2F177C}"/>
                </a:ext>
              </a:extLst>
            </p:cNvPr>
            <p:cNvSpPr/>
            <p:nvPr/>
          </p:nvSpPr>
          <p:spPr>
            <a:xfrm>
              <a:off x="14508537" y="2882637"/>
              <a:ext cx="331985" cy="2934881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>
                <a:defRPr/>
              </a:pPr>
              <a:endPara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T</a:t>
              </a: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S</a:t>
              </a: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G</a:t>
              </a:r>
            </a:p>
            <a:p>
              <a:pPr algn="ctr" defTabSz="630594">
                <a:defRPr/>
              </a:pPr>
              <a:endPara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#</a:t>
              </a: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9</a:t>
              </a: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5</a:t>
              </a:r>
            </a:p>
          </p:txBody>
        </p:sp>
        <p:sp>
          <p:nvSpPr>
            <p:cNvPr id="113" name="Rectangle: Rounded Corners 141">
              <a:extLst>
                <a:ext uri="{FF2B5EF4-FFF2-40B4-BE49-F238E27FC236}">
                  <a16:creationId xmlns:a16="http://schemas.microsoft.com/office/drawing/2014/main" id="{D8B28922-E1EB-426F-AAA4-F78FF8581EB4}"/>
                </a:ext>
              </a:extLst>
            </p:cNvPr>
            <p:cNvSpPr/>
            <p:nvPr/>
          </p:nvSpPr>
          <p:spPr>
            <a:xfrm>
              <a:off x="14337289" y="4366569"/>
              <a:ext cx="663632" cy="512351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noFill/>
              <a:prstDash val="solid"/>
            </a:ln>
            <a:effectLst/>
          </p:spPr>
          <p:txBody>
            <a:bodyPr lIns="72000" tIns="72000" rIns="72000" bIns="72000" anchor="ctr"/>
            <a:lstStyle/>
            <a:p>
              <a:pPr algn="ctr" defTabSz="914304">
                <a:defRPr/>
              </a:pPr>
              <a:r>
                <a:rPr lang="en-US" sz="5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Rel-17 </a:t>
              </a:r>
              <a:br>
                <a:rPr lang="en-US" sz="5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</a:br>
              <a:r>
                <a:rPr lang="en-US" sz="500" b="1" u="sng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stage-3</a:t>
              </a:r>
              <a:r>
                <a:rPr lang="en-US" sz="5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 freeze</a:t>
              </a:r>
            </a:p>
          </p:txBody>
        </p:sp>
        <p:sp>
          <p:nvSpPr>
            <p:cNvPr id="114" name="Rectangle: Rounded Corners 142">
              <a:extLst>
                <a:ext uri="{FF2B5EF4-FFF2-40B4-BE49-F238E27FC236}">
                  <a16:creationId xmlns:a16="http://schemas.microsoft.com/office/drawing/2014/main" id="{1D352946-94DE-4D90-81FE-33841A3B31FB}"/>
                </a:ext>
              </a:extLst>
            </p:cNvPr>
            <p:cNvSpPr/>
            <p:nvPr/>
          </p:nvSpPr>
          <p:spPr>
            <a:xfrm>
              <a:off x="14337289" y="5307548"/>
              <a:ext cx="663632" cy="646925"/>
            </a:xfrm>
            <a:prstGeom prst="roundRect">
              <a:avLst/>
            </a:prstGeom>
            <a:solidFill>
              <a:srgbClr val="002060"/>
            </a:solidFill>
            <a:ln w="3175" cap="flat" cmpd="sng" algn="ctr">
              <a:noFill/>
              <a:prstDash val="solid"/>
            </a:ln>
            <a:effectLst/>
          </p:spPr>
          <p:txBody>
            <a:bodyPr lIns="72000" tIns="72000" rIns="72000" bIns="72000" anchor="ctr"/>
            <a:lstStyle/>
            <a:p>
              <a:pPr algn="ctr" defTabSz="914304">
                <a:defRPr/>
              </a:pPr>
              <a:r>
                <a:rPr lang="en-US" sz="5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Rel-18 </a:t>
              </a:r>
              <a:br>
                <a:rPr lang="en-US" sz="5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</a:br>
              <a:r>
                <a:rPr lang="en-US" sz="5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RAN4 </a:t>
              </a:r>
              <a:r>
                <a:rPr lang="en-US" sz="500" b="1" u="sng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package approval</a:t>
              </a:r>
              <a:endParaRPr lang="en-US" sz="5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115" name="Rectangle: Rounded Corners 143">
              <a:extLst>
                <a:ext uri="{FF2B5EF4-FFF2-40B4-BE49-F238E27FC236}">
                  <a16:creationId xmlns:a16="http://schemas.microsoft.com/office/drawing/2014/main" id="{184D0571-3BEB-4B50-8A3D-A7D5E41CC39A}"/>
                </a:ext>
              </a:extLst>
            </p:cNvPr>
            <p:cNvSpPr/>
            <p:nvPr/>
          </p:nvSpPr>
          <p:spPr>
            <a:xfrm>
              <a:off x="13057072" y="2935285"/>
              <a:ext cx="668861" cy="386456"/>
            </a:xfrm>
            <a:prstGeom prst="roundRect">
              <a:avLst/>
            </a:prstGeom>
            <a:solidFill>
              <a:srgbClr val="1E9657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RAN1</a:t>
              </a:r>
            </a:p>
          </p:txBody>
        </p:sp>
        <p:sp>
          <p:nvSpPr>
            <p:cNvPr id="116" name="Rectangle: Rounded Corners 159">
              <a:extLst>
                <a:ext uri="{FF2B5EF4-FFF2-40B4-BE49-F238E27FC236}">
                  <a16:creationId xmlns:a16="http://schemas.microsoft.com/office/drawing/2014/main" id="{8D0BD5E6-04E5-462B-9B77-B313E6670056}"/>
                </a:ext>
              </a:extLst>
            </p:cNvPr>
            <p:cNvSpPr/>
            <p:nvPr/>
          </p:nvSpPr>
          <p:spPr>
            <a:xfrm>
              <a:off x="13051006" y="4387412"/>
              <a:ext cx="700800" cy="386456"/>
            </a:xfrm>
            <a:prstGeom prst="roundRect">
              <a:avLst/>
            </a:prstGeom>
            <a:solidFill>
              <a:srgbClr val="FA7100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97536" rIns="0" bIns="49655" anchor="ctr"/>
            <a:lstStyle/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RAN4</a:t>
              </a:r>
            </a:p>
          </p:txBody>
        </p:sp>
        <p:sp>
          <p:nvSpPr>
            <p:cNvPr id="117" name="Rectangle: Rounded Corners 175">
              <a:extLst>
                <a:ext uri="{FF2B5EF4-FFF2-40B4-BE49-F238E27FC236}">
                  <a16:creationId xmlns:a16="http://schemas.microsoft.com/office/drawing/2014/main" id="{9B5DDA27-A9DE-470E-A4D8-5C1E5AAF5DB5}"/>
                </a:ext>
              </a:extLst>
            </p:cNvPr>
            <p:cNvSpPr/>
            <p:nvPr/>
          </p:nvSpPr>
          <p:spPr>
            <a:xfrm>
              <a:off x="13048024" y="3889804"/>
              <a:ext cx="705598" cy="386456"/>
            </a:xfrm>
            <a:prstGeom prst="roundRect">
              <a:avLst/>
            </a:prstGeom>
            <a:solidFill>
              <a:srgbClr val="663300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RAN3</a:t>
              </a:r>
            </a:p>
          </p:txBody>
        </p:sp>
        <p:sp>
          <p:nvSpPr>
            <p:cNvPr id="118" name="Rectangle: Rounded Corners 178">
              <a:extLst>
                <a:ext uri="{FF2B5EF4-FFF2-40B4-BE49-F238E27FC236}">
                  <a16:creationId xmlns:a16="http://schemas.microsoft.com/office/drawing/2014/main" id="{9E261C86-5124-4B21-92EC-280D00EB4138}"/>
                </a:ext>
              </a:extLst>
            </p:cNvPr>
            <p:cNvSpPr/>
            <p:nvPr/>
          </p:nvSpPr>
          <p:spPr>
            <a:xfrm>
              <a:off x="13061543" y="3402794"/>
              <a:ext cx="676216" cy="386456"/>
            </a:xfrm>
            <a:prstGeom prst="roundRect">
              <a:avLst/>
            </a:prstGeom>
            <a:solidFill>
              <a:srgbClr val="C800BE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RAN2</a:t>
              </a:r>
            </a:p>
          </p:txBody>
        </p:sp>
        <p:sp>
          <p:nvSpPr>
            <p:cNvPr id="119" name="Rectangle: Rounded Corners 192">
              <a:extLst>
                <a:ext uri="{FF2B5EF4-FFF2-40B4-BE49-F238E27FC236}">
                  <a16:creationId xmlns:a16="http://schemas.microsoft.com/office/drawing/2014/main" id="{8027081F-E61F-48B1-920A-DD492A1506CF}"/>
                </a:ext>
              </a:extLst>
            </p:cNvPr>
            <p:cNvSpPr/>
            <p:nvPr/>
          </p:nvSpPr>
          <p:spPr>
            <a:xfrm>
              <a:off x="13051007" y="4883949"/>
              <a:ext cx="689300" cy="386456"/>
            </a:xfrm>
            <a:prstGeom prst="roundRect">
              <a:avLst/>
            </a:prstGeom>
            <a:solidFill>
              <a:srgbClr val="0066FF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RAN5</a:t>
              </a:r>
            </a:p>
          </p:txBody>
        </p:sp>
        <p:sp>
          <p:nvSpPr>
            <p:cNvPr id="120" name="Rectangle 195">
              <a:extLst>
                <a:ext uri="{FF2B5EF4-FFF2-40B4-BE49-F238E27FC236}">
                  <a16:creationId xmlns:a16="http://schemas.microsoft.com/office/drawing/2014/main" id="{13D6D5F4-4FCB-4841-847A-C363B34A9D71}"/>
                </a:ext>
              </a:extLst>
            </p:cNvPr>
            <p:cNvSpPr/>
            <p:nvPr/>
          </p:nvSpPr>
          <p:spPr>
            <a:xfrm>
              <a:off x="10876233" y="1967238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10-14</a:t>
              </a:r>
            </a:p>
          </p:txBody>
        </p:sp>
        <p:sp>
          <p:nvSpPr>
            <p:cNvPr id="121" name="Rectangle 198">
              <a:extLst>
                <a:ext uri="{FF2B5EF4-FFF2-40B4-BE49-F238E27FC236}">
                  <a16:creationId xmlns:a16="http://schemas.microsoft.com/office/drawing/2014/main" id="{9885274C-AAB1-4664-B81C-C8EBB6C6DDB6}"/>
                </a:ext>
              </a:extLst>
            </p:cNvPr>
            <p:cNvSpPr/>
            <p:nvPr/>
          </p:nvSpPr>
          <p:spPr>
            <a:xfrm>
              <a:off x="10497217" y="1967238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03-07</a:t>
              </a:r>
            </a:p>
          </p:txBody>
        </p:sp>
        <p:cxnSp>
          <p:nvCxnSpPr>
            <p:cNvPr id="122" name="Straight Connector 12">
              <a:extLst>
                <a:ext uri="{FF2B5EF4-FFF2-40B4-BE49-F238E27FC236}">
                  <a16:creationId xmlns:a16="http://schemas.microsoft.com/office/drawing/2014/main" id="{FA327E07-12E8-42F2-97DC-B9154945A5C3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0850349" y="2118912"/>
              <a:ext cx="0" cy="4025169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3" name="Straight Connector 12">
              <a:extLst>
                <a:ext uri="{FF2B5EF4-FFF2-40B4-BE49-F238E27FC236}">
                  <a16:creationId xmlns:a16="http://schemas.microsoft.com/office/drawing/2014/main" id="{4CCA591D-F3CA-449B-8B99-0540BBE09174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0471727" y="2144270"/>
              <a:ext cx="0" cy="4025169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4" name="Rectangle: Rounded Corners 205">
              <a:extLst>
                <a:ext uri="{FF2B5EF4-FFF2-40B4-BE49-F238E27FC236}">
                  <a16:creationId xmlns:a16="http://schemas.microsoft.com/office/drawing/2014/main" id="{9C03B942-0AC5-4937-B7E3-915F634E10F8}"/>
                </a:ext>
              </a:extLst>
            </p:cNvPr>
            <p:cNvSpPr/>
            <p:nvPr/>
          </p:nvSpPr>
          <p:spPr>
            <a:xfrm>
              <a:off x="11239738" y="2296649"/>
              <a:ext cx="344375" cy="386456"/>
            </a:xfrm>
            <a:prstGeom prst="roundRect">
              <a:avLst/>
            </a:prstGeom>
            <a:solidFill>
              <a:srgbClr val="1E9657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WG</a:t>
              </a:r>
            </a:p>
          </p:txBody>
        </p:sp>
        <p:sp>
          <p:nvSpPr>
            <p:cNvPr id="125" name="Rectangle: Rounded Corners 206">
              <a:extLst>
                <a:ext uri="{FF2B5EF4-FFF2-40B4-BE49-F238E27FC236}">
                  <a16:creationId xmlns:a16="http://schemas.microsoft.com/office/drawing/2014/main" id="{F9F08753-879D-4749-BC18-2334F28F49B2}"/>
                </a:ext>
              </a:extLst>
            </p:cNvPr>
            <p:cNvSpPr/>
            <p:nvPr/>
          </p:nvSpPr>
          <p:spPr>
            <a:xfrm>
              <a:off x="13043122" y="2296649"/>
              <a:ext cx="344375" cy="386456"/>
            </a:xfrm>
            <a:prstGeom prst="roundRect">
              <a:avLst/>
            </a:prstGeom>
            <a:solidFill>
              <a:srgbClr val="1E9657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WG</a:t>
              </a:r>
            </a:p>
          </p:txBody>
        </p:sp>
        <p:sp>
          <p:nvSpPr>
            <p:cNvPr id="126" name="Rectangle: Rounded Corners 215">
              <a:extLst>
                <a:ext uri="{FF2B5EF4-FFF2-40B4-BE49-F238E27FC236}">
                  <a16:creationId xmlns:a16="http://schemas.microsoft.com/office/drawing/2014/main" id="{2AC7DA0F-2BBA-4BD4-8EEB-72C09AFE935E}"/>
                </a:ext>
              </a:extLst>
            </p:cNvPr>
            <p:cNvSpPr/>
            <p:nvPr/>
          </p:nvSpPr>
          <p:spPr>
            <a:xfrm>
              <a:off x="14142780" y="2293463"/>
              <a:ext cx="330751" cy="345661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TSG</a:t>
              </a:r>
            </a:p>
          </p:txBody>
        </p:sp>
        <p:sp>
          <p:nvSpPr>
            <p:cNvPr id="127" name="Rectangle 5">
              <a:extLst>
                <a:ext uri="{FF2B5EF4-FFF2-40B4-BE49-F238E27FC236}">
                  <a16:creationId xmlns:a16="http://schemas.microsoft.com/office/drawing/2014/main" id="{162D7421-30C8-4AD0-941E-77D215AB376E}"/>
                </a:ext>
              </a:extLst>
            </p:cNvPr>
            <p:cNvSpPr/>
            <p:nvPr/>
          </p:nvSpPr>
          <p:spPr bwMode="auto">
            <a:xfrm>
              <a:off x="60960" y="2221631"/>
              <a:ext cx="14844271" cy="537337"/>
            </a:xfrm>
            <a:prstGeom prst="rect">
              <a:avLst/>
            </a:prstGeom>
            <a:solidFill>
              <a:srgbClr val="C5C5C5">
                <a:alpha val="63922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84083" tIns="42041" rIns="84083" bIns="42041" numCol="1" rtlCol="0" anchor="ctr" anchorCtr="0" compatLnSpc="1">
              <a:prstTxWarp prst="textNoShape">
                <a:avLst/>
              </a:prstTxWarp>
            </a:bodyPr>
            <a:lstStyle/>
            <a:p>
              <a:pPr defTabSz="84083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700" dirty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28" name="Rectangle: Rounded Corners 240">
              <a:extLst>
                <a:ext uri="{FF2B5EF4-FFF2-40B4-BE49-F238E27FC236}">
                  <a16:creationId xmlns:a16="http://schemas.microsoft.com/office/drawing/2014/main" id="{412AE9C8-A05F-424A-BA52-3FFB568ED5ED}"/>
                </a:ext>
              </a:extLst>
            </p:cNvPr>
            <p:cNvSpPr/>
            <p:nvPr/>
          </p:nvSpPr>
          <p:spPr>
            <a:xfrm>
              <a:off x="6773789" y="5303517"/>
              <a:ext cx="474606" cy="623135"/>
            </a:xfrm>
            <a:prstGeom prst="roundRect">
              <a:avLst/>
            </a:prstGeom>
            <a:solidFill>
              <a:srgbClr val="002060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Rel18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Email 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Prep</a:t>
              </a:r>
            </a:p>
          </p:txBody>
        </p:sp>
        <p:sp>
          <p:nvSpPr>
            <p:cNvPr id="129" name="Rectangle: Rounded Corners 197">
              <a:extLst>
                <a:ext uri="{FF2B5EF4-FFF2-40B4-BE49-F238E27FC236}">
                  <a16:creationId xmlns:a16="http://schemas.microsoft.com/office/drawing/2014/main" id="{0937D510-F8D9-4774-BD9E-EB21A99C11DD}"/>
                </a:ext>
              </a:extLst>
            </p:cNvPr>
            <p:cNvSpPr/>
            <p:nvPr/>
          </p:nvSpPr>
          <p:spPr>
            <a:xfrm>
              <a:off x="12325568" y="5252598"/>
              <a:ext cx="364145" cy="722331"/>
            </a:xfrm>
            <a:prstGeom prst="roundRect">
              <a:avLst/>
            </a:prstGeom>
            <a:solidFill>
              <a:srgbClr val="002060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Rel18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RAN4 Email 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Prep</a:t>
              </a:r>
            </a:p>
          </p:txBody>
        </p:sp>
        <p:sp>
          <p:nvSpPr>
            <p:cNvPr id="130" name="Rectangle: Rounded Corners 237">
              <a:extLst>
                <a:ext uri="{FF2B5EF4-FFF2-40B4-BE49-F238E27FC236}">
                  <a16:creationId xmlns:a16="http://schemas.microsoft.com/office/drawing/2014/main" id="{3A606A60-A4E9-4FA3-ACEB-A561C7EE4095}"/>
                </a:ext>
              </a:extLst>
            </p:cNvPr>
            <p:cNvSpPr/>
            <p:nvPr/>
          </p:nvSpPr>
          <p:spPr>
            <a:xfrm>
              <a:off x="5284640" y="2882637"/>
              <a:ext cx="347313" cy="3030977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N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A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C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T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V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</a:p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P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O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D</a:t>
              </a:r>
            </a:p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131" name="Rectangle: Rounded Corners 238">
              <a:extLst>
                <a:ext uri="{FF2B5EF4-FFF2-40B4-BE49-F238E27FC236}">
                  <a16:creationId xmlns:a16="http://schemas.microsoft.com/office/drawing/2014/main" id="{A2AC6454-2C04-463F-A51F-3EF609D83BA9}"/>
                </a:ext>
              </a:extLst>
            </p:cNvPr>
            <p:cNvSpPr/>
            <p:nvPr/>
          </p:nvSpPr>
          <p:spPr>
            <a:xfrm>
              <a:off x="5937763" y="2882637"/>
              <a:ext cx="436270" cy="3030977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N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A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C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T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V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</a:p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P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O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D</a:t>
              </a:r>
            </a:p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132" name="Rectangle: Rounded Corners 245">
              <a:extLst>
                <a:ext uri="{FF2B5EF4-FFF2-40B4-BE49-F238E27FC236}">
                  <a16:creationId xmlns:a16="http://schemas.microsoft.com/office/drawing/2014/main" id="{DEA9A5DB-F8CD-494A-B097-81842D9E9A60}"/>
                </a:ext>
              </a:extLst>
            </p:cNvPr>
            <p:cNvSpPr/>
            <p:nvPr/>
          </p:nvSpPr>
          <p:spPr>
            <a:xfrm>
              <a:off x="8615404" y="2913711"/>
              <a:ext cx="347313" cy="2999903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N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A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C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T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V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</a:p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P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O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D</a:t>
              </a:r>
            </a:p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133" name="Rectangle: Rounded Corners 99">
              <a:extLst>
                <a:ext uri="{FF2B5EF4-FFF2-40B4-BE49-F238E27FC236}">
                  <a16:creationId xmlns:a16="http://schemas.microsoft.com/office/drawing/2014/main" id="{EBC1257C-6516-4B42-B7BE-AD857337AB63}"/>
                </a:ext>
              </a:extLst>
            </p:cNvPr>
            <p:cNvSpPr/>
            <p:nvPr/>
          </p:nvSpPr>
          <p:spPr>
            <a:xfrm>
              <a:off x="4901453" y="5310100"/>
              <a:ext cx="397063" cy="537338"/>
            </a:xfrm>
            <a:prstGeom prst="roundRect">
              <a:avLst/>
            </a:prstGeom>
            <a:solidFill>
              <a:srgbClr val="002060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Rel18</a:t>
              </a:r>
            </a:p>
            <a:p>
              <a:pPr algn="ctr" defTabSz="630594">
                <a:defRPr/>
              </a:pPr>
              <a:r>
                <a:rPr lang="en-US" sz="4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consolidation</a:t>
              </a:r>
            </a:p>
          </p:txBody>
        </p:sp>
        <p:sp>
          <p:nvSpPr>
            <p:cNvPr id="134" name="Rectangle: Rounded Corners 246">
              <a:extLst>
                <a:ext uri="{FF2B5EF4-FFF2-40B4-BE49-F238E27FC236}">
                  <a16:creationId xmlns:a16="http://schemas.microsoft.com/office/drawing/2014/main" id="{566B3180-53CC-4EBC-BAF6-6E4BBD8C74EA}"/>
                </a:ext>
              </a:extLst>
            </p:cNvPr>
            <p:cNvSpPr/>
            <p:nvPr/>
          </p:nvSpPr>
          <p:spPr>
            <a:xfrm>
              <a:off x="6401541" y="2913709"/>
              <a:ext cx="435855" cy="386456"/>
            </a:xfrm>
            <a:prstGeom prst="roundRect">
              <a:avLst/>
            </a:prstGeom>
            <a:solidFill>
              <a:srgbClr val="1E9657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RAN1E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(5+2)</a:t>
              </a:r>
              <a:b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</a:b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135" name="Rectangle: Rounded Corners 247">
              <a:extLst>
                <a:ext uri="{FF2B5EF4-FFF2-40B4-BE49-F238E27FC236}">
                  <a16:creationId xmlns:a16="http://schemas.microsoft.com/office/drawing/2014/main" id="{3565D96B-C58B-4708-9641-C5C7528667D2}"/>
                </a:ext>
              </a:extLst>
            </p:cNvPr>
            <p:cNvSpPr/>
            <p:nvPr/>
          </p:nvSpPr>
          <p:spPr>
            <a:xfrm>
              <a:off x="7493824" y="3402794"/>
              <a:ext cx="728183" cy="386456"/>
            </a:xfrm>
            <a:prstGeom prst="roundRect">
              <a:avLst/>
            </a:prstGeom>
            <a:solidFill>
              <a:srgbClr val="C800BE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RAN2-E</a:t>
              </a:r>
              <a:b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</a:b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136" name="Rectangle: Rounded Corners 248">
              <a:extLst>
                <a:ext uri="{FF2B5EF4-FFF2-40B4-BE49-F238E27FC236}">
                  <a16:creationId xmlns:a16="http://schemas.microsoft.com/office/drawing/2014/main" id="{568BC93D-BD8D-4BD1-8573-361539721686}"/>
                </a:ext>
              </a:extLst>
            </p:cNvPr>
            <p:cNvSpPr/>
            <p:nvPr/>
          </p:nvSpPr>
          <p:spPr>
            <a:xfrm>
              <a:off x="7480511" y="3884515"/>
              <a:ext cx="735096" cy="386456"/>
            </a:xfrm>
            <a:prstGeom prst="roundRect">
              <a:avLst/>
            </a:prstGeom>
            <a:solidFill>
              <a:srgbClr val="663300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RAN3-E</a:t>
              </a:r>
              <a:b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</a:b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137" name="Rectangle: Rounded Corners 250">
              <a:extLst>
                <a:ext uri="{FF2B5EF4-FFF2-40B4-BE49-F238E27FC236}">
                  <a16:creationId xmlns:a16="http://schemas.microsoft.com/office/drawing/2014/main" id="{08333904-8BDD-4D8A-ABBC-CF4C4D62DDAC}"/>
                </a:ext>
              </a:extLst>
            </p:cNvPr>
            <p:cNvSpPr/>
            <p:nvPr/>
          </p:nvSpPr>
          <p:spPr>
            <a:xfrm>
              <a:off x="7482330" y="4384076"/>
              <a:ext cx="739679" cy="386456"/>
            </a:xfrm>
            <a:prstGeom prst="roundRect">
              <a:avLst/>
            </a:prstGeom>
            <a:solidFill>
              <a:srgbClr val="FA7100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97536" rIns="0" bIns="49655" anchor="ctr"/>
            <a:lstStyle/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RAN4-E</a:t>
              </a:r>
            </a:p>
            <a:p>
              <a:pPr algn="ctr" defTabSz="630594"/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138" name="Rectangle: Rounded Corners 226">
              <a:extLst>
                <a:ext uri="{FF2B5EF4-FFF2-40B4-BE49-F238E27FC236}">
                  <a16:creationId xmlns:a16="http://schemas.microsoft.com/office/drawing/2014/main" id="{17D79C31-D21F-45D1-8A93-31D227144200}"/>
                </a:ext>
              </a:extLst>
            </p:cNvPr>
            <p:cNvSpPr/>
            <p:nvPr/>
          </p:nvSpPr>
          <p:spPr>
            <a:xfrm>
              <a:off x="9359720" y="2882637"/>
              <a:ext cx="695708" cy="3044013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>
                <a:defRPr/>
              </a:pPr>
              <a:endPara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endPara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endPara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endPara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endPara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T</a:t>
              </a: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S</a:t>
              </a: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G</a:t>
              </a:r>
            </a:p>
            <a:p>
              <a:pPr algn="ctr" defTabSz="630594">
                <a:defRPr/>
              </a:pPr>
              <a:endPara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#</a:t>
              </a: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9</a:t>
              </a: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4</a:t>
              </a:r>
            </a:p>
            <a:p>
              <a:pPr algn="ctr" defTabSz="630594">
                <a:defRPr/>
              </a:pPr>
              <a:r>
                <a:rPr lang="en-US" sz="8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</a:p>
          </p:txBody>
        </p:sp>
        <p:sp>
          <p:nvSpPr>
            <p:cNvPr id="139" name="Rectangle: Rounded Corners 95">
              <a:extLst>
                <a:ext uri="{FF2B5EF4-FFF2-40B4-BE49-F238E27FC236}">
                  <a16:creationId xmlns:a16="http://schemas.microsoft.com/office/drawing/2014/main" id="{9E4C90BB-F7DD-4AA2-892D-A131756CDEC0}"/>
                </a:ext>
              </a:extLst>
            </p:cNvPr>
            <p:cNvSpPr/>
            <p:nvPr/>
          </p:nvSpPr>
          <p:spPr>
            <a:xfrm>
              <a:off x="9260591" y="2915241"/>
              <a:ext cx="881815" cy="384929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noFill/>
              <a:prstDash val="solid"/>
            </a:ln>
            <a:effectLst/>
          </p:spPr>
          <p:txBody>
            <a:bodyPr lIns="72000" tIns="72000" rIns="72000" bIns="72000" anchor="ctr"/>
            <a:lstStyle/>
            <a:p>
              <a:pPr algn="ctr" defTabSz="914304">
                <a:defRPr/>
              </a:pPr>
              <a:r>
                <a:rPr lang="en-US" sz="5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Rel-17 </a:t>
              </a:r>
              <a:br>
                <a:rPr lang="en-US" sz="5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</a:br>
              <a:r>
                <a:rPr lang="en-US" sz="500" b="1" u="sng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RAN1</a:t>
              </a:r>
              <a:r>
                <a:rPr lang="en-US" sz="5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 freeze</a:t>
              </a:r>
            </a:p>
          </p:txBody>
        </p:sp>
        <p:sp>
          <p:nvSpPr>
            <p:cNvPr id="140" name="Rectangle: Rounded Corners 96">
              <a:extLst>
                <a:ext uri="{FF2B5EF4-FFF2-40B4-BE49-F238E27FC236}">
                  <a16:creationId xmlns:a16="http://schemas.microsoft.com/office/drawing/2014/main" id="{12EE236B-DF74-4794-ACDC-4F6E343D3AB2}"/>
                </a:ext>
              </a:extLst>
            </p:cNvPr>
            <p:cNvSpPr/>
            <p:nvPr/>
          </p:nvSpPr>
          <p:spPr>
            <a:xfrm>
              <a:off x="9260594" y="5300868"/>
              <a:ext cx="894444" cy="625780"/>
            </a:xfrm>
            <a:prstGeom prst="roundRect">
              <a:avLst/>
            </a:prstGeom>
            <a:solidFill>
              <a:srgbClr val="002060"/>
            </a:solidFill>
            <a:ln w="3175" cap="flat" cmpd="sng" algn="ctr">
              <a:noFill/>
              <a:prstDash val="solid"/>
            </a:ln>
            <a:effectLst/>
          </p:spPr>
          <p:txBody>
            <a:bodyPr lIns="72000" tIns="72000" rIns="72000" bIns="72000" anchor="ctr"/>
            <a:lstStyle/>
            <a:p>
              <a:pPr algn="ctr" defTabSz="914304">
                <a:defRPr/>
              </a:pPr>
              <a:r>
                <a:rPr lang="en-US" sz="5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Rel-18 </a:t>
              </a:r>
              <a:br>
                <a:rPr lang="en-US" sz="5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</a:br>
              <a:r>
                <a:rPr lang="en-US" sz="5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RAN1/2/3/4 </a:t>
              </a:r>
              <a:r>
                <a:rPr lang="en-US" sz="500" b="1" u="sng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package approval</a:t>
              </a:r>
              <a:endParaRPr lang="en-US" sz="5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141" name="Rectangle: Rounded Corners 218">
              <a:extLst>
                <a:ext uri="{FF2B5EF4-FFF2-40B4-BE49-F238E27FC236}">
                  <a16:creationId xmlns:a16="http://schemas.microsoft.com/office/drawing/2014/main" id="{3D46F8B1-2C03-4304-83E8-A7D681086E73}"/>
                </a:ext>
              </a:extLst>
            </p:cNvPr>
            <p:cNvSpPr/>
            <p:nvPr/>
          </p:nvSpPr>
          <p:spPr>
            <a:xfrm>
              <a:off x="11967550" y="2882637"/>
              <a:ext cx="347313" cy="3030977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N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A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C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T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V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</a:p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P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O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D</a:t>
              </a:r>
            </a:p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142" name="Rectangle 167">
              <a:extLst>
                <a:ext uri="{FF2B5EF4-FFF2-40B4-BE49-F238E27FC236}">
                  <a16:creationId xmlns:a16="http://schemas.microsoft.com/office/drawing/2014/main" id="{DEAB3E20-DAEA-4040-A061-0A03805B432A}"/>
                </a:ext>
              </a:extLst>
            </p:cNvPr>
            <p:cNvSpPr/>
            <p:nvPr/>
          </p:nvSpPr>
          <p:spPr>
            <a:xfrm>
              <a:off x="14516163" y="1967238"/>
              <a:ext cx="335565" cy="219144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66207" rIns="0" bIns="66207" anchor="ctr"/>
            <a:lstStyle/>
            <a:p>
              <a:pPr algn="ctr" defTabSz="840815">
                <a:defRPr/>
              </a:pPr>
              <a:r>
                <a:rPr lang="en-GB" sz="7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21-25</a:t>
              </a:r>
            </a:p>
          </p:txBody>
        </p:sp>
        <p:sp>
          <p:nvSpPr>
            <p:cNvPr id="143" name="Rectangle: Rounded Corners 183">
              <a:extLst>
                <a:ext uri="{FF2B5EF4-FFF2-40B4-BE49-F238E27FC236}">
                  <a16:creationId xmlns:a16="http://schemas.microsoft.com/office/drawing/2014/main" id="{79FBB4C8-69E0-4EDE-8C57-EB38A681D945}"/>
                </a:ext>
              </a:extLst>
            </p:cNvPr>
            <p:cNvSpPr/>
            <p:nvPr/>
          </p:nvSpPr>
          <p:spPr>
            <a:xfrm>
              <a:off x="10124562" y="2882637"/>
              <a:ext cx="712841" cy="3030977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N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A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C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T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V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</a:p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P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E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O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D</a:t>
              </a:r>
            </a:p>
            <a:p>
              <a:pPr algn="ctr" defTabSz="630594">
                <a:defRPr/>
              </a:pP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144" name="Rectangle: Rounded Corners 191">
              <a:extLst>
                <a:ext uri="{FF2B5EF4-FFF2-40B4-BE49-F238E27FC236}">
                  <a16:creationId xmlns:a16="http://schemas.microsoft.com/office/drawing/2014/main" id="{37DF90ED-1D74-4D0C-B9F8-96CFFC490A4B}"/>
                </a:ext>
              </a:extLst>
            </p:cNvPr>
            <p:cNvSpPr/>
            <p:nvPr/>
          </p:nvSpPr>
          <p:spPr>
            <a:xfrm>
              <a:off x="8132887" y="2913709"/>
              <a:ext cx="465908" cy="386456"/>
            </a:xfrm>
            <a:prstGeom prst="roundRect">
              <a:avLst/>
            </a:prstGeom>
            <a:solidFill>
              <a:srgbClr val="1E9657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RAN1E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(2+5)</a:t>
              </a:r>
              <a:b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</a:br>
              <a:endPara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145" name="Rectangle: Rounded Corners 201">
              <a:extLst>
                <a:ext uri="{FF2B5EF4-FFF2-40B4-BE49-F238E27FC236}">
                  <a16:creationId xmlns:a16="http://schemas.microsoft.com/office/drawing/2014/main" id="{D898085F-6AAD-49FD-93B6-E5A4EF1A394B}"/>
                </a:ext>
              </a:extLst>
            </p:cNvPr>
            <p:cNvSpPr/>
            <p:nvPr/>
          </p:nvSpPr>
          <p:spPr>
            <a:xfrm>
              <a:off x="11241499" y="3402794"/>
              <a:ext cx="497645" cy="386456"/>
            </a:xfrm>
            <a:prstGeom prst="roundRect">
              <a:avLst/>
            </a:prstGeom>
            <a:solidFill>
              <a:srgbClr val="C800BE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RAN2</a:t>
              </a:r>
            </a:p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(5+2)</a:t>
              </a:r>
            </a:p>
          </p:txBody>
        </p:sp>
        <p:sp>
          <p:nvSpPr>
            <p:cNvPr id="146" name="Rectangle: Rounded Corners 203">
              <a:extLst>
                <a:ext uri="{FF2B5EF4-FFF2-40B4-BE49-F238E27FC236}">
                  <a16:creationId xmlns:a16="http://schemas.microsoft.com/office/drawing/2014/main" id="{435DA6B7-F5A5-4DB6-9BE2-5F0CA76D465F}"/>
                </a:ext>
              </a:extLst>
            </p:cNvPr>
            <p:cNvSpPr/>
            <p:nvPr/>
          </p:nvSpPr>
          <p:spPr>
            <a:xfrm>
              <a:off x="11236327" y="3889804"/>
              <a:ext cx="582834" cy="386456"/>
            </a:xfrm>
            <a:prstGeom prst="roundRect">
              <a:avLst/>
            </a:prstGeom>
            <a:solidFill>
              <a:srgbClr val="663300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RAN3</a:t>
              </a:r>
              <a:b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</a:b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(5+3)</a:t>
              </a:r>
            </a:p>
          </p:txBody>
        </p:sp>
        <p:sp>
          <p:nvSpPr>
            <p:cNvPr id="147" name="Rectangle: Rounded Corners 216">
              <a:extLst>
                <a:ext uri="{FF2B5EF4-FFF2-40B4-BE49-F238E27FC236}">
                  <a16:creationId xmlns:a16="http://schemas.microsoft.com/office/drawing/2014/main" id="{C93F2759-7D2E-4884-9084-55253D6101D0}"/>
                </a:ext>
              </a:extLst>
            </p:cNvPr>
            <p:cNvSpPr/>
            <p:nvPr/>
          </p:nvSpPr>
          <p:spPr>
            <a:xfrm>
              <a:off x="11237040" y="4387412"/>
              <a:ext cx="502105" cy="386456"/>
            </a:xfrm>
            <a:prstGeom prst="roundRect">
              <a:avLst/>
            </a:prstGeom>
            <a:solidFill>
              <a:srgbClr val="FA7100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97536" rIns="0" bIns="49655" anchor="ctr"/>
            <a:lstStyle/>
            <a:p>
              <a:pPr algn="ctr" defTabSz="630594"/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RAN4</a:t>
              </a:r>
              <a:b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</a:b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(5+2)</a:t>
              </a:r>
            </a:p>
          </p:txBody>
        </p:sp>
        <p:sp>
          <p:nvSpPr>
            <p:cNvPr id="148" name="Rectangle: Rounded Corners 211">
              <a:extLst>
                <a:ext uri="{FF2B5EF4-FFF2-40B4-BE49-F238E27FC236}">
                  <a16:creationId xmlns:a16="http://schemas.microsoft.com/office/drawing/2014/main" id="{D7690C0E-9D90-4239-824F-760713F572C0}"/>
                </a:ext>
              </a:extLst>
            </p:cNvPr>
            <p:cNvSpPr/>
            <p:nvPr/>
          </p:nvSpPr>
          <p:spPr>
            <a:xfrm>
              <a:off x="11255367" y="2935285"/>
              <a:ext cx="483777" cy="386456"/>
            </a:xfrm>
            <a:prstGeom prst="roundRect">
              <a:avLst/>
            </a:prstGeom>
            <a:solidFill>
              <a:srgbClr val="1E9657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RAN1</a:t>
              </a:r>
            </a:p>
            <a:p>
              <a:pPr algn="ctr" defTabSz="630594">
                <a:defRPr/>
              </a:pPr>
              <a:r>
                <a:rPr lang="en-US" sz="7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(5+2)</a:t>
              </a:r>
            </a:p>
          </p:txBody>
        </p:sp>
        <p:sp>
          <p:nvSpPr>
            <p:cNvPr id="149" name="Rectangle: Rounded Corners 219">
              <a:extLst>
                <a:ext uri="{FF2B5EF4-FFF2-40B4-BE49-F238E27FC236}">
                  <a16:creationId xmlns:a16="http://schemas.microsoft.com/office/drawing/2014/main" id="{5786B85E-B58B-43ED-AFCB-4260C462797D}"/>
                </a:ext>
              </a:extLst>
            </p:cNvPr>
            <p:cNvSpPr/>
            <p:nvPr/>
          </p:nvSpPr>
          <p:spPr>
            <a:xfrm>
              <a:off x="7120203" y="2953623"/>
              <a:ext cx="368925" cy="310081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84083" rIns="0" bIns="49655" anchor="ctr"/>
            <a:lstStyle/>
            <a:p>
              <a:pPr algn="ctr" defTabSz="630594">
                <a:defRPr/>
              </a:pPr>
              <a:r>
                <a:rPr lang="en-US" sz="3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INACTIVE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773824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 Planning (2/2)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timeline change for Rel-17 &amp; the start of Rel-18 </a:t>
            </a:r>
          </a:p>
          <a:p>
            <a:pPr lvl="1"/>
            <a:r>
              <a:rPr lang="en-US" dirty="0"/>
              <a:t>In particular, no change for RAN1 meetings in Q3 and Q4 of 2021</a:t>
            </a:r>
          </a:p>
          <a:p>
            <a:pPr lvl="1"/>
            <a:r>
              <a:rPr lang="en-US" dirty="0"/>
              <a:t>Whether RAN1 will return to F2F meeting in Q1 of 2022 will be decided in RAN#93-e (September)</a:t>
            </a:r>
          </a:p>
          <a:p>
            <a:pPr lvl="1"/>
            <a:endParaRPr lang="en-US" dirty="0"/>
          </a:p>
          <a:p>
            <a:r>
              <a:rPr lang="en-US" dirty="0"/>
              <a:t>For RAN1#106b-e (October), only Rel-17 items will be handled</a:t>
            </a:r>
          </a:p>
          <a:p>
            <a:pPr lvl="1"/>
            <a:r>
              <a:rPr lang="en-US" dirty="0"/>
              <a:t>There will not be any maintenance related topics handled in RAN1#106b-e </a:t>
            </a:r>
            <a:r>
              <a:rPr lang="en-US" dirty="0">
                <a:sym typeface="Wingdings" panose="05000000000000000000" pitchFamily="2" charset="2"/>
              </a:rPr>
              <a:t> </a:t>
            </a:r>
            <a:r>
              <a:rPr lang="en-US" dirty="0"/>
              <a:t>No preparation phase</a:t>
            </a:r>
          </a:p>
          <a:p>
            <a:pPr lvl="1"/>
            <a:endParaRPr lang="en-US" dirty="0"/>
          </a:p>
          <a:p>
            <a:r>
              <a:rPr lang="en-US" dirty="0"/>
              <a:t>Discussion on Rel-17 UE features in RAN1 will start from </a:t>
            </a:r>
            <a:r>
              <a:rPr lang="en-US" u="sng" dirty="0">
                <a:solidFill>
                  <a:srgbClr val="FF0000"/>
                </a:solidFill>
              </a:rPr>
              <a:t>Oct’21 by email only</a:t>
            </a:r>
            <a:r>
              <a:rPr lang="en-US" dirty="0"/>
              <a:t>, targeting a </a:t>
            </a:r>
            <a:r>
              <a:rPr lang="en-US" u="sng" dirty="0">
                <a:solidFill>
                  <a:srgbClr val="FF0000"/>
                </a:solidFill>
              </a:rPr>
              <a:t>first LS to RAN2 in Nov’21</a:t>
            </a:r>
            <a:r>
              <a:rPr lang="en-US" dirty="0"/>
              <a:t>, a </a:t>
            </a:r>
            <a:r>
              <a:rPr lang="en-US" u="sng" dirty="0">
                <a:solidFill>
                  <a:srgbClr val="FF0000"/>
                </a:solidFill>
              </a:rPr>
              <a:t>stable version in Feb’22</a:t>
            </a:r>
            <a:r>
              <a:rPr lang="en-US" dirty="0"/>
              <a:t>, which is to be further refined and </a:t>
            </a:r>
            <a:r>
              <a:rPr lang="en-US" u="sng" dirty="0">
                <a:solidFill>
                  <a:srgbClr val="FF0000"/>
                </a:solidFill>
              </a:rPr>
              <a:t>finalized in May’22</a:t>
            </a:r>
          </a:p>
          <a:p>
            <a:pPr lvl="1"/>
            <a:endParaRPr lang="en-US" dirty="0"/>
          </a:p>
          <a:p>
            <a:r>
              <a:rPr lang="en-US" dirty="0"/>
              <a:t>Potential prioritization/down-scoping for Rel-17 items was discussed in RAN#92-e and to be further discussed in RAN#93-e (September)</a:t>
            </a:r>
          </a:p>
          <a:p>
            <a:pPr lvl="1"/>
            <a:r>
              <a:rPr lang="en-US" dirty="0"/>
              <a:t>Outcome of discussions in RAN#92-e can be found in follow up slides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39843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Updated Rel-17 SIs/WIs with RAN1 involvement (1/3)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WID on “Further enhancements on MIMO for NR” was updated in </a:t>
            </a:r>
            <a:r>
              <a:rPr lang="en-US" dirty="0">
                <a:solidFill>
                  <a:srgbClr val="FF0000"/>
                </a:solidFill>
              </a:rPr>
              <a:t>RP-211586</a:t>
            </a:r>
          </a:p>
          <a:p>
            <a:pPr lvl="1"/>
            <a:r>
              <a:rPr lang="en-US" dirty="0"/>
              <a:t>With regards to the scope, the WF in </a:t>
            </a:r>
            <a:r>
              <a:rPr lang="en-US" dirty="0">
                <a:solidFill>
                  <a:srgbClr val="FF0000"/>
                </a:solidFill>
              </a:rPr>
              <a:t>RP-151536</a:t>
            </a:r>
            <a:r>
              <a:rPr lang="en-US" dirty="0"/>
              <a:t> was endorsed</a:t>
            </a:r>
          </a:p>
          <a:p>
            <a:pPr lvl="1"/>
            <a:r>
              <a:rPr lang="en-US" dirty="0"/>
              <a:t>And WID objectives on L1/L2-centric inter-cell beam management were updated to reflect the following RAN conclusion</a:t>
            </a: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8364752"/>
              </p:ext>
            </p:extLst>
          </p:nvPr>
        </p:nvGraphicFramePr>
        <p:xfrm>
          <a:off x="875491" y="1983426"/>
          <a:ext cx="10467300" cy="435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67300">
                  <a:extLst>
                    <a:ext uri="{9D8B030D-6E8A-4147-A177-3AD203B41FA5}">
                      <a16:colId xmlns:a16="http://schemas.microsoft.com/office/drawing/2014/main" val="3918193907"/>
                    </a:ext>
                  </a:extLst>
                </a:gridCol>
              </a:tblGrid>
              <a:tr h="4306156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For Rel-17 </a:t>
                      </a:r>
                      <a:r>
                        <a:rPr lang="en-US" sz="1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NR_FeMIMO</a:t>
                      </a: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, the objectives associated with scenario 1 of L1/L2-centric inter-cell beam management (with no change in serving cell) for multi-beam enhancement are:</a:t>
                      </a:r>
                    </a:p>
                    <a:p>
                      <a:pPr marL="449263" lvl="0" indent="-268288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449263" algn="l"/>
                        </a:tabLst>
                      </a:pPr>
                      <a:r>
                        <a:rPr lang="en-US" sz="14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[RAN1] Specify features for inter-cell beam management where a UE can transmit to or receive from only a single cell, including L1-only measurement/reporting (i.e. no L3 impact) and beam indication associated with cell(s) with any Physical Cell ID(s) </a:t>
                      </a:r>
                    </a:p>
                    <a:p>
                      <a:pPr marL="742950" lvl="1" indent="-285750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beam indication is based on Rel-17 unified TCI framework</a:t>
                      </a:r>
                    </a:p>
                    <a:p>
                      <a:pPr marL="742950" lvl="1" indent="-285750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same beam measurement/reporting mechanism will be reused for inter-cell </a:t>
                      </a:r>
                      <a:r>
                        <a:rPr lang="en-US" sz="14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mTRP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42950" lvl="1" indent="-28575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4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Note: RAN1 is to discuss the details (e.g. applicable channels/signals) regarding “a UE can transmit to or receive from only a single cell” in RAN1#106-e meeting.</a:t>
                      </a:r>
                    </a:p>
                    <a:p>
                      <a:pPr marL="449263" lvl="0" indent="-268288" algn="l" defTabSz="914309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449263" algn="l"/>
                        </a:tabLst>
                      </a:pPr>
                      <a:r>
                        <a:rPr lang="en-US" sz="14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[RAN2] Specify impacts to MAC (if any) and RRC concerning inter-cell beam management (including signaling, measurement configuration and TCI state switching) only for scenario 1 (allowing extensions in future releases, e.g., for scenario 2).</a:t>
                      </a:r>
                    </a:p>
                    <a:p>
                      <a:pPr marL="742950" lvl="1" indent="-285750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There is no impact to serving cell (i.e. serving cell does not change when beam selection is done) when UE is configured with inter-cell beam management.</a:t>
                      </a:r>
                    </a:p>
                    <a:p>
                      <a:pPr marL="449263" lvl="0" indent="-268288" algn="l" defTabSz="914309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449263" algn="l"/>
                        </a:tabLst>
                      </a:pPr>
                      <a:r>
                        <a:rPr lang="en-US" sz="14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[RAN1/2] Specify UE capabilities for inter-cell beam management</a:t>
                      </a:r>
                    </a:p>
                    <a:p>
                      <a:pPr marL="449263" lvl="0" indent="-268288" algn="l" defTabSz="914309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449263" algn="l"/>
                        </a:tabLst>
                      </a:pPr>
                      <a:r>
                        <a:rPr lang="en-US" sz="14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[RAN3] Specify inter-node signaling between CU and DU to enable inter-cell beam management if any.</a:t>
                      </a:r>
                    </a:p>
                    <a:p>
                      <a:pPr marL="449263" lvl="0" indent="-268288" algn="l" defTabSz="914309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449263" algn="l"/>
                        </a:tabLst>
                      </a:pPr>
                      <a:r>
                        <a:rPr lang="en-US" sz="14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[RAN4] Specify UE requirements for inter-cell beam management</a:t>
                      </a:r>
                    </a:p>
                    <a:p>
                      <a:pPr marL="449263" lvl="0" indent="-268288" algn="l" defTabSz="914309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449263" algn="l"/>
                        </a:tabLst>
                      </a:pPr>
                      <a:r>
                        <a:rPr lang="en-US" sz="14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This work shall only consider intra-DU and intra-frequency cases </a:t>
                      </a:r>
                    </a:p>
                    <a:p>
                      <a:pPr marL="449263" lvl="0" indent="-268288" algn="l" defTabSz="914309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449263" algn="l"/>
                        </a:tabLst>
                      </a:pPr>
                      <a:r>
                        <a:rPr lang="en-US" sz="14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Note: See R2-2106787 for description of scenario 1 and scenario 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59204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15566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Updated Rel-17 SIs/WIs with RAN1 involvement (2/3)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WID on “Extending current NR operation to 71GHz” was updated in </a:t>
            </a:r>
            <a:r>
              <a:rPr lang="en-US" dirty="0">
                <a:solidFill>
                  <a:srgbClr val="FF0000"/>
                </a:solidFill>
              </a:rPr>
              <a:t>RP-211584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Introduce </a:t>
            </a:r>
            <a:r>
              <a:rPr lang="en-US" u="sng" dirty="0">
                <a:solidFill>
                  <a:srgbClr val="FF0000"/>
                </a:solidFill>
              </a:rPr>
              <a:t>FR2-1 for 24.25 – 52.6 GHz</a:t>
            </a:r>
            <a:r>
              <a:rPr lang="en-US" dirty="0"/>
              <a:t>, and </a:t>
            </a:r>
            <a:r>
              <a:rPr lang="en-US" u="sng" dirty="0">
                <a:solidFill>
                  <a:srgbClr val="FF0000"/>
                </a:solidFill>
              </a:rPr>
              <a:t>FR2-2 for 52.6 – 71 GHz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dirty="0"/>
              <a:t>(two ranges to be introduced under the FR2 common range)</a:t>
            </a:r>
          </a:p>
          <a:p>
            <a:pPr lvl="1"/>
            <a:r>
              <a:rPr lang="en-GB" dirty="0"/>
              <a:t>SCS for SSB for Initial Access: In addition to 120kHz, support </a:t>
            </a:r>
            <a:r>
              <a:rPr lang="en-GB" u="sng" dirty="0">
                <a:solidFill>
                  <a:srgbClr val="FF0000"/>
                </a:solidFill>
              </a:rPr>
              <a:t>480</a:t>
            </a:r>
            <a:r>
              <a:rPr lang="en-GB" b="1" u="sng" dirty="0">
                <a:solidFill>
                  <a:srgbClr val="FF0000"/>
                </a:solidFill>
              </a:rPr>
              <a:t> </a:t>
            </a:r>
            <a:r>
              <a:rPr lang="en-GB" u="sng" dirty="0">
                <a:solidFill>
                  <a:srgbClr val="FF0000"/>
                </a:solidFill>
              </a:rPr>
              <a:t>kHz</a:t>
            </a:r>
            <a:r>
              <a:rPr lang="en-GB" dirty="0"/>
              <a:t> SSB for initial access (with constraints)</a:t>
            </a:r>
          </a:p>
          <a:p>
            <a:pPr lvl="1"/>
            <a:r>
              <a:rPr lang="en-GB" dirty="0"/>
              <a:t>SCS for ANR: </a:t>
            </a:r>
            <a:r>
              <a:rPr lang="en-US" dirty="0"/>
              <a:t>Support ANR and PCI confusion detection for 120, 480 and 960kHz SCS based SSB, support CORESET#0/Type0-PDCCH configuration in MIB of 120, 480 and 960kHz SSB</a:t>
            </a:r>
            <a:endParaRPr lang="en-GB" dirty="0"/>
          </a:p>
          <a:p>
            <a:pPr lvl="1"/>
            <a:endParaRPr lang="en-US" dirty="0"/>
          </a:p>
          <a:p>
            <a:r>
              <a:rPr lang="en-US" dirty="0"/>
              <a:t>WID on “NR-NTN-solutions” was updated in </a:t>
            </a:r>
            <a:r>
              <a:rPr lang="en-US" dirty="0">
                <a:solidFill>
                  <a:srgbClr val="FF0000"/>
                </a:solidFill>
              </a:rPr>
              <a:t>RP-211557</a:t>
            </a:r>
          </a:p>
          <a:p>
            <a:pPr lvl="1"/>
            <a:r>
              <a:rPr lang="en-US" dirty="0"/>
              <a:t>RAN4 related</a:t>
            </a:r>
          </a:p>
          <a:p>
            <a:pPr lvl="1"/>
            <a:endParaRPr lang="en-US" dirty="0"/>
          </a:p>
          <a:p>
            <a:r>
              <a:rPr lang="en-US" dirty="0"/>
              <a:t>WID on “Support of reduced capability NR devices” was updated in </a:t>
            </a:r>
            <a:r>
              <a:rPr lang="en-US" dirty="0">
                <a:solidFill>
                  <a:srgbClr val="FF0000"/>
                </a:solidFill>
              </a:rPr>
              <a:t>RP-211574</a:t>
            </a:r>
          </a:p>
          <a:p>
            <a:pPr lvl="1"/>
            <a:r>
              <a:rPr lang="en-US" dirty="0"/>
              <a:t>To reflect RAN2 study completion + RAN2/RAN4 related objective update</a:t>
            </a:r>
          </a:p>
          <a:p>
            <a:pPr lvl="1"/>
            <a:endParaRPr lang="en-US" dirty="0"/>
          </a:p>
          <a:p>
            <a:r>
              <a:rPr lang="en-US" dirty="0"/>
              <a:t>WID on “NR coverage enhancements” was updated in </a:t>
            </a:r>
            <a:r>
              <a:rPr lang="en-US" dirty="0">
                <a:solidFill>
                  <a:srgbClr val="FF0000"/>
                </a:solidFill>
              </a:rPr>
              <a:t>RP-211566</a:t>
            </a:r>
          </a:p>
          <a:p>
            <a:pPr lvl="1"/>
            <a:r>
              <a:rPr lang="en-US" dirty="0"/>
              <a:t>Editorial + Added RAN2 as one of WGs responsible for “Specify mechanism(s) to support Type A </a:t>
            </a:r>
            <a:r>
              <a:rPr lang="en-GB" dirty="0"/>
              <a:t>PUSCH repetitions for Msg3</a:t>
            </a:r>
            <a:r>
              <a:rPr lang="en-US" dirty="0"/>
              <a:t>”</a:t>
            </a:r>
          </a:p>
          <a:p>
            <a:pPr lvl="1"/>
            <a:endParaRPr lang="en-US" dirty="0"/>
          </a:p>
          <a:p>
            <a:r>
              <a:rPr lang="en-US" dirty="0"/>
              <a:t>WID on “Enhancements to Integrated Access and Backhaul for NR” was updated in </a:t>
            </a:r>
            <a:r>
              <a:rPr lang="en-US" dirty="0">
                <a:solidFill>
                  <a:srgbClr val="FF0000"/>
                </a:solidFill>
              </a:rPr>
              <a:t>RP-211548</a:t>
            </a:r>
          </a:p>
          <a:p>
            <a:pPr lvl="1"/>
            <a:r>
              <a:rPr lang="en-US" dirty="0"/>
              <a:t>Editorial + RAN4/RAN5 related</a:t>
            </a:r>
          </a:p>
        </p:txBody>
      </p:sp>
    </p:spTree>
    <p:extLst>
      <p:ext uri="{BB962C8B-B14F-4D97-AF65-F5344CB8AC3E}">
        <p14:creationId xmlns:p14="http://schemas.microsoft.com/office/powerpoint/2010/main" val="8409228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Updated Rel-17 SIs/WIs with RAN1 involvement (3/3)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WID on “NR Dynamic spectrum sharing (DSS)” was updated in </a:t>
            </a:r>
            <a:r>
              <a:rPr lang="en-US" dirty="0">
                <a:solidFill>
                  <a:srgbClr val="FF0000"/>
                </a:solidFill>
              </a:rPr>
              <a:t>RP-211345</a:t>
            </a:r>
          </a:p>
          <a:p>
            <a:pPr lvl="1"/>
            <a:r>
              <a:rPr lang="en-US" dirty="0"/>
              <a:t>To reflect RAN1#105-e conclusion to stop work on two-cell PDSCH scheduling via a single DCI for specification support in Rel-17</a:t>
            </a:r>
          </a:p>
          <a:p>
            <a:pPr lvl="1"/>
            <a:endParaRPr lang="en-US" dirty="0"/>
          </a:p>
          <a:p>
            <a:r>
              <a:rPr lang="en-US" dirty="0"/>
              <a:t>TR 36.763 v1.0.0: Study on NB-</a:t>
            </a:r>
            <a:r>
              <a:rPr lang="en-US" dirty="0" err="1"/>
              <a:t>IoT</a:t>
            </a:r>
            <a:r>
              <a:rPr lang="en-US" dirty="0"/>
              <a:t> / </a:t>
            </a:r>
            <a:r>
              <a:rPr lang="en-US" dirty="0" err="1"/>
              <a:t>eMTC</a:t>
            </a:r>
            <a:r>
              <a:rPr lang="en-US" dirty="0"/>
              <a:t> support for Non-Terrestrial Networks (NTN) </a:t>
            </a:r>
            <a:r>
              <a:rPr lang="en-GB" dirty="0"/>
              <a:t>was</a:t>
            </a:r>
            <a:r>
              <a:rPr lang="en-US" dirty="0"/>
              <a:t> approved</a:t>
            </a:r>
          </a:p>
          <a:p>
            <a:r>
              <a:rPr lang="en-GB" dirty="0"/>
              <a:t>WID on “NB-</a:t>
            </a:r>
            <a:r>
              <a:rPr lang="en-GB" dirty="0" err="1"/>
              <a:t>IoT</a:t>
            </a:r>
            <a:r>
              <a:rPr lang="en-GB" dirty="0"/>
              <a:t>/</a:t>
            </a:r>
            <a:r>
              <a:rPr lang="en-GB" dirty="0" err="1"/>
              <a:t>eMTC</a:t>
            </a:r>
            <a:r>
              <a:rPr lang="en-GB" dirty="0"/>
              <a:t> support for Non-Terrestrial Networks” was approved in </a:t>
            </a:r>
            <a:r>
              <a:rPr lang="en-GB" dirty="0">
                <a:solidFill>
                  <a:srgbClr val="FF0000"/>
                </a:solidFill>
              </a:rPr>
              <a:t>RP-211601</a:t>
            </a:r>
            <a:endParaRPr lang="en-US" dirty="0">
              <a:solidFill>
                <a:srgbClr val="FF0000"/>
              </a:solidFill>
            </a:endParaRPr>
          </a:p>
          <a:p>
            <a:pPr lvl="1"/>
            <a:r>
              <a:rPr lang="en-GB" dirty="0"/>
              <a:t>For all relevant working groups: “</a:t>
            </a:r>
            <a:r>
              <a:rPr lang="en-GB" i="1" dirty="0"/>
              <a:t>NB-</a:t>
            </a:r>
            <a:r>
              <a:rPr lang="en-GB" i="1" dirty="0" err="1"/>
              <a:t>IoT</a:t>
            </a:r>
            <a:r>
              <a:rPr lang="en-GB" i="1" dirty="0"/>
              <a:t>/</a:t>
            </a:r>
            <a:r>
              <a:rPr lang="en-GB" i="1" dirty="0" err="1"/>
              <a:t>eMTC</a:t>
            </a:r>
            <a:r>
              <a:rPr lang="en-GB" i="1" dirty="0"/>
              <a:t> design for terrestrial networks shall be reused as much as possible</a:t>
            </a:r>
            <a:r>
              <a:rPr lang="en-GB" dirty="0"/>
              <a:t>”</a:t>
            </a:r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50975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Others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/>
              <a:t>For the Rel-17 work item on “</a:t>
            </a:r>
            <a:r>
              <a:rPr lang="en-US" dirty="0"/>
              <a:t>Enhanced Industrial </a:t>
            </a:r>
            <a:r>
              <a:rPr lang="en-US" dirty="0" err="1"/>
              <a:t>IoT</a:t>
            </a:r>
            <a:r>
              <a:rPr lang="en-US" dirty="0"/>
              <a:t> and URLLC support for NR”</a:t>
            </a:r>
            <a:endParaRPr lang="en-GB" dirty="0"/>
          </a:p>
          <a:p>
            <a:pPr lvl="1"/>
            <a:r>
              <a:rPr lang="en-GB" dirty="0"/>
              <a:t>RAN guidance on </a:t>
            </a:r>
            <a:r>
              <a:rPr lang="en-GB" i="1" dirty="0"/>
              <a:t>CSI feedback enhancement [RAN1]: </a:t>
            </a:r>
            <a:r>
              <a:rPr lang="en-GB" dirty="0"/>
              <a:t>Focus subsequent working group discussions on the schemes proposed in </a:t>
            </a:r>
            <a:r>
              <a:rPr lang="en-GB" dirty="0">
                <a:solidFill>
                  <a:srgbClr val="FF0000"/>
                </a:solidFill>
              </a:rPr>
              <a:t>RP-211297</a:t>
            </a:r>
            <a:r>
              <a:rPr lang="en-GB" dirty="0"/>
              <a:t>.</a:t>
            </a:r>
          </a:p>
          <a:p>
            <a:pPr lvl="2"/>
            <a:r>
              <a:rPr lang="en-GB" dirty="0"/>
              <a:t>Details are up to further working group discussions.</a:t>
            </a:r>
          </a:p>
          <a:p>
            <a:pPr lvl="1"/>
            <a:r>
              <a:rPr lang="en-GB" dirty="0"/>
              <a:t>RAN guidance on </a:t>
            </a:r>
            <a:r>
              <a:rPr lang="en-GB" i="1" dirty="0"/>
              <a:t>HARQ-ACK enhancement [RAN1]: </a:t>
            </a:r>
            <a:r>
              <a:rPr lang="en-GB" dirty="0"/>
              <a:t>No further discussions on SPS HARQ-ACK skipping and size reduction.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6001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30318</TotalTime>
  <Words>1220</Words>
  <Application>Microsoft Office PowerPoint</Application>
  <PresentationFormat>Widescreen</PresentationFormat>
  <Paragraphs>338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Arial</vt:lpstr>
      <vt:lpstr>Calibri</vt:lpstr>
      <vt:lpstr>Calibri Light</vt:lpstr>
      <vt:lpstr>Courier New</vt:lpstr>
      <vt:lpstr>Nokia Pure Text Light</vt:lpstr>
      <vt:lpstr>Symbol</vt:lpstr>
      <vt:lpstr>Times New Roman</vt:lpstr>
      <vt:lpstr>Verdana</vt:lpstr>
      <vt:lpstr>Wingdings</vt:lpstr>
      <vt:lpstr>Office 테마</vt:lpstr>
      <vt:lpstr>PowerPoint Presentation</vt:lpstr>
      <vt:lpstr>LTE and NR CRs</vt:lpstr>
      <vt:lpstr>RAN Planning (1/2)</vt:lpstr>
      <vt:lpstr>RAN Planning (2/2)</vt:lpstr>
      <vt:lpstr>Updated Rel-17 SIs/WIs with RAN1 involvement (1/3)</vt:lpstr>
      <vt:lpstr>Updated Rel-17 SIs/WIs with RAN1 involvement (2/3)</vt:lpstr>
      <vt:lpstr>Updated Rel-17 SIs/WIs with RAN1 involvement (3/3)</vt:lpstr>
      <vt:lpstr>Others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PM:CR1400</cp:lastModifiedBy>
  <cp:revision>319</cp:revision>
  <dcterms:created xsi:type="dcterms:W3CDTF">2019-02-14T07:06:45Z</dcterms:created>
  <dcterms:modified xsi:type="dcterms:W3CDTF">2021-08-01T16:54:26Z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