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9"/>
  </p:notesMasterIdLst>
  <p:sldIdLst>
    <p:sldId id="434" r:id="rId3"/>
    <p:sldId id="448" r:id="rId4"/>
    <p:sldId id="1096" r:id="rId5"/>
    <p:sldId id="1097" r:id="rId6"/>
    <p:sldId id="1108" r:id="rId7"/>
    <p:sldId id="1109" r:id="rId8"/>
    <p:sldId id="1104" r:id="rId9"/>
    <p:sldId id="1094" r:id="rId10"/>
    <p:sldId id="1098" r:id="rId11"/>
    <p:sldId id="1099" r:id="rId12"/>
    <p:sldId id="1100" r:id="rId13"/>
    <p:sldId id="1102" r:id="rId14"/>
    <p:sldId id="1106" r:id="rId15"/>
    <p:sldId id="1107" r:id="rId16"/>
    <p:sldId id="1103" r:id="rId17"/>
    <p:sldId id="1089" r:id="rId1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9154C1-C080-4103-AD04-01EAD92B5ADC}" v="5" dt="2021-07-01T16:19:05.3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105" d="100"/>
          <a:sy n="105" d="100"/>
        </p:scale>
        <p:origin x="5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C19154C1-C080-4103-AD04-01EAD92B5ADC}"/>
    <pc:docChg chg="undo custSel modSld modMainMaster">
      <pc:chgData name="Wanshi Chen" userId="3a7dbef4-3474-47c6-9897-007f5734efb0" providerId="ADAL" clId="{C19154C1-C080-4103-AD04-01EAD92B5ADC}" dt="2021-07-01T17:01:07.337" v="848" actId="20577"/>
      <pc:docMkLst>
        <pc:docMk/>
      </pc:docMkLst>
      <pc:sldChg chg="addSp delSp modSp">
        <pc:chgData name="Wanshi Chen" userId="3a7dbef4-3474-47c6-9897-007f5734efb0" providerId="ADAL" clId="{C19154C1-C080-4103-AD04-01EAD92B5ADC}" dt="2021-07-01T16:17:18.155" v="1" actId="767"/>
        <pc:sldMkLst>
          <pc:docMk/>
          <pc:sldMk cId="399343419" sldId="434"/>
        </pc:sldMkLst>
        <pc:spChg chg="add del mod">
          <ac:chgData name="Wanshi Chen" userId="3a7dbef4-3474-47c6-9897-007f5734efb0" providerId="ADAL" clId="{C19154C1-C080-4103-AD04-01EAD92B5ADC}" dt="2021-07-01T16:17:18.155" v="1" actId="767"/>
          <ac:spMkLst>
            <pc:docMk/>
            <pc:sldMk cId="399343419" sldId="434"/>
            <ac:spMk id="4" creationId="{2CAF0A54-68B2-4323-A8D0-51D97DB4B309}"/>
          </ac:spMkLst>
        </pc:spChg>
      </pc:sldChg>
      <pc:sldChg chg="modSp mod">
        <pc:chgData name="Wanshi Chen" userId="3a7dbef4-3474-47c6-9897-007f5734efb0" providerId="ADAL" clId="{C19154C1-C080-4103-AD04-01EAD92B5ADC}" dt="2021-07-01T16:48:21.754" v="835" actId="20577"/>
        <pc:sldMkLst>
          <pc:docMk/>
          <pc:sldMk cId="1985993143" sldId="1094"/>
        </pc:sldMkLst>
        <pc:spChg chg="mod">
          <ac:chgData name="Wanshi Chen" userId="3a7dbef4-3474-47c6-9897-007f5734efb0" providerId="ADAL" clId="{C19154C1-C080-4103-AD04-01EAD92B5ADC}" dt="2021-07-01T16:48:21.754" v="835" actId="20577"/>
          <ac:spMkLst>
            <pc:docMk/>
            <pc:sldMk cId="1985993143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7:00:26.474" v="844" actId="947"/>
        <pc:sldMkLst>
          <pc:docMk/>
          <pc:sldMk cId="4022032319" sldId="1096"/>
        </pc:sldMkLst>
        <pc:spChg chg="mod">
          <ac:chgData name="Wanshi Chen" userId="3a7dbef4-3474-47c6-9897-007f5734efb0" providerId="ADAL" clId="{C19154C1-C080-4103-AD04-01EAD92B5ADC}" dt="2021-07-01T17:00:26.474" v="844" actId="947"/>
          <ac:spMkLst>
            <pc:docMk/>
            <pc:sldMk cId="4022032319" sldId="1096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7:01:07.337" v="848" actId="20577"/>
        <pc:sldMkLst>
          <pc:docMk/>
          <pc:sldMk cId="3143075790" sldId="1098"/>
        </pc:sldMkLst>
        <pc:spChg chg="mod">
          <ac:chgData name="Wanshi Chen" userId="3a7dbef4-3474-47c6-9897-007f5734efb0" providerId="ADAL" clId="{C19154C1-C080-4103-AD04-01EAD92B5ADC}" dt="2021-07-01T17:01:07.337" v="848" actId="20577"/>
          <ac:spMkLst>
            <pc:docMk/>
            <pc:sldMk cId="3143075790" sldId="109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47:02.967" v="781" actId="20577"/>
        <pc:sldMkLst>
          <pc:docMk/>
          <pc:sldMk cId="1403747620" sldId="1100"/>
        </pc:sldMkLst>
        <pc:spChg chg="mod">
          <ac:chgData name="Wanshi Chen" userId="3a7dbef4-3474-47c6-9897-007f5734efb0" providerId="ADAL" clId="{C19154C1-C080-4103-AD04-01EAD92B5ADC}" dt="2021-07-01T16:47:02.967" v="781" actId="20577"/>
          <ac:spMkLst>
            <pc:docMk/>
            <pc:sldMk cId="1403747620" sldId="1100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59:13.542" v="841" actId="207"/>
        <pc:sldMkLst>
          <pc:docMk/>
          <pc:sldMk cId="3627036523" sldId="1102"/>
        </pc:sldMkLst>
        <pc:spChg chg="mod">
          <ac:chgData name="Wanshi Chen" userId="3a7dbef4-3474-47c6-9897-007f5734efb0" providerId="ADAL" clId="{C19154C1-C080-4103-AD04-01EAD92B5ADC}" dt="2021-07-01T16:59:13.542" v="841" actId="207"/>
          <ac:spMkLst>
            <pc:docMk/>
            <pc:sldMk cId="3627036523" sldId="110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37:16.101" v="410" actId="20577"/>
        <pc:sldMkLst>
          <pc:docMk/>
          <pc:sldMk cId="459368117" sldId="1103"/>
        </pc:sldMkLst>
        <pc:spChg chg="mod">
          <ac:chgData name="Wanshi Chen" userId="3a7dbef4-3474-47c6-9897-007f5734efb0" providerId="ADAL" clId="{C19154C1-C080-4103-AD04-01EAD92B5ADC}" dt="2021-07-01T16:37:16.101" v="410" actId="20577"/>
          <ac:spMkLst>
            <pc:docMk/>
            <pc:sldMk cId="459368117" sldId="110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39:00.198" v="507" actId="20577"/>
        <pc:sldMkLst>
          <pc:docMk/>
          <pc:sldMk cId="3449623012" sldId="1106"/>
        </pc:sldMkLst>
        <pc:spChg chg="mod">
          <ac:chgData name="Wanshi Chen" userId="3a7dbef4-3474-47c6-9897-007f5734efb0" providerId="ADAL" clId="{C19154C1-C080-4103-AD04-01EAD92B5ADC}" dt="2021-07-01T16:39:00.198" v="507" actId="20577"/>
          <ac:spMkLst>
            <pc:docMk/>
            <pc:sldMk cId="3449623012" sldId="1106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59:01.357" v="838" actId="207"/>
        <pc:sldMkLst>
          <pc:docMk/>
          <pc:sldMk cId="3646234038" sldId="1107"/>
        </pc:sldMkLst>
        <pc:spChg chg="mod">
          <ac:chgData name="Wanshi Chen" userId="3a7dbef4-3474-47c6-9897-007f5734efb0" providerId="ADAL" clId="{C19154C1-C080-4103-AD04-01EAD92B5ADC}" dt="2021-07-01T16:59:01.357" v="838" actId="207"/>
          <ac:spMkLst>
            <pc:docMk/>
            <pc:sldMk cId="3646234038" sldId="110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19154C1-C080-4103-AD04-01EAD92B5ADC}" dt="2021-07-01T16:47:41.673" v="834" actId="20577"/>
        <pc:sldMkLst>
          <pc:docMk/>
          <pc:sldMk cId="2744313946" sldId="1108"/>
        </pc:sldMkLst>
        <pc:spChg chg="mod">
          <ac:chgData name="Wanshi Chen" userId="3a7dbef4-3474-47c6-9897-007f5734efb0" providerId="ADAL" clId="{C19154C1-C080-4103-AD04-01EAD92B5ADC}" dt="2021-07-01T16:47:41.673" v="834" actId="20577"/>
          <ac:spMkLst>
            <pc:docMk/>
            <pc:sldMk cId="2744313946" sldId="1108"/>
            <ac:spMk id="3" creationId="{85903BC0-EB37-4C3E-8DD6-27F0E6CA817C}"/>
          </ac:spMkLst>
        </pc:spChg>
      </pc:sldChg>
      <pc:sldMasterChg chg="modSldLayout">
        <pc:chgData name="Wanshi Chen" userId="3a7dbef4-3474-47c6-9897-007f5734efb0" providerId="ADAL" clId="{C19154C1-C080-4103-AD04-01EAD92B5ADC}" dt="2021-07-01T16:18:41.320" v="13" actId="478"/>
        <pc:sldMasterMkLst>
          <pc:docMk/>
          <pc:sldMasterMk cId="715877113" sldId="2147483660"/>
        </pc:sldMasterMkLst>
        <pc:sldLayoutChg chg="delSp mod">
          <pc:chgData name="Wanshi Chen" userId="3a7dbef4-3474-47c6-9897-007f5734efb0" providerId="ADAL" clId="{C19154C1-C080-4103-AD04-01EAD92B5ADC}" dt="2021-07-01T16:17:50.182" v="2" actId="478"/>
          <pc:sldLayoutMkLst>
            <pc:docMk/>
            <pc:sldMasterMk cId="715877113" sldId="2147483660"/>
            <pc:sldLayoutMk cId="131951012" sldId="2147483661"/>
          </pc:sldLayoutMkLst>
          <pc:spChg chg="del">
            <ac:chgData name="Wanshi Chen" userId="3a7dbef4-3474-47c6-9897-007f5734efb0" providerId="ADAL" clId="{C19154C1-C080-4103-AD04-01EAD92B5ADC}" dt="2021-07-01T16:17:50.182" v="2" actId="478"/>
            <ac:spMkLst>
              <pc:docMk/>
              <pc:sldMasterMk cId="715877113" sldId="2147483660"/>
              <pc:sldLayoutMk cId="131951012" sldId="2147483661"/>
              <ac:spMk id="5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7:57.843" v="3" actId="478"/>
          <pc:sldLayoutMkLst>
            <pc:docMk/>
            <pc:sldMasterMk cId="715877113" sldId="2147483660"/>
            <pc:sldLayoutMk cId="3867046153" sldId="2147483662"/>
          </pc:sldLayoutMkLst>
          <pc:spChg chg="del">
            <ac:chgData name="Wanshi Chen" userId="3a7dbef4-3474-47c6-9897-007f5734efb0" providerId="ADAL" clId="{C19154C1-C080-4103-AD04-01EAD92B5ADC}" dt="2021-07-01T16:17:57.843" v="3" actId="478"/>
            <ac:spMkLst>
              <pc:docMk/>
              <pc:sldMasterMk cId="715877113" sldId="2147483660"/>
              <pc:sldLayoutMk cId="3867046153" sldId="2147483662"/>
              <ac:spMk id="6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02.676" v="4" actId="478"/>
          <pc:sldLayoutMkLst>
            <pc:docMk/>
            <pc:sldMasterMk cId="715877113" sldId="2147483660"/>
            <pc:sldLayoutMk cId="4035157225" sldId="2147483663"/>
          </pc:sldLayoutMkLst>
          <pc:spChg chg="del">
            <ac:chgData name="Wanshi Chen" userId="3a7dbef4-3474-47c6-9897-007f5734efb0" providerId="ADAL" clId="{C19154C1-C080-4103-AD04-01EAD92B5ADC}" dt="2021-07-01T16:18:02.676" v="4" actId="478"/>
            <ac:spMkLst>
              <pc:docMk/>
              <pc:sldMasterMk cId="715877113" sldId="2147483660"/>
              <pc:sldLayoutMk cId="4035157225" sldId="2147483663"/>
              <ac:spMk id="6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09.747" v="5" actId="478"/>
          <pc:sldLayoutMkLst>
            <pc:docMk/>
            <pc:sldMasterMk cId="715877113" sldId="2147483660"/>
            <pc:sldLayoutMk cId="3502790952" sldId="2147483664"/>
          </pc:sldLayoutMkLst>
          <pc:spChg chg="del">
            <ac:chgData name="Wanshi Chen" userId="3a7dbef4-3474-47c6-9897-007f5734efb0" providerId="ADAL" clId="{C19154C1-C080-4103-AD04-01EAD92B5ADC}" dt="2021-07-01T16:18:09.747" v="5" actId="478"/>
            <ac:spMkLst>
              <pc:docMk/>
              <pc:sldMasterMk cId="715877113" sldId="2147483660"/>
              <pc:sldLayoutMk cId="3502790952" sldId="2147483664"/>
              <ac:spMk id="6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14.915" v="6" actId="478"/>
          <pc:sldLayoutMkLst>
            <pc:docMk/>
            <pc:sldMasterMk cId="715877113" sldId="2147483660"/>
            <pc:sldLayoutMk cId="3043842630" sldId="2147483665"/>
          </pc:sldLayoutMkLst>
          <pc:spChg chg="del">
            <ac:chgData name="Wanshi Chen" userId="3a7dbef4-3474-47c6-9897-007f5734efb0" providerId="ADAL" clId="{C19154C1-C080-4103-AD04-01EAD92B5ADC}" dt="2021-07-01T16:18:14.915" v="6" actId="478"/>
            <ac:spMkLst>
              <pc:docMk/>
              <pc:sldMasterMk cId="715877113" sldId="2147483660"/>
              <pc:sldLayoutMk cId="3043842630" sldId="2147483665"/>
              <ac:spMk id="8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19.347" v="7" actId="478"/>
          <pc:sldLayoutMkLst>
            <pc:docMk/>
            <pc:sldMasterMk cId="715877113" sldId="2147483660"/>
            <pc:sldLayoutMk cId="3609645386" sldId="2147483666"/>
          </pc:sldLayoutMkLst>
          <pc:spChg chg="del">
            <ac:chgData name="Wanshi Chen" userId="3a7dbef4-3474-47c6-9897-007f5734efb0" providerId="ADAL" clId="{C19154C1-C080-4103-AD04-01EAD92B5ADC}" dt="2021-07-01T16:18:19.347" v="7" actId="478"/>
            <ac:spMkLst>
              <pc:docMk/>
              <pc:sldMasterMk cId="715877113" sldId="2147483660"/>
              <pc:sldLayoutMk cId="3609645386" sldId="2147483666"/>
              <ac:spMk id="7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22.659" v="8" actId="478"/>
          <pc:sldLayoutMkLst>
            <pc:docMk/>
            <pc:sldMasterMk cId="715877113" sldId="2147483660"/>
            <pc:sldLayoutMk cId="264169945" sldId="2147483667"/>
          </pc:sldLayoutMkLst>
          <pc:spChg chg="del">
            <ac:chgData name="Wanshi Chen" userId="3a7dbef4-3474-47c6-9897-007f5734efb0" providerId="ADAL" clId="{C19154C1-C080-4103-AD04-01EAD92B5ADC}" dt="2021-07-01T16:18:22.659" v="8" actId="478"/>
            <ac:spMkLst>
              <pc:docMk/>
              <pc:sldMasterMk cId="715877113" sldId="2147483660"/>
              <pc:sldLayoutMk cId="264169945" sldId="2147483667"/>
              <ac:spMk id="8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26.259" v="9" actId="478"/>
          <pc:sldLayoutMkLst>
            <pc:docMk/>
            <pc:sldMasterMk cId="715877113" sldId="2147483660"/>
            <pc:sldLayoutMk cId="1395285302" sldId="2147483668"/>
          </pc:sldLayoutMkLst>
          <pc:spChg chg="del">
            <ac:chgData name="Wanshi Chen" userId="3a7dbef4-3474-47c6-9897-007f5734efb0" providerId="ADAL" clId="{C19154C1-C080-4103-AD04-01EAD92B5ADC}" dt="2021-07-01T16:18:26.259" v="9" actId="478"/>
            <ac:spMkLst>
              <pc:docMk/>
              <pc:sldMasterMk cId="715877113" sldId="2147483660"/>
              <pc:sldLayoutMk cId="1395285302" sldId="2147483668"/>
              <ac:spMk id="8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32.579" v="10" actId="478"/>
          <pc:sldLayoutMkLst>
            <pc:docMk/>
            <pc:sldMasterMk cId="715877113" sldId="2147483660"/>
            <pc:sldLayoutMk cId="3747582615" sldId="2147483669"/>
          </pc:sldLayoutMkLst>
          <pc:spChg chg="del">
            <ac:chgData name="Wanshi Chen" userId="3a7dbef4-3474-47c6-9897-007f5734efb0" providerId="ADAL" clId="{C19154C1-C080-4103-AD04-01EAD92B5ADC}" dt="2021-07-01T16:18:32.579" v="10" actId="478"/>
            <ac:spMkLst>
              <pc:docMk/>
              <pc:sldMasterMk cId="715877113" sldId="2147483660"/>
              <pc:sldLayoutMk cId="3747582615" sldId="2147483669"/>
              <ac:spMk id="9" creationId="{00000000-0000-0000-0000-000000000000}"/>
            </ac:spMkLst>
          </pc:spChg>
        </pc:sldLayoutChg>
        <pc:sldLayoutChg chg="delSp mod">
          <pc:chgData name="Wanshi Chen" userId="3a7dbef4-3474-47c6-9897-007f5734efb0" providerId="ADAL" clId="{C19154C1-C080-4103-AD04-01EAD92B5ADC}" dt="2021-07-01T16:18:35.955" v="11" actId="478"/>
          <pc:sldLayoutMkLst>
            <pc:docMk/>
            <pc:sldMasterMk cId="715877113" sldId="2147483660"/>
            <pc:sldLayoutMk cId="690848361" sldId="2147483670"/>
          </pc:sldLayoutMkLst>
          <pc:spChg chg="del">
            <ac:chgData name="Wanshi Chen" userId="3a7dbef4-3474-47c6-9897-007f5734efb0" providerId="ADAL" clId="{C19154C1-C080-4103-AD04-01EAD92B5ADC}" dt="2021-07-01T16:18:35.955" v="11" actId="478"/>
            <ac:spMkLst>
              <pc:docMk/>
              <pc:sldMasterMk cId="715877113" sldId="2147483660"/>
              <pc:sldLayoutMk cId="690848361" sldId="2147483670"/>
              <ac:spMk id="10" creationId="{00000000-0000-0000-0000-000000000000}"/>
            </ac:spMkLst>
          </pc:spChg>
        </pc:sldLayoutChg>
        <pc:sldLayoutChg chg="delSp modSp mod">
          <pc:chgData name="Wanshi Chen" userId="3a7dbef4-3474-47c6-9897-007f5734efb0" providerId="ADAL" clId="{C19154C1-C080-4103-AD04-01EAD92B5ADC}" dt="2021-07-01T16:18:41.320" v="13" actId="478"/>
          <pc:sldLayoutMkLst>
            <pc:docMk/>
            <pc:sldMasterMk cId="715877113" sldId="2147483660"/>
            <pc:sldLayoutMk cId="3270220844" sldId="2147483673"/>
          </pc:sldLayoutMkLst>
          <pc:spChg chg="del mod">
            <ac:chgData name="Wanshi Chen" userId="3a7dbef4-3474-47c6-9897-007f5734efb0" providerId="ADAL" clId="{C19154C1-C080-4103-AD04-01EAD92B5ADC}" dt="2021-07-01T16:18:41.320" v="13" actId="478"/>
            <ac:spMkLst>
              <pc:docMk/>
              <pc:sldMasterMk cId="715877113" sldId="2147483660"/>
              <pc:sldLayoutMk cId="3270220844" sldId="2147483673"/>
              <ac:spMk id="3" creationId="{3A1D69DC-9F16-4CA4-A0E0-1872B8AD5DBC}"/>
            </ac:spMkLst>
          </pc:spChg>
        </pc:sldLayoutChg>
      </pc:sldMasterChg>
      <pc:sldMasterChg chg="addSp modSp mod">
        <pc:chgData name="Wanshi Chen" userId="3a7dbef4-3474-47c6-9897-007f5734efb0" providerId="ADAL" clId="{C19154C1-C080-4103-AD04-01EAD92B5ADC}" dt="2021-07-01T16:19:52.390" v="21" actId="14100"/>
        <pc:sldMasterMkLst>
          <pc:docMk/>
          <pc:sldMasterMk cId="2430339617" sldId="2147483691"/>
        </pc:sldMasterMkLst>
        <pc:spChg chg="add mod">
          <ac:chgData name="Wanshi Chen" userId="3a7dbef4-3474-47c6-9897-007f5734efb0" providerId="ADAL" clId="{C19154C1-C080-4103-AD04-01EAD92B5ADC}" dt="2021-07-01T16:19:52.390" v="21" actId="14100"/>
          <ac:spMkLst>
            <pc:docMk/>
            <pc:sldMasterMk cId="2430339617" sldId="2147483691"/>
            <ac:spMk id="5" creationId="{10107ACB-6C9C-4721-BBBF-F429AA9FB76B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2e/Docs/RP-211582.zip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Summary of RAN Rel-18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435841" y="97822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RWS-210658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3/8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400" b="1" dirty="0"/>
              <a:t>6. </a:t>
            </a:r>
            <a:r>
              <a:rPr lang="en-US" sz="2400" b="1" dirty="0" err="1"/>
              <a:t>Sidelink</a:t>
            </a:r>
            <a:r>
              <a:rPr lang="en-US" sz="2400" b="1" dirty="0"/>
              <a:t> enhancements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SL enhancements (e.g., unlicensed, power saving enhancements, efficiency enhancements, etc.)</a:t>
            </a:r>
          </a:p>
          <a:p>
            <a:pPr lvl="1"/>
            <a:r>
              <a:rPr lang="en-US" sz="2000" dirty="0"/>
              <a:t>SL relay enhancements </a:t>
            </a:r>
          </a:p>
          <a:p>
            <a:pPr lvl="1"/>
            <a:r>
              <a:rPr lang="en-US" sz="2000" dirty="0"/>
              <a:t>Co-existence of LTE V2X &amp; NR V2X</a:t>
            </a:r>
          </a:p>
          <a:p>
            <a:endParaRPr lang="en-US" sz="2400" b="1" dirty="0"/>
          </a:p>
          <a:p>
            <a:r>
              <a:rPr lang="en-US" sz="2400" b="1" dirty="0"/>
              <a:t>7. </a:t>
            </a:r>
            <a:r>
              <a:rPr lang="en-US" sz="2400" b="1" dirty="0" err="1"/>
              <a:t>RedCap</a:t>
            </a:r>
            <a:r>
              <a:rPr lang="en-US" sz="2400" b="1" dirty="0"/>
              <a:t> evolution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New use cases and new UE bandwidths (5MHz?)</a:t>
            </a:r>
          </a:p>
          <a:p>
            <a:pPr lvl="1"/>
            <a:r>
              <a:rPr lang="en-US" sz="2000" dirty="0"/>
              <a:t>Power saving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207486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4/8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b="1" dirty="0"/>
              <a:t>8. NTN (Non-Terrestrial Networks) evolution</a:t>
            </a:r>
            <a:endParaRPr lang="en-US" sz="2400" dirty="0"/>
          </a:p>
          <a:p>
            <a:pPr lvl="1"/>
            <a:r>
              <a:rPr lang="en-US" sz="2000" dirty="0"/>
              <a:t>Including both NR &amp; IoT (Internet of Things) aspects</a:t>
            </a:r>
          </a:p>
          <a:p>
            <a:endParaRPr lang="en-US" sz="2400" b="1" dirty="0"/>
          </a:p>
          <a:p>
            <a:r>
              <a:rPr lang="en-US" sz="2400" b="1" dirty="0"/>
              <a:t>9. Evolution for broadcast and multicast services</a:t>
            </a:r>
            <a:endParaRPr lang="en-US" sz="2400" dirty="0"/>
          </a:p>
          <a:p>
            <a:pPr lvl="1"/>
            <a:r>
              <a:rPr lang="en-US" sz="2000" dirty="0"/>
              <a:t>Including both LTE based 5G broadcast and NR MBS (Multicast Broadcast Services)</a:t>
            </a:r>
          </a:p>
          <a:p>
            <a:endParaRPr lang="en-US" sz="2400" b="1" dirty="0"/>
          </a:p>
          <a:p>
            <a:r>
              <a:rPr lang="en-US" sz="2400" b="1" dirty="0"/>
              <a:t>10. Expanded and improved Positioning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 err="1"/>
              <a:t>Sidelink</a:t>
            </a:r>
            <a:r>
              <a:rPr lang="en-US" sz="2000" dirty="0"/>
              <a:t> positioning/ranging</a:t>
            </a:r>
          </a:p>
          <a:p>
            <a:pPr lvl="1"/>
            <a:r>
              <a:rPr lang="en-US" sz="2000" dirty="0"/>
              <a:t>Improved accuracy, integrity, and power efficiency</a:t>
            </a:r>
          </a:p>
          <a:p>
            <a:pPr lvl="1"/>
            <a:r>
              <a:rPr lang="en-US" sz="2000" dirty="0" err="1"/>
              <a:t>RedCap</a:t>
            </a:r>
            <a:r>
              <a:rPr lang="en-US" sz="2000" dirty="0"/>
              <a:t> positioning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74762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5/8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11. Evolution of duplex operation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Deployment scenarios, including duplex mode (TDD only?)</a:t>
            </a:r>
          </a:p>
          <a:p>
            <a:pPr lvl="1"/>
            <a:r>
              <a:rPr lang="en-US" sz="2000" dirty="0"/>
              <a:t>Interference management</a:t>
            </a:r>
            <a:endParaRPr lang="en-US" sz="2000" u="sng" dirty="0">
              <a:solidFill>
                <a:srgbClr val="FF0000"/>
              </a:solidFill>
            </a:endParaRPr>
          </a:p>
          <a:p>
            <a:r>
              <a:rPr lang="en-US" sz="2400" b="1" dirty="0"/>
              <a:t>12. AI (Artificial Intelligence)/ML (Machine Learning)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Air interface</a:t>
            </a:r>
          </a:p>
          <a:p>
            <a:pPr lvl="2"/>
            <a:r>
              <a:rPr lang="en-US" sz="1800" dirty="0"/>
              <a:t>Use cases </a:t>
            </a:r>
            <a:r>
              <a:rPr lang="en-US" sz="1800" dirty="0">
                <a:solidFill>
                  <a:srgbClr val="FF0000"/>
                </a:solidFill>
              </a:rPr>
              <a:t>to focus</a:t>
            </a:r>
            <a:r>
              <a:rPr lang="en-US" sz="1800" dirty="0"/>
              <a:t>, KPIs and Evaluation methodology</a:t>
            </a:r>
          </a:p>
          <a:p>
            <a:pPr lvl="1"/>
            <a:r>
              <a:rPr lang="en-US" sz="2000" dirty="0"/>
              <a:t>Higher-layer (NG-RAN)</a:t>
            </a:r>
          </a:p>
          <a:p>
            <a:r>
              <a:rPr lang="en-US" sz="2400" b="1" dirty="0"/>
              <a:t>13. Network energy savings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 </a:t>
            </a:r>
            <a:r>
              <a:rPr lang="en-US" altLang="zh-CN" sz="2000" dirty="0"/>
              <a:t>and evaluation methodology</a:t>
            </a:r>
            <a:r>
              <a:rPr lang="en-US" sz="2000" dirty="0"/>
              <a:t>, focus areas and potential solutions</a:t>
            </a:r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6/8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14. Additional RAN1/2/3 candidate topics, Set 1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UE power savings</a:t>
            </a:r>
          </a:p>
          <a:p>
            <a:pPr lvl="1"/>
            <a:r>
              <a:rPr lang="en-US" sz="2000" dirty="0"/>
              <a:t>Enhancing and extending the support beyond 52.6GHz</a:t>
            </a:r>
          </a:p>
          <a:p>
            <a:pPr lvl="1"/>
            <a:r>
              <a:rPr lang="en-US" sz="2000" dirty="0"/>
              <a:t>CA (Carrier Aggregation)/DC (Dual-Connectivity) enhancements (e.g., MR-MC (Multi-Radio/Multi-Connectivity), etc.)</a:t>
            </a:r>
          </a:p>
          <a:p>
            <a:pPr lvl="1"/>
            <a:r>
              <a:rPr lang="en-US" sz="2000" dirty="0"/>
              <a:t>Flexible spectrum integration</a:t>
            </a:r>
          </a:p>
          <a:p>
            <a:pPr lvl="1"/>
            <a:r>
              <a:rPr lang="en-US" sz="2000" dirty="0"/>
              <a:t>RIS (Reconfigurable Intelligent Surfaces)</a:t>
            </a:r>
          </a:p>
          <a:p>
            <a:pPr lvl="1"/>
            <a:r>
              <a:rPr lang="en-US" sz="2000" dirty="0"/>
              <a:t>Others (RAN1-led)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962301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7/8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79071"/>
            <a:ext cx="13269323" cy="5038524"/>
          </a:xfrm>
        </p:spPr>
        <p:txBody>
          <a:bodyPr/>
          <a:lstStyle/>
          <a:p>
            <a:r>
              <a:rPr lang="en-US" sz="2531" b="1" dirty="0"/>
              <a:t>15</a:t>
            </a:r>
            <a:r>
              <a:rPr lang="en-US" sz="2400" b="1" dirty="0"/>
              <a:t>. Additional RAN1/2/3 candidate topics, Set </a:t>
            </a:r>
            <a:r>
              <a:rPr lang="en-US" sz="2531" b="1" dirty="0"/>
              <a:t>2</a:t>
            </a:r>
            <a:r>
              <a:rPr lang="en-US" sz="2800" dirty="0"/>
              <a:t>:</a:t>
            </a:r>
          </a:p>
          <a:p>
            <a:pPr lvl="1"/>
            <a:r>
              <a:rPr lang="en-US" sz="2000" dirty="0"/>
              <a:t>UAV (Unmanned Aerial Vehicle)</a:t>
            </a:r>
          </a:p>
          <a:p>
            <a:pPr lvl="1"/>
            <a:r>
              <a:rPr lang="en-US" sz="2000" dirty="0" err="1"/>
              <a:t>IIoT</a:t>
            </a:r>
            <a:r>
              <a:rPr lang="en-US" sz="2000" dirty="0"/>
              <a:t> (Industrial Internet of Things)/URLLC (Ultra-Reliable Low-Latency Communication)</a:t>
            </a:r>
          </a:p>
          <a:p>
            <a:pPr lvl="2"/>
            <a:r>
              <a:rPr lang="en-US" sz="1465" dirty="0">
                <a:solidFill>
                  <a:srgbClr val="FF0000"/>
                </a:solidFill>
              </a:rPr>
              <a:t>Including any potential </a:t>
            </a:r>
            <a:r>
              <a:rPr lang="en-US" sz="1465" dirty="0" err="1">
                <a:solidFill>
                  <a:srgbClr val="FF0000"/>
                </a:solidFill>
              </a:rPr>
              <a:t>sidelink</a:t>
            </a:r>
            <a:r>
              <a:rPr lang="en-US" sz="1465" dirty="0">
                <a:solidFill>
                  <a:srgbClr val="FF0000"/>
                </a:solidFill>
              </a:rPr>
              <a:t> related discussion specific to </a:t>
            </a:r>
            <a:r>
              <a:rPr lang="en-US" sz="1465" dirty="0" err="1">
                <a:solidFill>
                  <a:srgbClr val="FF0000"/>
                </a:solidFill>
              </a:rPr>
              <a:t>IIoT</a:t>
            </a:r>
            <a:r>
              <a:rPr lang="en-US" sz="1465" dirty="0">
                <a:solidFill>
                  <a:srgbClr val="FF0000"/>
                </a:solidFill>
              </a:rPr>
              <a:t>/URLLC</a:t>
            </a:r>
          </a:p>
          <a:p>
            <a:pPr lvl="1"/>
            <a:r>
              <a:rPr lang="en-US" sz="2000" dirty="0"/>
              <a:t>Narrowband </a:t>
            </a:r>
            <a:r>
              <a:rPr lang="en-US" sz="2000" dirty="0">
                <a:solidFill>
                  <a:srgbClr val="FF0000"/>
                </a:solidFill>
              </a:rPr>
              <a:t>(&lt;5MHz) </a:t>
            </a:r>
            <a:r>
              <a:rPr lang="en-US" sz="2000" dirty="0"/>
              <a:t>in dedicated spectrum</a:t>
            </a:r>
          </a:p>
          <a:p>
            <a:pPr lvl="1"/>
            <a:r>
              <a:rPr lang="en-US" sz="2000" dirty="0"/>
              <a:t>Other IoT enhancements/types</a:t>
            </a:r>
          </a:p>
          <a:p>
            <a:pPr lvl="2"/>
            <a:r>
              <a:rPr lang="en-US" sz="1465" dirty="0">
                <a:solidFill>
                  <a:srgbClr val="FF0000"/>
                </a:solidFill>
              </a:rPr>
              <a:t>Including any potential </a:t>
            </a:r>
            <a:r>
              <a:rPr lang="en-US" sz="1465" dirty="0" err="1">
                <a:solidFill>
                  <a:srgbClr val="FF0000"/>
                </a:solidFill>
              </a:rPr>
              <a:t>sidelink</a:t>
            </a:r>
            <a:r>
              <a:rPr lang="en-US" sz="1465" dirty="0">
                <a:solidFill>
                  <a:srgbClr val="FF0000"/>
                </a:solidFill>
              </a:rPr>
              <a:t> related discussion specific to other IoT enhancements/types</a:t>
            </a:r>
          </a:p>
          <a:p>
            <a:pPr lvl="1"/>
            <a:r>
              <a:rPr lang="en-US" sz="2000" dirty="0"/>
              <a:t>HAPS (High Altitude Platform System)</a:t>
            </a:r>
          </a:p>
          <a:p>
            <a:pPr lvl="1"/>
            <a:r>
              <a:rPr lang="en-US" sz="2000" dirty="0"/>
              <a:t>Network coding</a:t>
            </a:r>
          </a:p>
        </p:txBody>
      </p:sp>
    </p:spTree>
    <p:extLst>
      <p:ext uri="{BB962C8B-B14F-4D97-AF65-F5344CB8AC3E}">
        <p14:creationId xmlns:p14="http://schemas.microsoft.com/office/powerpoint/2010/main" val="36462340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8/8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16. Additional RAN1/2/3 candidate topics, Set 3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multi-carrier operation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multi-TRP operation</a:t>
            </a:r>
          </a:p>
          <a:p>
            <a:pPr lvl="2"/>
            <a:r>
              <a:rPr lang="en-US" sz="1800" dirty="0"/>
              <a:t>Enhancement for resiliency of </a:t>
            </a:r>
            <a:r>
              <a:rPr lang="en-US" sz="1800" dirty="0" err="1"/>
              <a:t>gNB</a:t>
            </a:r>
            <a:r>
              <a:rPr lang="en-US" sz="1800" dirty="0"/>
              <a:t>-CU</a:t>
            </a:r>
          </a:p>
          <a:p>
            <a:pPr lvl="1"/>
            <a:r>
              <a:rPr lang="en-US" sz="2000" dirty="0"/>
              <a:t>Network slicing enhancements</a:t>
            </a:r>
          </a:p>
          <a:p>
            <a:pPr lvl="1"/>
            <a:r>
              <a:rPr lang="en-US" sz="2000" dirty="0"/>
              <a:t>MUSIM (Multiple Universal Subscriber Identity Modules)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Security enhancements</a:t>
            </a:r>
          </a:p>
          <a:p>
            <a:pPr lvl="1"/>
            <a:r>
              <a:rPr lang="en-US" sz="2000" dirty="0"/>
              <a:t>SON (Self-Organizing Networks)/MDT (Minimization of Drive Test)</a:t>
            </a:r>
          </a:p>
          <a:p>
            <a:pPr lvl="1"/>
            <a:r>
              <a:rPr lang="en-US" sz="2000" dirty="0"/>
              <a:t>Others (RAN2/3-led)</a:t>
            </a:r>
          </a:p>
          <a:p>
            <a:endParaRPr lang="en-US" sz="2400" b="1" dirty="0"/>
          </a:p>
          <a:p>
            <a:r>
              <a:rPr lang="en-US" sz="2400" b="1" dirty="0"/>
              <a:t>17. Potential RAN4 enhancements</a:t>
            </a:r>
          </a:p>
        </p:txBody>
      </p:sp>
    </p:spTree>
    <p:extLst>
      <p:ext uri="{BB962C8B-B14F-4D97-AF65-F5344CB8AC3E}">
        <p14:creationId xmlns:p14="http://schemas.microsoft.com/office/powerpoint/2010/main" val="45936811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Rel-18 RAN timeline and the list of topics for the subsequent email discussion as detailed on slides 3 to 15.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8570324" cy="5038524"/>
          </a:xfrm>
        </p:spPr>
        <p:txBody>
          <a:bodyPr/>
          <a:lstStyle/>
          <a:p>
            <a:r>
              <a:rPr lang="en-US" sz="2400" dirty="0"/>
              <a:t>A first discussion in 3GPP RAN on </a:t>
            </a:r>
            <a:r>
              <a:rPr lang="en-US" sz="2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</a:t>
            </a:r>
          </a:p>
          <a:p>
            <a:pPr lvl="1"/>
            <a:r>
              <a:rPr lang="en-US" sz="2000" dirty="0"/>
              <a:t>Starting from Rel-18. Official logo is shown on the right</a:t>
            </a:r>
          </a:p>
          <a:p>
            <a:pPr lvl="1"/>
            <a:r>
              <a:rPr lang="en-US" sz="2000" dirty="0"/>
              <a:t>500+ submissions from ~80 different companies/organizations</a:t>
            </a:r>
          </a:p>
          <a:p>
            <a:pPr lvl="1"/>
            <a:r>
              <a:rPr lang="en-US" sz="2000" dirty="0"/>
              <a:t>1200+ checked-in participants</a:t>
            </a:r>
          </a:p>
          <a:p>
            <a:r>
              <a:rPr lang="en-US" sz="2400" dirty="0"/>
              <a:t>Careful organization and balanced discussion of topics in three agenda items, aiming for both immediate and longer-term commercial needs</a:t>
            </a:r>
          </a:p>
          <a:p>
            <a:pPr lvl="1"/>
            <a:r>
              <a:rPr lang="en-US" sz="2000" b="1" dirty="0"/>
              <a:t>Three agenda items:</a:t>
            </a:r>
          </a:p>
          <a:p>
            <a:pPr lvl="2"/>
            <a:r>
              <a:rPr lang="en-US" sz="1600" b="1" dirty="0" err="1"/>
              <a:t>eMBB</a:t>
            </a:r>
            <a:r>
              <a:rPr lang="en-US" sz="1600" b="1" dirty="0"/>
              <a:t> (evolved Mobile </a:t>
            </a:r>
            <a:r>
              <a:rPr lang="en-US" sz="1600" b="1" dirty="0" err="1"/>
              <a:t>BroadBand</a:t>
            </a:r>
            <a:r>
              <a:rPr lang="en-US" sz="1600" b="1" dirty="0"/>
              <a:t>)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Non-</a:t>
            </a:r>
            <a:r>
              <a:rPr lang="en-US" sz="1600" b="1" dirty="0" err="1"/>
              <a:t>eMBB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Cross-functionalities</a:t>
            </a:r>
            <a:r>
              <a:rPr lang="en-US" sz="1600" dirty="0"/>
              <a:t> for both </a:t>
            </a:r>
            <a:r>
              <a:rPr lang="en-US" sz="1600" dirty="0" err="1"/>
              <a:t>eMBB</a:t>
            </a:r>
            <a:r>
              <a:rPr lang="en-US" sz="1600" dirty="0"/>
              <a:t>-driven and non-</a:t>
            </a:r>
            <a:r>
              <a:rPr lang="en-US" sz="1600" dirty="0" err="1"/>
              <a:t>eMBB</a:t>
            </a:r>
            <a:r>
              <a:rPr lang="en-US" sz="1600" dirty="0"/>
              <a:t>-driven evolution</a:t>
            </a:r>
          </a:p>
          <a:p>
            <a:pPr lvl="1"/>
            <a:r>
              <a:rPr lang="en-US" sz="2000" dirty="0"/>
              <a:t>Some stats (very coarse!) as shown on the right </a:t>
            </a:r>
            <a:r>
              <a:rPr lang="en-US" sz="2000" dirty="0">
                <a:sym typeface="Wingdings" panose="05000000000000000000" pitchFamily="2" charset="2"/>
              </a:rPr>
              <a:t> generally a </a:t>
            </a:r>
            <a:r>
              <a:rPr lang="en-US" sz="2000" b="1" dirty="0">
                <a:sym typeface="Wingdings" panose="05000000000000000000" pitchFamily="2" charset="2"/>
              </a:rPr>
              <a:t>balanced evolution </a:t>
            </a:r>
            <a:r>
              <a:rPr lang="en-US" sz="2000" dirty="0">
                <a:sym typeface="Wingdings" panose="05000000000000000000" pitchFamily="2" charset="2"/>
              </a:rPr>
              <a:t>in the three directions based on the submissions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625" y="0"/>
            <a:ext cx="3533457" cy="22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C9A4AA-15AB-4C30-84CC-BDE22736B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3654" y="2201008"/>
            <a:ext cx="5436108" cy="35585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9107A-FBA0-45B2-9C1D-71A02C135A15}"/>
              </a:ext>
            </a:extLst>
          </p:cNvPr>
          <p:cNvSpPr txBox="1"/>
          <p:nvPr/>
        </p:nvSpPr>
        <p:spPr>
          <a:xfrm>
            <a:off x="8988552" y="5800290"/>
            <a:ext cx="53675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66" lvl="1" indent="0">
              <a:buNone/>
            </a:pPr>
            <a:r>
              <a:rPr lang="en-US" sz="1600" i="1" dirty="0">
                <a:solidFill>
                  <a:srgbClr val="FF0000"/>
                </a:solidFill>
              </a:rPr>
              <a:t>Note: the categorization of the topics (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/non-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</a:t>
            </a:r>
            <a:r>
              <a:rPr lang="en-US" sz="1600" i="1" dirty="0" err="1">
                <a:solidFill>
                  <a:srgbClr val="FF0000"/>
                </a:solidFill>
              </a:rPr>
              <a:t>crossFunc</a:t>
            </a:r>
            <a:r>
              <a:rPr lang="en-US" sz="1600" i="1" dirty="0">
                <a:solidFill>
                  <a:srgbClr val="FF0000"/>
                </a:solidFill>
              </a:rPr>
              <a:t>) is a first-order approximation, and will not be pursued further after the workshop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876" y="1210734"/>
            <a:ext cx="12915859" cy="5038524"/>
          </a:xfrm>
        </p:spPr>
        <p:txBody>
          <a:bodyPr/>
          <a:lstStyle/>
          <a:p>
            <a:r>
              <a:rPr lang="en-US" sz="2800" dirty="0"/>
              <a:t>RAN Rel-18 release duration is tentatively decided to be </a:t>
            </a:r>
            <a:r>
              <a:rPr lang="en-US" sz="2800" b="1" dirty="0"/>
              <a:t>18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/>
              <a:t>months</a:t>
            </a:r>
          </a:p>
          <a:p>
            <a:pPr lvl="1"/>
            <a:r>
              <a:rPr lang="en-US" sz="2269" strike="sngStrike" dirty="0">
                <a:solidFill>
                  <a:srgbClr val="FF0000"/>
                </a:solidFill>
              </a:rPr>
              <a:t>For RAN1, Rel-18 starts from 1Q’2022; for RAN2/3/4, Rel-18 starts from 2Q’2022</a:t>
            </a:r>
          </a:p>
          <a:p>
            <a:pPr lvl="2"/>
            <a:r>
              <a:rPr lang="en-US" sz="2000" strike="sngStrike" dirty="0">
                <a:solidFill>
                  <a:srgbClr val="FF0000"/>
                </a:solidFill>
              </a:rPr>
              <a:t>Please refer to </a:t>
            </a:r>
            <a:r>
              <a:rPr lang="en-US" sz="2000" strike="sngStrike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RP-211582</a:t>
            </a:r>
            <a:r>
              <a:rPr lang="en-US" sz="2000" strike="sngStrike" dirty="0">
                <a:solidFill>
                  <a:srgbClr val="FF0000"/>
                </a:solidFill>
              </a:rPr>
              <a:t> for more details</a:t>
            </a:r>
          </a:p>
          <a:p>
            <a:endParaRPr lang="en-US" sz="2800" dirty="0"/>
          </a:p>
          <a:p>
            <a:r>
              <a:rPr lang="en-US" sz="2800" dirty="0"/>
              <a:t>Final decision/confirmation of RAN Rel-18 timeline is to be done in RAN#93-e</a:t>
            </a:r>
          </a:p>
          <a:p>
            <a:pPr lvl="1"/>
            <a:r>
              <a:rPr lang="en-US" sz="2269" dirty="0"/>
              <a:t>Along with SA/CT</a:t>
            </a:r>
          </a:p>
          <a:p>
            <a:pPr lvl="1"/>
            <a:endParaRPr lang="en-US" sz="2269" dirty="0"/>
          </a:p>
        </p:txBody>
      </p:sp>
    </p:spTree>
    <p:extLst>
      <p:ext uri="{BB962C8B-B14F-4D97-AF65-F5344CB8AC3E}">
        <p14:creationId xmlns:p14="http://schemas.microsoft.com/office/powerpoint/2010/main" val="40220323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992" y="171405"/>
            <a:ext cx="11671540" cy="909738"/>
          </a:xfrm>
        </p:spPr>
        <p:txBody>
          <a:bodyPr/>
          <a:lstStyle/>
          <a:p>
            <a:r>
              <a:rPr lang="en-US" dirty="0"/>
              <a:t>Overall Observation: Balanced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134" y="1193202"/>
            <a:ext cx="13618626" cy="5038524"/>
          </a:xfrm>
        </p:spPr>
        <p:txBody>
          <a:bodyPr/>
          <a:lstStyle/>
          <a:p>
            <a:r>
              <a:rPr lang="en-US" sz="2800" dirty="0"/>
              <a:t>A generally balanced evolution is observed from the submissions to RAN Rel-18 workshop, and is intended to be reflected in the proposed set of topics for subsequent email discussion and in the final Rel-18 package, in terms of:</a:t>
            </a:r>
          </a:p>
          <a:p>
            <a:pPr lvl="1"/>
            <a:r>
              <a:rPr lang="en-US" sz="2400" dirty="0"/>
              <a:t>Balanced mobile broadband evolution vs. further vertical domain expansion, </a:t>
            </a:r>
          </a:p>
          <a:p>
            <a:pPr lvl="1"/>
            <a:r>
              <a:rPr lang="en-US" sz="2400" dirty="0"/>
              <a:t>Balanced immediate vs. longer term commercial needs, and,</a:t>
            </a:r>
          </a:p>
          <a:p>
            <a:pPr lvl="1"/>
            <a:r>
              <a:rPr lang="en-US" sz="2400" dirty="0"/>
              <a:t>Balanced device evolution vs. network evolution.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r>
              <a:rPr lang="en-US" sz="2800" dirty="0"/>
              <a:t>The following slides propose </a:t>
            </a:r>
            <a:r>
              <a:rPr lang="en-US" sz="2800" b="1" dirty="0"/>
              <a:t>a list of topics for the subsequent email discussion </a:t>
            </a:r>
          </a:p>
          <a:p>
            <a:pPr lvl="1"/>
            <a:r>
              <a:rPr lang="en-US" sz="2000" dirty="0"/>
              <a:t>During August 30</a:t>
            </a:r>
            <a:r>
              <a:rPr lang="en-US" sz="2000" baseline="30000" dirty="0"/>
              <a:t>th</a:t>
            </a:r>
            <a:r>
              <a:rPr lang="en-US" sz="2000" dirty="0"/>
              <a:t> – September 3</a:t>
            </a:r>
            <a:r>
              <a:rPr lang="en-US" sz="2000" baseline="30000" dirty="0"/>
              <a:t>rd</a:t>
            </a:r>
            <a:r>
              <a:rPr lang="en-US" sz="2000" dirty="0"/>
              <a:t>, as detailed in </a:t>
            </a:r>
            <a:r>
              <a:rPr lang="en-US" sz="2000" dirty="0">
                <a:sym typeface="Wingdings" panose="05000000000000000000" pitchFamily="2" charset="2"/>
                <a:hlinkClick r:id="rId2"/>
              </a:rPr>
              <a:t>RWS-210002</a:t>
            </a:r>
            <a:endParaRPr lang="en-US" sz="2000" dirty="0">
              <a:sym typeface="Wingdings" panose="05000000000000000000" pitchFamily="2" charset="2"/>
            </a:endParaRPr>
          </a:p>
          <a:p>
            <a:pPr lvl="1"/>
            <a:r>
              <a:rPr lang="en-US" sz="2000" dirty="0"/>
              <a:t>Including a list of individual topics and three sets of additional RAN1/2/3 candidate topics</a:t>
            </a:r>
            <a:endParaRPr lang="en-US" sz="1400" dirty="0"/>
          </a:p>
          <a:p>
            <a:pPr lvl="1"/>
            <a:r>
              <a:rPr lang="en-US" sz="2000" dirty="0"/>
              <a:t>The organization of the topics is not intended for any prioritization!</a:t>
            </a:r>
          </a:p>
          <a:p>
            <a:r>
              <a:rPr lang="en-US" sz="2800" b="1" dirty="0"/>
              <a:t>A subset of the list of topics are expected to be approved for RAN Rel-18</a:t>
            </a:r>
          </a:p>
          <a:p>
            <a:pPr lvl="1"/>
            <a:r>
              <a:rPr lang="en-US" sz="2400" dirty="0"/>
              <a:t>An individual topic does not imply that it will be approved for Rel-18, and even if approved, as an individual item (work item or study item)!</a:t>
            </a:r>
          </a:p>
          <a:p>
            <a:pPr lvl="2"/>
            <a:r>
              <a:rPr lang="en-US" sz="2000" dirty="0"/>
              <a:t>All topics are subject to further discussion and justification, and may be potentially split, consolidated, promoted (to be an individual topic if not currently) or dropped</a:t>
            </a:r>
          </a:p>
          <a:p>
            <a:pPr lvl="2"/>
            <a:r>
              <a:rPr lang="en-US" sz="2000" dirty="0"/>
              <a:t>The list of topics is organized from functionality perspective </a:t>
            </a:r>
            <a:r>
              <a:rPr lang="en-US" sz="2000" dirty="0">
                <a:sym typeface="Wingdings" panose="05000000000000000000" pitchFamily="2" charset="2"/>
              </a:rPr>
              <a:t> how to consolidate them</a:t>
            </a:r>
            <a:r>
              <a:rPr lang="en-US" sz="2000" dirty="0"/>
              <a:t> into work items/study items is to be further discussed starting from RAN#93-e</a:t>
            </a:r>
          </a:p>
          <a:p>
            <a:pPr lvl="1"/>
            <a:r>
              <a:rPr lang="en-US" sz="2269" dirty="0"/>
              <a:t>For any topics of a continuing evolution nature from previous 5G release(s), it is expected that these topics are subject to more careful checking and dimensioning</a:t>
            </a:r>
          </a:p>
          <a:p>
            <a:pPr lvl="2"/>
            <a:r>
              <a:rPr lang="en-US" sz="2000" dirty="0"/>
              <a:t>Even if approved, the RAN WG involvement should be well contained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998" y="1056042"/>
            <a:ext cx="13618626" cy="5038524"/>
          </a:xfrm>
        </p:spPr>
        <p:txBody>
          <a:bodyPr/>
          <a:lstStyle/>
          <a:p>
            <a:r>
              <a:rPr lang="en-US" sz="2800" dirty="0"/>
              <a:t>The </a:t>
            </a:r>
            <a:r>
              <a:rPr lang="en-US" sz="2800" b="1" dirty="0"/>
              <a:t>example areas </a:t>
            </a:r>
            <a:r>
              <a:rPr lang="en-US" sz="2800" dirty="0"/>
              <a:t>under each topic serve as a </a:t>
            </a:r>
            <a:r>
              <a:rPr lang="en-US" sz="2800" b="1" dirty="0"/>
              <a:t>starting point </a:t>
            </a:r>
            <a:r>
              <a:rPr lang="en-US" sz="2800" dirty="0"/>
              <a:t>and are subject to further update/removal during the subsequent email discussion </a:t>
            </a:r>
          </a:p>
          <a:p>
            <a:pPr lvl="1"/>
            <a:r>
              <a:rPr lang="en-US" sz="2400" dirty="0"/>
              <a:t>The example areas are not intended to be a complete list</a:t>
            </a:r>
          </a:p>
          <a:p>
            <a:r>
              <a:rPr lang="en-US" sz="2800" dirty="0"/>
              <a:t>It is not precluded to bring up additional topics (i.e., those not submitted to the workshop) in the future, for consideration in the Rel-18 package if sufficiently justified</a:t>
            </a:r>
          </a:p>
          <a:p>
            <a:pPr lvl="1"/>
            <a:r>
              <a:rPr lang="en-US" sz="2400" dirty="0"/>
              <a:t>For any additional topics, please submit them to RAN#93e, but not directly to the Aug 30-Sept 3 email discussion!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Further Guidance for Subsequent Email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25" y="909738"/>
            <a:ext cx="14002674" cy="5038524"/>
          </a:xfrm>
        </p:spPr>
        <p:txBody>
          <a:bodyPr/>
          <a:lstStyle/>
          <a:p>
            <a:r>
              <a:rPr lang="en-US" sz="2400" dirty="0"/>
              <a:t>Guidance as in </a:t>
            </a:r>
            <a:r>
              <a:rPr lang="en-US" sz="2400" dirty="0">
                <a:sym typeface="Wingdings" panose="05000000000000000000" pitchFamily="2" charset="2"/>
                <a:hlinkClick r:id="rId2"/>
              </a:rPr>
              <a:t>RWS-210002</a:t>
            </a:r>
            <a:r>
              <a:rPr lang="en-US" sz="2400" dirty="0">
                <a:sym typeface="Wingdings" panose="05000000000000000000" pitchFamily="2" charset="2"/>
              </a:rPr>
              <a:t> for </a:t>
            </a:r>
            <a:r>
              <a:rPr lang="en-US" sz="2400" dirty="0"/>
              <a:t>email discussion between August 30</a:t>
            </a:r>
            <a:r>
              <a:rPr lang="en-US" sz="2400" baseline="30000" dirty="0"/>
              <a:t>th</a:t>
            </a:r>
            <a:r>
              <a:rPr lang="en-US" sz="2400" dirty="0"/>
              <a:t> – September 3</a:t>
            </a:r>
            <a:r>
              <a:rPr lang="en-US" sz="2400" baseline="30000" dirty="0"/>
              <a:t>rd</a:t>
            </a:r>
            <a:endParaRPr lang="en-US" sz="2400" dirty="0"/>
          </a:p>
          <a:p>
            <a:pPr lvl="1"/>
            <a:r>
              <a:rPr lang="en-US" sz="1600" i="1" dirty="0"/>
              <a:t>Email discussion between August 30</a:t>
            </a:r>
            <a:r>
              <a:rPr lang="en-US" sz="1600" i="1" baseline="30000" dirty="0"/>
              <a:t>th</a:t>
            </a:r>
            <a:r>
              <a:rPr lang="en-US" sz="1600" i="1" dirty="0"/>
              <a:t> – September 3</a:t>
            </a:r>
            <a:r>
              <a:rPr lang="en-US" sz="1600" i="1" baseline="30000" dirty="0"/>
              <a:t>rd</a:t>
            </a:r>
            <a:endParaRPr lang="en-US" sz="1600" i="1" dirty="0"/>
          </a:p>
          <a:p>
            <a:pPr lvl="2"/>
            <a:r>
              <a:rPr lang="en-US" sz="1200" i="1" dirty="0"/>
              <a:t>To be organized based on the list of topics endorsed by the RAN Rel-18 workshop</a:t>
            </a:r>
          </a:p>
          <a:p>
            <a:pPr lvl="2"/>
            <a:r>
              <a:rPr lang="en-US" sz="1200" i="1" dirty="0"/>
              <a:t>Aim for converged high-level description of the topics</a:t>
            </a:r>
          </a:p>
          <a:p>
            <a:pPr lvl="3"/>
            <a:r>
              <a:rPr lang="en-US" sz="1600" i="1" dirty="0"/>
              <a:t>“high-level description” herein is not a “draft SID/WID” but is something like a single slide with a set of bullets. In other words, it can be viewed as a skeleton of the possible objectives with some high-level notes</a:t>
            </a:r>
          </a:p>
          <a:p>
            <a:pPr lvl="3"/>
            <a:r>
              <a:rPr lang="en-US" sz="1600" i="1" dirty="0"/>
              <a:t>Also to have the first discussion/identification regarding the leading WG for the respective topics</a:t>
            </a:r>
          </a:p>
          <a:p>
            <a:pPr lvl="3"/>
            <a:r>
              <a:rPr lang="en-US" sz="1600" i="1" dirty="0"/>
              <a:t>Also to identify potential impacts/interactions with other TSGs (SA/CT)</a:t>
            </a:r>
          </a:p>
          <a:p>
            <a:pPr lvl="2"/>
            <a:r>
              <a:rPr lang="en-US" sz="1200" i="1" dirty="0"/>
              <a:t>After the workshop, moderators will be announced in due time</a:t>
            </a:r>
          </a:p>
          <a:p>
            <a:pPr lvl="1"/>
            <a:r>
              <a:rPr lang="en-US" sz="1800" i="1" dirty="0"/>
              <a:t>Summary of the email discussion will be inputs to RAN#93-e</a:t>
            </a:r>
          </a:p>
          <a:p>
            <a:r>
              <a:rPr lang="en-US" sz="2400" dirty="0"/>
              <a:t>In addition, please observe the following guidance:</a:t>
            </a:r>
          </a:p>
          <a:p>
            <a:pPr lvl="1"/>
            <a:r>
              <a:rPr lang="en-US" sz="2000" dirty="0"/>
              <a:t>The email discussion should be based on the RWS submissions </a:t>
            </a:r>
          </a:p>
          <a:p>
            <a:pPr lvl="1"/>
            <a:r>
              <a:rPr lang="en-US" sz="2000" dirty="0"/>
              <a:t>Additional email discussion details such as the timeline, detailed involvement from moderators, etc., will be announced in due time</a:t>
            </a:r>
            <a:endParaRPr lang="en-US" sz="1465" dirty="0"/>
          </a:p>
          <a:p>
            <a:pPr lvl="1"/>
            <a:r>
              <a:rPr lang="en-US" sz="2000" dirty="0"/>
              <a:t>The </a:t>
            </a:r>
            <a:r>
              <a:rPr lang="en-US" sz="2000" b="1" dirty="0"/>
              <a:t>email discussion </a:t>
            </a:r>
            <a:r>
              <a:rPr lang="en-US" sz="2000" dirty="0"/>
              <a:t>should aim to </a:t>
            </a:r>
            <a:r>
              <a:rPr lang="en-US" sz="2000" b="1" dirty="0"/>
              <a:t>converge on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set of areas with a reasonable scope</a:t>
            </a:r>
          </a:p>
          <a:p>
            <a:pPr lvl="2"/>
            <a:r>
              <a:rPr lang="en-US" sz="1800" dirty="0"/>
              <a:t>An unreasonably long list of areas do not help finalize the Rel-18 scope for the topic!</a:t>
            </a:r>
          </a:p>
          <a:p>
            <a:endParaRPr lang="en-US" sz="24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1/8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28610"/>
            <a:ext cx="13269323" cy="5038524"/>
          </a:xfrm>
        </p:spPr>
        <p:txBody>
          <a:bodyPr/>
          <a:lstStyle/>
          <a:p>
            <a:r>
              <a:rPr lang="en-US" sz="2400" b="1" dirty="0"/>
              <a:t>1. Evolution for downlink MIMO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Further enhancements for CSI (e.g., mobility, overhead, etc.)</a:t>
            </a:r>
          </a:p>
          <a:p>
            <a:pPr lvl="1"/>
            <a:r>
              <a:rPr lang="en-US" sz="2000" dirty="0"/>
              <a:t>Evolved handling of multi-TRP (</a:t>
            </a:r>
            <a:r>
              <a:rPr lang="en-US" sz="2000" dirty="0" err="1"/>
              <a:t>TRansmission</a:t>
            </a:r>
            <a:r>
              <a:rPr lang="en-US" sz="2000" dirty="0"/>
              <a:t> Points) and multi-beam</a:t>
            </a:r>
          </a:p>
          <a:p>
            <a:pPr lvl="1"/>
            <a:r>
              <a:rPr lang="en-US" sz="2000" dirty="0"/>
              <a:t>CPE(customer premises equipment)-specific considerations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r>
              <a:rPr lang="en-US" sz="2400" b="1" dirty="0"/>
              <a:t>2. Uplink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&gt;4 Tx operation</a:t>
            </a:r>
          </a:p>
          <a:p>
            <a:pPr lvl="1"/>
            <a:r>
              <a:rPr lang="en-US" sz="2000" dirty="0"/>
              <a:t>Enhanced multi-panel/multi-TRP uplink operation</a:t>
            </a:r>
          </a:p>
          <a:p>
            <a:pPr lvl="1"/>
            <a:r>
              <a:rPr lang="en-US" sz="2000" dirty="0"/>
              <a:t>Frequency-selective precoding</a:t>
            </a:r>
          </a:p>
          <a:p>
            <a:pPr lvl="1"/>
            <a:r>
              <a:rPr lang="en-US" sz="2000" dirty="0"/>
              <a:t>Further coverage enhancements</a:t>
            </a:r>
          </a:p>
          <a:p>
            <a:r>
              <a:rPr lang="en-US" sz="2400" b="1" dirty="0"/>
              <a:t>3. Mobility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Layer 1/layer 2 based inter cell mobility</a:t>
            </a:r>
          </a:p>
          <a:p>
            <a:pPr lvl="1"/>
            <a:r>
              <a:rPr lang="en-US" sz="2000" dirty="0"/>
              <a:t>DAPS (Dual Active Protocol Stack)/CHO (Conditional </a:t>
            </a:r>
            <a:r>
              <a:rPr lang="en-US" sz="2000" dirty="0" err="1"/>
              <a:t>HandOver</a:t>
            </a:r>
            <a:r>
              <a:rPr lang="en-US" sz="2000" dirty="0"/>
              <a:t>) related improvements</a:t>
            </a:r>
          </a:p>
          <a:p>
            <a:pPr lvl="1"/>
            <a:r>
              <a:rPr lang="en-US" sz="2000" dirty="0"/>
              <a:t>FR2 (frequency range 2)-specific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2/8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4. Additional topological improvements </a:t>
            </a:r>
            <a:r>
              <a:rPr lang="en-US" sz="2400" dirty="0"/>
              <a:t>(IAB and smart repeaters), with the following example areas:</a:t>
            </a:r>
          </a:p>
          <a:p>
            <a:pPr lvl="1"/>
            <a:r>
              <a:rPr lang="en-US" sz="2000" dirty="0"/>
              <a:t>Mobile IAB (Integrated Access Backhaul)/Vehicle mounted relay (VMR)</a:t>
            </a:r>
          </a:p>
          <a:p>
            <a:pPr lvl="1"/>
            <a:r>
              <a:rPr lang="en-US" sz="2000" dirty="0"/>
              <a:t>Smarter repeater with side control information</a:t>
            </a:r>
          </a:p>
          <a:p>
            <a:endParaRPr lang="en-US" sz="2400" b="1" dirty="0"/>
          </a:p>
          <a:p>
            <a:r>
              <a:rPr lang="en-US" sz="2400" b="1" dirty="0"/>
              <a:t>5. Enhancements for XR (</a:t>
            </a:r>
            <a:r>
              <a:rPr lang="en-US" sz="2400" b="1" dirty="0" err="1"/>
              <a:t>eXtended</a:t>
            </a:r>
            <a:r>
              <a:rPr lang="en-US" sz="2400" b="1" dirty="0"/>
              <a:t> Reality)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KPIs/QoS, application awareness operation, and aspects related to power consumption, coverage, capacity, and mobility</a:t>
            </a:r>
          </a:p>
          <a:p>
            <a:pPr lvl="2"/>
            <a:r>
              <a:rPr lang="en-US" sz="1800" dirty="0"/>
              <a:t>Note: only </a:t>
            </a:r>
            <a:r>
              <a:rPr lang="en-US" sz="1800">
                <a:solidFill>
                  <a:srgbClr val="FF0000"/>
                </a:solidFill>
              </a:rPr>
              <a:t>power consumption/</a:t>
            </a:r>
            <a:r>
              <a:rPr lang="en-US" sz="1800"/>
              <a:t>coverage</a:t>
            </a:r>
            <a:r>
              <a:rPr lang="en-US" sz="1800" dirty="0"/>
              <a:t>/mobility aspects specific to XR</a:t>
            </a:r>
            <a:endParaRPr lang="en-US" sz="1050" dirty="0"/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46942</TotalTime>
  <Words>1483</Words>
  <Application>Microsoft Office PowerPoint</Application>
  <PresentationFormat>Custom</PresentationFormat>
  <Paragraphs>145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RAN Rel-18 Workshop</vt:lpstr>
      <vt:lpstr>General</vt:lpstr>
      <vt:lpstr>Rel-18 timeline</vt:lpstr>
      <vt:lpstr>Overall Observation: Balanced Evolution</vt:lpstr>
      <vt:lpstr>Management of the List of Topics</vt:lpstr>
      <vt:lpstr>Management of the List of Topics – Cont’d</vt:lpstr>
      <vt:lpstr>Further Guidance for Subsequent Email Discussion</vt:lpstr>
      <vt:lpstr>List of Topics 1/8</vt:lpstr>
      <vt:lpstr>List of Topics  2/8</vt:lpstr>
      <vt:lpstr>List of Topics  3/8</vt:lpstr>
      <vt:lpstr>List of Topics 4/8</vt:lpstr>
      <vt:lpstr>List of Topics  5/8</vt:lpstr>
      <vt:lpstr>List of Topics 6/8</vt:lpstr>
      <vt:lpstr>List of Topics  7/8</vt:lpstr>
      <vt:lpstr>List of Topics  8/8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624</cp:revision>
  <dcterms:created xsi:type="dcterms:W3CDTF">2018-05-24T11:49:12Z</dcterms:created>
  <dcterms:modified xsi:type="dcterms:W3CDTF">2021-07-01T17:01:11Z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