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7"/>
  </p:notesMasterIdLst>
  <p:sldIdLst>
    <p:sldId id="256" r:id="rId3"/>
    <p:sldId id="257" r:id="rId4"/>
    <p:sldId id="258" r:id="rId5"/>
    <p:sldId id="259" r:id="rId6"/>
  </p:sldIdLst>
  <p:sldSz cx="9144000" cy="6858000" type="screen4x3"/>
  <p:notesSz cx="6669088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16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Click to move the slide</a:t>
            </a:r>
          </a:p>
        </p:txBody>
      </p:sp>
      <p:sp>
        <p:nvSpPr>
          <p:cNvPr id="89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en-US" sz="2000" b="0" strike="noStrike" spc="-1">
                <a:latin typeface="Arial"/>
              </a:rPr>
              <a:t>Click to edit the notes format</a:t>
            </a:r>
          </a:p>
        </p:txBody>
      </p:sp>
      <p:sp>
        <p:nvSpPr>
          <p:cNvPr id="90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en-US" sz="1400" b="0" strike="noStrike" spc="-1">
                <a:latin typeface="Times New Roman"/>
              </a:rPr>
              <a:t>&lt;header&gt;</a:t>
            </a:r>
          </a:p>
        </p:txBody>
      </p:sp>
      <p:sp>
        <p:nvSpPr>
          <p:cNvPr id="91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r>
              <a:rPr lang="en-US" sz="1400" b="0" strike="noStrike" spc="-1">
                <a:latin typeface="Times New Roman"/>
              </a:rPr>
              <a:t>&lt;date/time&gt;</a:t>
            </a:r>
          </a:p>
        </p:txBody>
      </p:sp>
      <p:sp>
        <p:nvSpPr>
          <p:cNvPr id="92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r>
              <a:rPr lang="en-US" sz="1400" b="0" strike="noStrike" spc="-1">
                <a:latin typeface="Times New Roman"/>
              </a:rPr>
              <a:t>&lt;footer&gt;</a:t>
            </a:r>
          </a:p>
        </p:txBody>
      </p:sp>
      <p:sp>
        <p:nvSpPr>
          <p:cNvPr id="93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/>
            <a:fld id="{C274609F-55FD-48C8-B435-1E93D0B7FB16}" type="slidenum">
              <a:rPr lang="en-US" sz="1400" b="0" strike="noStrike" spc="-1">
                <a:latin typeface="Times New Roman"/>
              </a:rPr>
              <a:t>‹#›</a:t>
            </a:fld>
            <a:endParaRPr lang="en-US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853920" y="744480"/>
            <a:ext cx="4960440" cy="3722400"/>
          </a:xfrm>
          <a:prstGeom prst="rect">
            <a:avLst/>
          </a:prstGeom>
        </p:spPr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666720" y="4716360"/>
            <a:ext cx="5335200" cy="4466880"/>
          </a:xfrm>
          <a:prstGeom prst="rect">
            <a:avLst/>
          </a:prstGeom>
        </p:spPr>
        <p:txBody>
          <a:bodyPr lIns="90720" tIns="45360" rIns="90720" bIns="45360">
            <a:noAutofit/>
          </a:bodyPr>
          <a:lstStyle/>
          <a:p>
            <a:pPr marL="216000" indent="-216000">
              <a:lnSpc>
                <a:spcPct val="100000"/>
              </a:lnSpc>
            </a:pPr>
            <a:r>
              <a:rPr lang="fr-FR" sz="2000" b="0" strike="noStrike" spc="-1">
                <a:latin typeface="Arial"/>
              </a:rPr>
              <a:t>Pas de S à science, digital science.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110" name="TextShape 3"/>
          <p:cNvSpPr txBox="1"/>
          <p:nvPr/>
        </p:nvSpPr>
        <p:spPr>
          <a:xfrm>
            <a:off x="0" y="9307440"/>
            <a:ext cx="2920680" cy="490320"/>
          </a:xfrm>
          <a:prstGeom prst="rect">
            <a:avLst/>
          </a:prstGeom>
          <a:noFill/>
          <a:ln>
            <a:noFill/>
          </a:ln>
        </p:spPr>
        <p:txBody>
          <a:bodyPr lIns="90720" tIns="45360" rIns="90720" bIns="45360">
            <a:noAutofit/>
          </a:bodyPr>
          <a:lstStyle/>
          <a:p>
            <a:endParaRPr lang="en-US" sz="24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86072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285840" y="3863520"/>
            <a:ext cx="86072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69620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285840" y="386352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696200" y="386352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 type="body"/>
          </p:nvPr>
        </p:nvSpPr>
        <p:spPr>
          <a:xfrm>
            <a:off x="3196080" y="126828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 type="body"/>
          </p:nvPr>
        </p:nvSpPr>
        <p:spPr>
          <a:xfrm>
            <a:off x="6106320" y="126828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 type="body"/>
          </p:nvPr>
        </p:nvSpPr>
        <p:spPr>
          <a:xfrm>
            <a:off x="285840" y="386352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 type="body"/>
          </p:nvPr>
        </p:nvSpPr>
        <p:spPr>
          <a:xfrm>
            <a:off x="3196080" y="386352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 type="body"/>
          </p:nvPr>
        </p:nvSpPr>
        <p:spPr>
          <a:xfrm>
            <a:off x="6106320" y="386352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subTitle"/>
          </p:nvPr>
        </p:nvSpPr>
        <p:spPr>
          <a:xfrm>
            <a:off x="285840" y="1268280"/>
            <a:ext cx="8607240" cy="49683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860724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420012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4696200" y="1268280"/>
            <a:ext cx="420012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subTitle"/>
          </p:nvPr>
        </p:nvSpPr>
        <p:spPr>
          <a:xfrm>
            <a:off x="285840" y="115920"/>
            <a:ext cx="8607240" cy="40096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696200" y="1268280"/>
            <a:ext cx="420012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285840" y="386352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285840" y="1268280"/>
            <a:ext cx="8607240" cy="49683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420012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469620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 type="body"/>
          </p:nvPr>
        </p:nvSpPr>
        <p:spPr>
          <a:xfrm>
            <a:off x="4696200" y="386352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469620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285840" y="3863520"/>
            <a:ext cx="86072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86072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285840" y="3863520"/>
            <a:ext cx="86072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 type="body"/>
          </p:nvPr>
        </p:nvSpPr>
        <p:spPr>
          <a:xfrm>
            <a:off x="469620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79" name="PlaceHolder 4"/>
          <p:cNvSpPr>
            <a:spLocks noGrp="1"/>
          </p:cNvSpPr>
          <p:nvPr>
            <p:ph type="body"/>
          </p:nvPr>
        </p:nvSpPr>
        <p:spPr>
          <a:xfrm>
            <a:off x="285840" y="386352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80" name="PlaceHolder 5"/>
          <p:cNvSpPr>
            <a:spLocks noGrp="1"/>
          </p:cNvSpPr>
          <p:nvPr>
            <p:ph type="body"/>
          </p:nvPr>
        </p:nvSpPr>
        <p:spPr>
          <a:xfrm>
            <a:off x="4696200" y="386352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83" name="PlaceHolder 3"/>
          <p:cNvSpPr>
            <a:spLocks noGrp="1"/>
          </p:cNvSpPr>
          <p:nvPr>
            <p:ph type="body"/>
          </p:nvPr>
        </p:nvSpPr>
        <p:spPr>
          <a:xfrm>
            <a:off x="3196080" y="126828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84" name="PlaceHolder 4"/>
          <p:cNvSpPr>
            <a:spLocks noGrp="1"/>
          </p:cNvSpPr>
          <p:nvPr>
            <p:ph type="body"/>
          </p:nvPr>
        </p:nvSpPr>
        <p:spPr>
          <a:xfrm>
            <a:off x="6106320" y="126828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85" name="PlaceHolder 5"/>
          <p:cNvSpPr>
            <a:spLocks noGrp="1"/>
          </p:cNvSpPr>
          <p:nvPr>
            <p:ph type="body"/>
          </p:nvPr>
        </p:nvSpPr>
        <p:spPr>
          <a:xfrm>
            <a:off x="285840" y="386352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86" name="PlaceHolder 6"/>
          <p:cNvSpPr>
            <a:spLocks noGrp="1"/>
          </p:cNvSpPr>
          <p:nvPr>
            <p:ph type="body"/>
          </p:nvPr>
        </p:nvSpPr>
        <p:spPr>
          <a:xfrm>
            <a:off x="3196080" y="386352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87" name="PlaceHolder 7"/>
          <p:cNvSpPr>
            <a:spLocks noGrp="1"/>
          </p:cNvSpPr>
          <p:nvPr>
            <p:ph type="body"/>
          </p:nvPr>
        </p:nvSpPr>
        <p:spPr>
          <a:xfrm>
            <a:off x="6106320" y="3863520"/>
            <a:ext cx="277128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860724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420012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96200" y="1268280"/>
            <a:ext cx="420012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285840" y="115920"/>
            <a:ext cx="8607240" cy="40096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4696200" y="1268280"/>
            <a:ext cx="420012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285840" y="386352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4200120" cy="49683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69620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4696200" y="386352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28584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4696200" y="1268280"/>
            <a:ext cx="420012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body"/>
          </p:nvPr>
        </p:nvSpPr>
        <p:spPr>
          <a:xfrm>
            <a:off x="285840" y="3863520"/>
            <a:ext cx="8607240" cy="23698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2800" b="1" strike="noStrike" spc="-1">
              <a:solidFill>
                <a:srgbClr val="000000"/>
              </a:solidFill>
              <a:latin typeface="Arial Narrow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stomShape 1" hidden="1"/>
          <p:cNvSpPr/>
          <p:nvPr/>
        </p:nvSpPr>
        <p:spPr>
          <a:xfrm rot="16200000" flipV="1">
            <a:off x="4537080" y="-3231360"/>
            <a:ext cx="69480" cy="864216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0099CC"/>
              </a:gs>
            </a:gsLst>
            <a:lin ang="1080000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" name="Line 2"/>
          <p:cNvSpPr/>
          <p:nvPr/>
        </p:nvSpPr>
        <p:spPr>
          <a:xfrm>
            <a:off x="0" y="6318000"/>
            <a:ext cx="9144000" cy="0"/>
          </a:xfrm>
          <a:prstGeom prst="line">
            <a:avLst/>
          </a:prstGeom>
          <a:ln w="19080">
            <a:solidFill>
              <a:srgbClr val="B2B2B2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" name="Line 3"/>
          <p:cNvSpPr/>
          <p:nvPr/>
        </p:nvSpPr>
        <p:spPr>
          <a:xfrm>
            <a:off x="0" y="6357600"/>
            <a:ext cx="9144000" cy="0"/>
          </a:xfrm>
          <a:prstGeom prst="line">
            <a:avLst/>
          </a:prstGeom>
          <a:ln w="19080">
            <a:solidFill>
              <a:srgbClr val="0099C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" name="Image 8"/>
          <p:cNvPicPr/>
          <p:nvPr/>
        </p:nvPicPr>
        <p:blipFill>
          <a:blip r:embed="rId15"/>
          <a:stretch/>
        </p:blipFill>
        <p:spPr>
          <a:xfrm>
            <a:off x="324000" y="6396120"/>
            <a:ext cx="1584000" cy="390240"/>
          </a:xfrm>
          <a:prstGeom prst="rect">
            <a:avLst/>
          </a:prstGeom>
          <a:ln>
            <a:noFill/>
          </a:ln>
        </p:spPr>
      </p:pic>
      <p:pic>
        <p:nvPicPr>
          <p:cNvPr id="4" name="Espace réservé du contenu 2"/>
          <p:cNvPicPr/>
          <p:nvPr/>
        </p:nvPicPr>
        <p:blipFill>
          <a:blip r:embed="rId16"/>
          <a:stretch/>
        </p:blipFill>
        <p:spPr>
          <a:xfrm>
            <a:off x="8028000" y="6381720"/>
            <a:ext cx="874440" cy="439200"/>
          </a:xfrm>
          <a:prstGeom prst="rect">
            <a:avLst/>
          </a:prstGeom>
          <a:ln>
            <a:noFill/>
          </a:ln>
        </p:spPr>
      </p:pic>
      <p:sp>
        <p:nvSpPr>
          <p:cNvPr id="5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fr-FR" sz="32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800" b="1" strike="noStrike" spc="-1">
                <a:solidFill>
                  <a:srgbClr val="000000"/>
                </a:solidFill>
                <a:latin typeface="Arial Narrow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400" b="0" strike="noStrike" spc="-1">
                <a:solidFill>
                  <a:srgbClr val="000000"/>
                </a:solidFill>
                <a:latin typeface="Arial Narrow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solidFill>
                  <a:srgbClr val="000000"/>
                </a:solidFill>
                <a:latin typeface="Arial Narrow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400" b="0" strike="noStrike" spc="-1">
                <a:solidFill>
                  <a:srgbClr val="000000"/>
                </a:solidFill>
                <a:latin typeface="Arial Narrow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 Narrow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 Narrow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solidFill>
                  <a:srgbClr val="000000"/>
                </a:solidFill>
                <a:latin typeface="Arial Narrow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CustomShape 1"/>
          <p:cNvSpPr/>
          <p:nvPr/>
        </p:nvSpPr>
        <p:spPr>
          <a:xfrm rot="16200000" flipV="1">
            <a:off x="4537080" y="-3231360"/>
            <a:ext cx="69480" cy="864216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0099CC"/>
              </a:gs>
            </a:gsLst>
            <a:lin ang="10800000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" name="Line 2"/>
          <p:cNvSpPr/>
          <p:nvPr/>
        </p:nvSpPr>
        <p:spPr>
          <a:xfrm>
            <a:off x="0" y="6318000"/>
            <a:ext cx="9144000" cy="0"/>
          </a:xfrm>
          <a:prstGeom prst="line">
            <a:avLst/>
          </a:prstGeom>
          <a:ln w="19080">
            <a:solidFill>
              <a:srgbClr val="B2B2B2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5" name="Line 3"/>
          <p:cNvSpPr/>
          <p:nvPr/>
        </p:nvSpPr>
        <p:spPr>
          <a:xfrm>
            <a:off x="0" y="6357600"/>
            <a:ext cx="9144000" cy="0"/>
          </a:xfrm>
          <a:prstGeom prst="line">
            <a:avLst/>
          </a:prstGeom>
          <a:ln w="19080">
            <a:solidFill>
              <a:srgbClr val="0099C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6" name="Image 8"/>
          <p:cNvPicPr/>
          <p:nvPr/>
        </p:nvPicPr>
        <p:blipFill>
          <a:blip r:embed="rId14"/>
          <a:stretch/>
        </p:blipFill>
        <p:spPr>
          <a:xfrm>
            <a:off x="324000" y="6396120"/>
            <a:ext cx="1584000" cy="390240"/>
          </a:xfrm>
          <a:prstGeom prst="rect">
            <a:avLst/>
          </a:prstGeom>
          <a:ln>
            <a:noFill/>
          </a:ln>
        </p:spPr>
      </p:pic>
      <p:pic>
        <p:nvPicPr>
          <p:cNvPr id="47" name="Espace réservé du contenu 2"/>
          <p:cNvPicPr/>
          <p:nvPr/>
        </p:nvPicPr>
        <p:blipFill>
          <a:blip r:embed="rId15"/>
          <a:stretch/>
        </p:blipFill>
        <p:spPr>
          <a:xfrm>
            <a:off x="8028000" y="6381720"/>
            <a:ext cx="874440" cy="439200"/>
          </a:xfrm>
          <a:prstGeom prst="rect">
            <a:avLst/>
          </a:prstGeom>
          <a:ln>
            <a:noFill/>
          </a:ln>
        </p:spPr>
      </p:pic>
      <p:sp>
        <p:nvSpPr>
          <p:cNvPr id="48" name="PlaceHolder 4"/>
          <p:cNvSpPr>
            <a:spLocks noGrp="1"/>
          </p:cNvSpPr>
          <p:nvPr>
            <p:ph type="title"/>
          </p:nvPr>
        </p:nvSpPr>
        <p:spPr>
          <a:xfrm>
            <a:off x="285840" y="115920"/>
            <a:ext cx="8607240" cy="86472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3200" b="1" strike="noStrike" spc="-1">
                <a:solidFill>
                  <a:srgbClr val="0099CC"/>
                </a:solidFill>
                <a:latin typeface="Arial Narrow"/>
              </a:rPr>
              <a:t>Cliquez pour modifier le style du titre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PlaceHolder 5"/>
          <p:cNvSpPr>
            <a:spLocks noGrp="1"/>
          </p:cNvSpPr>
          <p:nvPr>
            <p:ph type="body"/>
          </p:nvPr>
        </p:nvSpPr>
        <p:spPr>
          <a:xfrm>
            <a:off x="285840" y="1268280"/>
            <a:ext cx="8607240" cy="496836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343080" indent="-342720">
              <a:lnSpc>
                <a:spcPct val="100000"/>
              </a:lnSpc>
              <a:spcBef>
                <a:spcPts val="1400"/>
              </a:spcBef>
              <a:buClr>
                <a:srgbClr val="0099CC"/>
              </a:buClr>
              <a:buSzPct val="130000"/>
              <a:buFont typeface="Wingdings" charset="2"/>
              <a:buChar char=""/>
            </a:pPr>
            <a:r>
              <a:rPr lang="fr-FR" sz="2800" b="1" strike="noStrike" spc="-1">
                <a:solidFill>
                  <a:srgbClr val="000000"/>
                </a:solidFill>
                <a:latin typeface="Arial Narrow"/>
              </a:rPr>
              <a:t>Cliquez pour modifier les styles du texte du masque</a:t>
            </a:r>
          </a:p>
          <a:p>
            <a:pPr marL="743040" lvl="1" indent="-285480">
              <a:lnSpc>
                <a:spcPct val="100000"/>
              </a:lnSpc>
              <a:spcBef>
                <a:spcPts val="479"/>
              </a:spcBef>
              <a:buClr>
                <a:srgbClr val="0099CC"/>
              </a:buClr>
              <a:buFont typeface="Wingdings" charset="2"/>
              <a:buChar char=""/>
            </a:pPr>
            <a:r>
              <a:rPr lang="fr-FR" sz="2400" b="0" strike="noStrike" spc="-1">
                <a:solidFill>
                  <a:srgbClr val="000000"/>
                </a:solidFill>
                <a:latin typeface="Arial Narrow"/>
              </a:rPr>
              <a:t>Deuxième niveau</a:t>
            </a:r>
          </a:p>
          <a:p>
            <a:pPr marL="1143000" lvl="2" indent="-228240">
              <a:lnSpc>
                <a:spcPct val="100000"/>
              </a:lnSpc>
              <a:spcBef>
                <a:spcPts val="479"/>
              </a:spcBef>
              <a:buClr>
                <a:srgbClr val="0099CC"/>
              </a:buClr>
              <a:buFont typeface="Eurostile LT Std"/>
              <a:buChar char="–"/>
            </a:pPr>
            <a:r>
              <a:rPr lang="fr-FR" sz="2400" b="0" strike="noStrike" spc="-1">
                <a:solidFill>
                  <a:srgbClr val="000000"/>
                </a:solidFill>
                <a:latin typeface="Arial Narrow"/>
              </a:rPr>
              <a:t>Troisième niveau</a:t>
            </a:r>
          </a:p>
          <a:p>
            <a:pPr marL="1600200" lvl="3" indent="-228240">
              <a:lnSpc>
                <a:spcPct val="100000"/>
              </a:lnSpc>
              <a:spcBef>
                <a:spcPts val="479"/>
              </a:spcBef>
              <a:buClr>
                <a:srgbClr val="0099CC"/>
              </a:buClr>
              <a:buFont typeface="Wingdings" charset="2"/>
              <a:buChar char=""/>
            </a:pPr>
            <a:r>
              <a:rPr lang="fr-FR" sz="2400" b="0" strike="noStrike" spc="-1">
                <a:solidFill>
                  <a:srgbClr val="000000"/>
                </a:solidFill>
                <a:latin typeface="Arial Narrow"/>
              </a:rPr>
              <a:t>Quatrième niveau</a:t>
            </a:r>
          </a:p>
          <a:p>
            <a:pPr marL="2057400" lvl="4" indent="-228240">
              <a:lnSpc>
                <a:spcPct val="100000"/>
              </a:lnSpc>
              <a:spcBef>
                <a:spcPts val="479"/>
              </a:spcBef>
              <a:buClr>
                <a:srgbClr val="0099CC"/>
              </a:buClr>
              <a:buFont typeface="Wingdings" charset="2"/>
              <a:buChar char=""/>
            </a:pPr>
            <a:r>
              <a:rPr lang="fr-FR" sz="2400" b="0" strike="noStrike" spc="-1">
                <a:solidFill>
                  <a:srgbClr val="000000"/>
                </a:solidFill>
                <a:latin typeface="Arial Narrow"/>
              </a:rPr>
              <a:t>Cinquième niveau</a:t>
            </a:r>
          </a:p>
        </p:txBody>
      </p:sp>
      <p:sp>
        <p:nvSpPr>
          <p:cNvPr id="50" name="PlaceHolder 6"/>
          <p:cNvSpPr>
            <a:spLocks noGrp="1"/>
          </p:cNvSpPr>
          <p:nvPr>
            <p:ph type="dt"/>
          </p:nvPr>
        </p:nvSpPr>
        <p:spPr>
          <a:xfrm>
            <a:off x="3635280" y="6524640"/>
            <a:ext cx="1079280" cy="196560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fld id="{E79873BB-342E-4703-BC9A-45CE8C9ADC5E}" type="datetime1">
              <a:rPr lang="fr-FR" sz="800" b="0" strike="noStrike" spc="-1">
                <a:solidFill>
                  <a:srgbClr val="808080"/>
                </a:solidFill>
                <a:latin typeface="Eurostile LT Std"/>
              </a:rPr>
              <a:t>14/06/2021</a:t>
            </a:fld>
            <a:endParaRPr lang="en-US" sz="800" b="0" strike="noStrike" spc="-1">
              <a:latin typeface="Times New Roman"/>
            </a:endParaRPr>
          </a:p>
        </p:txBody>
      </p:sp>
      <p:sp>
        <p:nvSpPr>
          <p:cNvPr id="51" name="PlaceHolder 7"/>
          <p:cNvSpPr>
            <a:spLocks noGrp="1"/>
          </p:cNvSpPr>
          <p:nvPr>
            <p:ph type="sldNum"/>
          </p:nvPr>
        </p:nvSpPr>
        <p:spPr>
          <a:xfrm>
            <a:off x="4788000" y="6524640"/>
            <a:ext cx="718920" cy="196560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fr-FR" sz="800" b="0" strike="noStrike" spc="-1">
                <a:solidFill>
                  <a:srgbClr val="808080"/>
                </a:solidFill>
                <a:latin typeface="Eurostile LT Std"/>
              </a:rPr>
              <a:t>- p </a:t>
            </a:r>
            <a:fld id="{2C0D1AA0-5791-4B07-8F33-156BF579B6B2}" type="slidenum">
              <a:rPr lang="fr-FR" sz="800" b="0" strike="noStrike" spc="-1">
                <a:solidFill>
                  <a:srgbClr val="808080"/>
                </a:solidFill>
                <a:latin typeface="Eurostile LT Std"/>
              </a:rPr>
              <a:t>‹#›</a:t>
            </a:fld>
            <a:r>
              <a:rPr lang="fr-FR" sz="800" b="0" strike="noStrike" spc="-1">
                <a:solidFill>
                  <a:srgbClr val="808080"/>
                </a:solidFill>
                <a:latin typeface="Eurostile LT Std"/>
              </a:rPr>
              <a:t> </a:t>
            </a:r>
            <a:endParaRPr lang="en-US" sz="8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CustomShape 1"/>
          <p:cNvSpPr/>
          <p:nvPr/>
        </p:nvSpPr>
        <p:spPr>
          <a:xfrm>
            <a:off x="3568680" y="1917000"/>
            <a:ext cx="6187680" cy="7916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1600" b="1" strike="noStrike" spc="-1">
                <a:solidFill>
                  <a:srgbClr val="0099CC"/>
                </a:solidFill>
                <a:latin typeface="Calibri"/>
              </a:rPr>
              <a:t>3GPP TSG RAN Rel-18 Workshop		RWS-210651	</a:t>
            </a:r>
            <a:endParaRPr lang="en-US" sz="1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1600" b="1" strike="noStrike" spc="-1">
                <a:solidFill>
                  <a:srgbClr val="0099CC"/>
                </a:solidFill>
                <a:latin typeface="Calibri"/>
              </a:rPr>
              <a:t>e-Meeting, June 28 – July 2, 2021</a:t>
            </a:r>
            <a:endParaRPr lang="en-US" sz="1600" b="0" strike="noStrike" spc="-1">
              <a:latin typeface="Arial"/>
            </a:endParaRPr>
          </a:p>
        </p:txBody>
      </p:sp>
      <p:sp>
        <p:nvSpPr>
          <p:cNvPr id="95" name="CustomShape 2"/>
          <p:cNvSpPr/>
          <p:nvPr/>
        </p:nvSpPr>
        <p:spPr>
          <a:xfrm>
            <a:off x="3132000" y="3357000"/>
            <a:ext cx="6768360" cy="16855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99CC"/>
                </a:solidFill>
                <a:latin typeface="Calibri"/>
              </a:rPr>
              <a:t>Considerations for Sporadic </a:t>
            </a:r>
            <a:endParaRPr lang="en-US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99CC"/>
                </a:solidFill>
                <a:latin typeface="Calibri"/>
              </a:rPr>
              <a:t>Random Access in Massive IoT </a:t>
            </a:r>
            <a:endParaRPr lang="en-US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99CC"/>
                </a:solidFill>
                <a:latin typeface="Calibri"/>
              </a:rPr>
              <a:t>Use Cases</a:t>
            </a:r>
            <a:r>
              <a:t/>
            </a:r>
            <a:br/>
            <a:r>
              <a:t/>
            </a:r>
            <a:br/>
            <a:r>
              <a:rPr lang="en-US" sz="2000" b="1" strike="noStrike" spc="-1">
                <a:solidFill>
                  <a:srgbClr val="0099CC"/>
                </a:solidFill>
                <a:latin typeface="Calibri"/>
              </a:rPr>
              <a:t>Agenda Item: 4.2</a:t>
            </a:r>
            <a:endParaRPr lang="en-US" sz="2000" b="0" strike="noStrike" spc="-1">
              <a:latin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Shape 1"/>
          <p:cNvSpPr txBox="1"/>
          <p:nvPr/>
        </p:nvSpPr>
        <p:spPr>
          <a:xfrm>
            <a:off x="285840" y="115920"/>
            <a:ext cx="8607240" cy="8647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99CC"/>
                </a:solidFill>
                <a:latin typeface="Calibri"/>
              </a:rPr>
              <a:t>Motivation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" name="TextShape 2"/>
          <p:cNvSpPr txBox="1"/>
          <p:nvPr/>
        </p:nvSpPr>
        <p:spPr>
          <a:xfrm>
            <a:off x="285840" y="1268280"/>
            <a:ext cx="8607240" cy="49683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marL="343080" indent="-342720">
              <a:lnSpc>
                <a:spcPct val="100000"/>
              </a:lnSpc>
              <a:spcBef>
                <a:spcPts val="901"/>
              </a:spcBef>
              <a:buClr>
                <a:srgbClr val="0099CC"/>
              </a:buClr>
              <a:buSzPct val="130000"/>
              <a:buFont typeface="Wingdings" charset="2"/>
              <a:buChar char=""/>
            </a:pPr>
            <a:r>
              <a:rPr lang="en-US" sz="1800" b="1" strike="noStrike" spc="-1">
                <a:solidFill>
                  <a:srgbClr val="000000"/>
                </a:solidFill>
                <a:latin typeface="Calibri"/>
              </a:rPr>
              <a:t>Massive machine-type communications would benefit from a low-latency uplink for short packets</a:t>
            </a:r>
            <a:endParaRPr lang="fr-FR" sz="1800" b="1" strike="noStrike" spc="-1">
              <a:solidFill>
                <a:srgbClr val="000000"/>
              </a:solidFill>
              <a:latin typeface="Arial Narrow"/>
            </a:endParaRPr>
          </a:p>
          <a:p>
            <a:pPr marL="743040" lvl="1" indent="-285480">
              <a:lnSpc>
                <a:spcPct val="100000"/>
              </a:lnSpc>
              <a:spcBef>
                <a:spcPts val="360"/>
              </a:spcBef>
              <a:buClr>
                <a:srgbClr val="0099CC"/>
              </a:buClr>
              <a:buFont typeface="Wingdings" charset="2"/>
              <a:buChar char=""/>
            </a:pPr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Minimize UL transmissions and time/energy to upload sporadic short packets</a:t>
            </a:r>
            <a:endParaRPr lang="fr-FR" sz="1800" b="0" strike="noStrike" spc="-1">
              <a:solidFill>
                <a:srgbClr val="000000"/>
              </a:solidFill>
              <a:latin typeface="Arial Narrow"/>
            </a:endParaRPr>
          </a:p>
          <a:p>
            <a:pPr marL="743040" lvl="1" indent="-285480">
              <a:lnSpc>
                <a:spcPct val="100000"/>
              </a:lnSpc>
              <a:spcBef>
                <a:spcPts val="360"/>
              </a:spcBef>
              <a:buClr>
                <a:srgbClr val="0099CC"/>
              </a:buClr>
              <a:buFont typeface="Wingdings" charset="2"/>
              <a:buChar char=""/>
            </a:pPr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Event-driven traffic (sensor networks)</a:t>
            </a:r>
            <a:endParaRPr lang="fr-FR" sz="1800" b="0" strike="noStrike" spc="-1">
              <a:solidFill>
                <a:srgbClr val="000000"/>
              </a:solidFill>
              <a:latin typeface="Arial Narrow"/>
            </a:endParaRPr>
          </a:p>
          <a:p>
            <a:pPr marL="1143000" lvl="2" indent="-228240">
              <a:lnSpc>
                <a:spcPct val="100000"/>
              </a:lnSpc>
              <a:spcBef>
                <a:spcPts val="360"/>
              </a:spcBef>
              <a:buClr>
                <a:srgbClr val="0099CC"/>
              </a:buClr>
              <a:buFont typeface="Eurostile LT Std"/>
              <a:buChar char="–"/>
            </a:pPr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Physical phenomena detection (earthquake, gas leak, electricity grid anomalies, etc.)</a:t>
            </a:r>
            <a:endParaRPr lang="fr-FR" sz="1800" b="0" strike="noStrike" spc="-1">
              <a:solidFill>
                <a:srgbClr val="000000"/>
              </a:solidFill>
              <a:latin typeface="Arial Narrow"/>
            </a:endParaRPr>
          </a:p>
          <a:p>
            <a:pPr marL="1143000" lvl="2" indent="-228240">
              <a:lnSpc>
                <a:spcPct val="100000"/>
              </a:lnSpc>
              <a:spcBef>
                <a:spcPts val="360"/>
              </a:spcBef>
              <a:buClr>
                <a:srgbClr val="0099CC"/>
              </a:buClr>
              <a:buFont typeface="Eurostile LT Std"/>
              <a:buChar char="–"/>
            </a:pPr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Autonomous vehicle warning systems</a:t>
            </a:r>
            <a:endParaRPr lang="fr-FR" sz="1800" b="0" strike="noStrike" spc="-1">
              <a:solidFill>
                <a:srgbClr val="000000"/>
              </a:solidFill>
              <a:latin typeface="Arial Narrow"/>
            </a:endParaRPr>
          </a:p>
          <a:p>
            <a:pPr marL="1143000" lvl="2" indent="-228240">
              <a:lnSpc>
                <a:spcPct val="100000"/>
              </a:lnSpc>
              <a:spcBef>
                <a:spcPts val="360"/>
              </a:spcBef>
              <a:buClr>
                <a:srgbClr val="0099CC"/>
              </a:buClr>
              <a:buFont typeface="Eurostile LT Std"/>
              <a:buChar char="–"/>
            </a:pPr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gaming</a:t>
            </a:r>
            <a:endParaRPr lang="fr-FR" sz="1800" b="0" strike="noStrike" spc="-1">
              <a:solidFill>
                <a:srgbClr val="000000"/>
              </a:solidFill>
              <a:latin typeface="Arial Narrow"/>
            </a:endParaRPr>
          </a:p>
          <a:p>
            <a:pPr marL="914400">
              <a:lnSpc>
                <a:spcPct val="100000"/>
              </a:lnSpc>
              <a:spcBef>
                <a:spcPts val="360"/>
              </a:spcBef>
              <a:tabLst>
                <a:tab pos="0" algn="l"/>
              </a:tabLst>
            </a:pPr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 =&gt; all have potentially massive UL measurements contending for the channel </a:t>
            </a:r>
            <a:endParaRPr lang="fr-FR" sz="1800" b="1" strike="noStrike" spc="-1">
              <a:solidFill>
                <a:srgbClr val="000000"/>
              </a:solidFill>
              <a:latin typeface="Arial Narrow"/>
            </a:endParaRPr>
          </a:p>
          <a:p>
            <a:pPr marL="343080" indent="-342720">
              <a:lnSpc>
                <a:spcPct val="100000"/>
              </a:lnSpc>
              <a:spcBef>
                <a:spcPts val="901"/>
              </a:spcBef>
              <a:buClr>
                <a:srgbClr val="0099CC"/>
              </a:buClr>
              <a:buSzPct val="130000"/>
              <a:buFont typeface="Wingdings" charset="2"/>
              <a:buChar char=""/>
              <a:tabLst>
                <a:tab pos="0" algn="l"/>
              </a:tabLst>
            </a:pPr>
            <a:r>
              <a:rPr lang="en-US" sz="1800" b="1" strike="noStrike" spc="-1">
                <a:solidFill>
                  <a:srgbClr val="000000"/>
                </a:solidFill>
                <a:latin typeface="Calibri"/>
              </a:rPr>
              <a:t>Question: What is the shortest time to send a single user-plane (IP) packet with the 5G air-interface (R16) from RRC_INACTIVE</a:t>
            </a:r>
            <a:endParaRPr lang="fr-FR" sz="1800" b="1" strike="noStrike" spc="-1">
              <a:solidFill>
                <a:srgbClr val="000000"/>
              </a:solidFill>
              <a:latin typeface="Arial Narrow"/>
            </a:endParaRPr>
          </a:p>
          <a:p>
            <a:pPr marL="743040" lvl="1" indent="-285480">
              <a:lnSpc>
                <a:spcPct val="100000"/>
              </a:lnSpc>
              <a:spcBef>
                <a:spcPts val="360"/>
              </a:spcBef>
              <a:buClr>
                <a:srgbClr val="0099CC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2-step RACH MsgA/B (RRCResume), DCCH/ULSCH with BSR (RRCResumeComplete),DCI0_x,DTCH/ULSCH =&gt; </a:t>
            </a:r>
            <a:r>
              <a:rPr lang="en-US" sz="1800" b="1" strike="noStrike" spc="-1">
                <a:solidFill>
                  <a:srgbClr val="000000"/>
                </a:solidFill>
                <a:latin typeface="Calibri"/>
              </a:rPr>
              <a:t>still lots of exchanges for a single packet</a:t>
            </a:r>
            <a:endParaRPr lang="fr-FR" sz="1800" b="0" strike="noStrike" spc="-1">
              <a:solidFill>
                <a:srgbClr val="000000"/>
              </a:solidFill>
              <a:latin typeface="Arial Narrow"/>
            </a:endParaRPr>
          </a:p>
          <a:p>
            <a:pPr marL="743040" lvl="1" indent="-285480">
              <a:lnSpc>
                <a:spcPct val="100000"/>
              </a:lnSpc>
              <a:spcBef>
                <a:spcPts val="360"/>
              </a:spcBef>
              <a:buClr>
                <a:srgbClr val="0099CC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AND scheduler knows this is a critical sporadic UL transmission to minimize scheduling time  =&gt; difficult with large user-populations and event-driven traffic!</a:t>
            </a:r>
            <a:endParaRPr lang="fr-FR" sz="1800" b="0" strike="noStrike" spc="-1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98" name="TextShape 3"/>
          <p:cNvSpPr txBox="1"/>
          <p:nvPr/>
        </p:nvSpPr>
        <p:spPr>
          <a:xfrm>
            <a:off x="3635280" y="6524640"/>
            <a:ext cx="1079280" cy="19656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fld id="{4228E692-8C32-4409-8148-AF63350841C0}" type="datetime1">
              <a:rPr lang="fr-FR" sz="800" b="0" strike="noStrike" spc="-1">
                <a:solidFill>
                  <a:srgbClr val="808080"/>
                </a:solidFill>
                <a:latin typeface="Eurostile LT Std"/>
              </a:rPr>
              <a:t>14/06/2021</a:t>
            </a:fld>
            <a:endParaRPr lang="en-US" sz="800" b="0" strike="noStrike" spc="-1">
              <a:latin typeface="Times New Roman"/>
            </a:endParaRPr>
          </a:p>
        </p:txBody>
      </p:sp>
      <p:sp>
        <p:nvSpPr>
          <p:cNvPr id="99" name="TextShape 4"/>
          <p:cNvSpPr txBox="1"/>
          <p:nvPr/>
        </p:nvSpPr>
        <p:spPr>
          <a:xfrm>
            <a:off x="4788000" y="6524640"/>
            <a:ext cx="718920" cy="19656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fr-FR" sz="800" b="0" strike="noStrike" spc="-1">
                <a:solidFill>
                  <a:srgbClr val="808080"/>
                </a:solidFill>
                <a:latin typeface="Eurostile LT Std"/>
              </a:rPr>
              <a:t>- p </a:t>
            </a:r>
            <a:fld id="{C2B1F116-27DB-42C2-B87C-698479EFF215}" type="slidenum">
              <a:rPr lang="fr-FR" sz="800" b="0" strike="noStrike" spc="-1">
                <a:solidFill>
                  <a:srgbClr val="808080"/>
                </a:solidFill>
                <a:latin typeface="Eurostile LT Std"/>
              </a:rPr>
              <a:t>2</a:t>
            </a:fld>
            <a:r>
              <a:rPr lang="fr-FR" sz="800" b="0" strike="noStrike" spc="-1">
                <a:solidFill>
                  <a:srgbClr val="808080"/>
                </a:solidFill>
                <a:latin typeface="Eurostile LT Std"/>
              </a:rPr>
              <a:t> </a:t>
            </a:r>
            <a:endParaRPr lang="en-US" sz="800" b="0" strike="noStrike" spc="-1">
              <a:latin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extShape 1"/>
          <p:cNvSpPr txBox="1"/>
          <p:nvPr/>
        </p:nvSpPr>
        <p:spPr>
          <a:xfrm>
            <a:off x="285840" y="115920"/>
            <a:ext cx="8607240" cy="8647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99CC"/>
                </a:solidFill>
                <a:latin typeface="Calibri"/>
              </a:rPr>
              <a:t>Background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TextShape 2"/>
          <p:cNvSpPr txBox="1"/>
          <p:nvPr/>
        </p:nvSpPr>
        <p:spPr>
          <a:xfrm>
            <a:off x="285840" y="1268280"/>
            <a:ext cx="8607240" cy="49683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marL="343080" indent="-342720">
              <a:lnSpc>
                <a:spcPct val="100000"/>
              </a:lnSpc>
              <a:spcBef>
                <a:spcPts val="901"/>
              </a:spcBef>
              <a:buClr>
                <a:srgbClr val="0099CC"/>
              </a:buClr>
              <a:buSzPct val="130000"/>
              <a:buFont typeface="Wingdings" charset="2"/>
              <a:buChar char=""/>
            </a:pPr>
            <a:r>
              <a:rPr lang="en-US" sz="1800" b="1" strike="noStrike" spc="-1" dirty="0">
                <a:solidFill>
                  <a:srgbClr val="000000"/>
                </a:solidFill>
                <a:latin typeface="Calibri"/>
              </a:rPr>
              <a:t>Rel-17 RAN2 WI Small Data Transmission (SDT) addresses this problem</a:t>
            </a:r>
            <a:endParaRPr lang="fr-FR" sz="1800" b="1" strike="noStrike" spc="-1" dirty="0">
              <a:solidFill>
                <a:srgbClr val="000000"/>
              </a:solidFill>
              <a:latin typeface="Arial Narrow"/>
            </a:endParaRPr>
          </a:p>
          <a:p>
            <a:pPr marL="743040" lvl="1" indent="-285480">
              <a:spcBef>
                <a:spcPts val="1134"/>
              </a:spcBef>
              <a:buClr>
                <a:srgbClr val="0099CC"/>
              </a:buClr>
              <a:buFont typeface="Wingdings" charset="2"/>
              <a:buChar char=""/>
            </a:pPr>
            <a:r>
              <a:rPr lang="en-US" sz="1800" b="0" strike="noStrike" spc="-1" dirty="0">
                <a:solidFill>
                  <a:srgbClr val="000000"/>
                </a:solidFill>
                <a:latin typeface="Calibri"/>
              </a:rPr>
              <a:t>RA-based approach allows UL data transmission in </a:t>
            </a:r>
            <a:r>
              <a:rPr lang="en-US" sz="1800" b="0" strike="noStrike" spc="-1" dirty="0" err="1" smtClean="0">
                <a:solidFill>
                  <a:srgbClr val="000000"/>
                </a:solidFill>
                <a:latin typeface="Calibri"/>
              </a:rPr>
              <a:t>MsgA</a:t>
            </a:r>
            <a:r>
              <a:rPr lang="en-US" sz="1800" b="0" strike="noStrike" spc="-1" dirty="0" smtClean="0">
                <a:solidFill>
                  <a:srgbClr val="000000"/>
                </a:solidFill>
                <a:latin typeface="Calibri"/>
              </a:rPr>
              <a:t>/Msg3</a:t>
            </a:r>
          </a:p>
          <a:p>
            <a:pPr marL="743040" lvl="1" indent="-285480">
              <a:spcBef>
                <a:spcPts val="1134"/>
              </a:spcBef>
              <a:buClr>
                <a:srgbClr val="0099CC"/>
              </a:buClr>
              <a:buFont typeface="Wingdings" charset="2"/>
              <a:buChar char=""/>
            </a:pPr>
            <a:r>
              <a:rPr lang="en-US" spc="-1" dirty="0" smtClean="0">
                <a:solidFill>
                  <a:srgbClr val="000000"/>
                </a:solidFill>
                <a:latin typeface="Calibri"/>
              </a:rPr>
              <a:t>RO and/or p</a:t>
            </a:r>
            <a:r>
              <a:rPr lang="en-US" spc="-1" dirty="0" smtClean="0">
                <a:solidFill>
                  <a:srgbClr val="000000"/>
                </a:solidFill>
                <a:latin typeface="Calibri"/>
              </a:rPr>
              <a:t>reamble </a:t>
            </a:r>
            <a:r>
              <a:rPr lang="en-US" spc="-1" dirty="0">
                <a:solidFill>
                  <a:srgbClr val="000000"/>
                </a:solidFill>
                <a:latin typeface="Calibri"/>
              </a:rPr>
              <a:t>partitioning indicates SDT event</a:t>
            </a:r>
            <a:endParaRPr lang="en-US" sz="1800" b="0" strike="noStrike" spc="-1" dirty="0" smtClean="0">
              <a:solidFill>
                <a:srgbClr val="000000"/>
              </a:solidFill>
              <a:latin typeface="Calibri"/>
            </a:endParaRPr>
          </a:p>
          <a:p>
            <a:pPr marL="743040" lvl="1" indent="-285480">
              <a:spcBef>
                <a:spcPts val="1134"/>
              </a:spcBef>
              <a:buClr>
                <a:srgbClr val="0099CC"/>
              </a:buClr>
              <a:buFont typeface="Wingdings" charset="2"/>
              <a:buChar char=""/>
            </a:pPr>
            <a:r>
              <a:rPr lang="en-US" spc="-1" dirty="0">
                <a:solidFill>
                  <a:srgbClr val="000000"/>
                </a:solidFill>
                <a:latin typeface="Calibri"/>
              </a:rPr>
              <a:t>Payloads of 100 – 300 Bytes are </a:t>
            </a:r>
            <a:r>
              <a:rPr lang="en-US" spc="-1" dirty="0" smtClean="0">
                <a:solidFill>
                  <a:srgbClr val="000000"/>
                </a:solidFill>
                <a:latin typeface="Calibri"/>
              </a:rPr>
              <a:t>considered</a:t>
            </a:r>
            <a:endParaRPr lang="fr-FR" sz="1800" b="0" strike="noStrike" spc="-1" dirty="0">
              <a:solidFill>
                <a:srgbClr val="000000"/>
              </a:solidFill>
              <a:latin typeface="Arial Narrow"/>
            </a:endParaRPr>
          </a:p>
          <a:p>
            <a:pPr marL="743040" lvl="1" indent="-285480">
              <a:spcBef>
                <a:spcPts val="1134"/>
              </a:spcBef>
              <a:buClr>
                <a:srgbClr val="0099CC"/>
              </a:buClr>
              <a:buFont typeface="Wingdings" charset="2"/>
              <a:buChar char=""/>
            </a:pPr>
            <a:r>
              <a:rPr lang="en-US" spc="-1" dirty="0" smtClean="0">
                <a:solidFill>
                  <a:srgbClr val="000000"/>
                </a:solidFill>
                <a:latin typeface="Calibri"/>
              </a:rPr>
              <a:t>Up to two preambles groups to indicate PUSCH-</a:t>
            </a:r>
            <a:r>
              <a:rPr lang="en-US" spc="-1" dirty="0" err="1" smtClean="0">
                <a:solidFill>
                  <a:srgbClr val="000000"/>
                </a:solidFill>
                <a:latin typeface="Calibri"/>
              </a:rPr>
              <a:t>config</a:t>
            </a:r>
            <a:r>
              <a:rPr lang="en-US" spc="-1" dirty="0" smtClean="0">
                <a:solidFill>
                  <a:srgbClr val="000000"/>
                </a:solidFill>
                <a:latin typeface="Calibri"/>
              </a:rPr>
              <a:t> (payload size)</a:t>
            </a:r>
            <a:endParaRPr lang="fr-FR" sz="1800" b="0" strike="noStrike" spc="-1" dirty="0">
              <a:solidFill>
                <a:srgbClr val="000000"/>
              </a:solidFill>
              <a:latin typeface="Arial Narrow"/>
            </a:endParaRPr>
          </a:p>
          <a:p>
            <a:pPr marL="743040" lvl="1" indent="-285480">
              <a:spcBef>
                <a:spcPts val="1134"/>
              </a:spcBef>
              <a:buClr>
                <a:srgbClr val="0099CC"/>
              </a:buClr>
              <a:buFont typeface="Wingdings" charset="2"/>
              <a:buChar char=""/>
            </a:pPr>
            <a:r>
              <a:rPr lang="en-US" sz="1800" b="0" strike="noStrike" spc="-1" dirty="0" smtClean="0">
                <a:solidFill>
                  <a:srgbClr val="000000"/>
                </a:solidFill>
                <a:latin typeface="Calibri"/>
              </a:rPr>
              <a:t>In </a:t>
            </a:r>
            <a:r>
              <a:rPr lang="en-US" sz="1800" b="0" strike="noStrike" spc="-1" dirty="0">
                <a:solidFill>
                  <a:srgbClr val="000000"/>
                </a:solidFill>
                <a:latin typeface="Calibri"/>
              </a:rPr>
              <a:t>2-step RACH the PUSCH transmission is contention-based</a:t>
            </a:r>
            <a:endParaRPr lang="fr-FR" sz="1800" b="0" strike="noStrike" spc="-1" dirty="0">
              <a:solidFill>
                <a:srgbClr val="000000"/>
              </a:solidFill>
              <a:latin typeface="Arial Narrow"/>
            </a:endParaRPr>
          </a:p>
          <a:p>
            <a:pPr marL="343080" indent="-342720">
              <a:lnSpc>
                <a:spcPct val="100000"/>
              </a:lnSpc>
              <a:spcBef>
                <a:spcPts val="901"/>
              </a:spcBef>
              <a:buClr>
                <a:srgbClr val="0099CC"/>
              </a:buClr>
              <a:buSzPct val="130000"/>
              <a:buFont typeface="Wingdings" charset="2"/>
              <a:buChar char=""/>
              <a:tabLst>
                <a:tab pos="0" algn="l"/>
              </a:tabLst>
            </a:pPr>
            <a:r>
              <a:rPr lang="en-US" sz="1800" b="1" strike="noStrike" spc="-1" dirty="0">
                <a:solidFill>
                  <a:srgbClr val="000000"/>
                </a:solidFill>
                <a:latin typeface="Calibri"/>
              </a:rPr>
              <a:t>Observations:</a:t>
            </a:r>
            <a:endParaRPr lang="fr-FR" sz="1800" b="1" strike="noStrike" spc="-1" dirty="0">
              <a:solidFill>
                <a:srgbClr val="000000"/>
              </a:solidFill>
              <a:latin typeface="Arial Narrow"/>
            </a:endParaRPr>
          </a:p>
          <a:p>
            <a:pPr marL="743040" lvl="1" indent="-285480">
              <a:spcBef>
                <a:spcPts val="1134"/>
              </a:spcBef>
              <a:buClr>
                <a:srgbClr val="0099CC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en-US" sz="1800" b="0" strike="noStrike" spc="-1" dirty="0">
                <a:solidFill>
                  <a:srgbClr val="000000"/>
                </a:solidFill>
                <a:latin typeface="Calibri"/>
              </a:rPr>
              <a:t>Contention in massive access </a:t>
            </a:r>
            <a:r>
              <a:rPr lang="en-US" sz="1800" b="0" strike="noStrike" spc="-1" dirty="0" smtClean="0">
                <a:solidFill>
                  <a:srgbClr val="000000"/>
                </a:solidFill>
                <a:latin typeface="Calibri"/>
              </a:rPr>
              <a:t>use-cases</a:t>
            </a:r>
            <a:endParaRPr lang="fr-FR" spc="-1" dirty="0">
              <a:solidFill>
                <a:srgbClr val="000000"/>
              </a:solidFill>
              <a:latin typeface="Arial Narrow"/>
            </a:endParaRPr>
          </a:p>
          <a:p>
            <a:pPr marL="1200510" lvl="2" indent="-285750">
              <a:spcBef>
                <a:spcPts val="1134"/>
              </a:spcBef>
              <a:buClr>
                <a:srgbClr val="0099CC"/>
              </a:buClr>
              <a:buFont typeface="Arial" panose="020B0604020202020204" pitchFamily="34" charset="0"/>
              <a:buChar char="•"/>
              <a:tabLst>
                <a:tab pos="0" algn="l"/>
              </a:tabLst>
            </a:pPr>
            <a:r>
              <a:rPr lang="en-US" b="0" strike="noStrike" spc="-1" dirty="0" smtClean="0">
                <a:solidFill>
                  <a:srgbClr val="000000"/>
                </a:solidFill>
                <a:latin typeface="Calibri"/>
              </a:rPr>
              <a:t>PRACH/PUSCH </a:t>
            </a:r>
            <a:r>
              <a:rPr lang="en-US" b="0" strike="noStrike" spc="-1" dirty="0">
                <a:solidFill>
                  <a:srgbClr val="000000"/>
                </a:solidFill>
                <a:latin typeface="Calibri"/>
              </a:rPr>
              <a:t>resources on initial BWP are limited</a:t>
            </a:r>
            <a:endParaRPr lang="fr-FR" b="0" strike="noStrike" spc="-1" dirty="0">
              <a:solidFill>
                <a:srgbClr val="000000"/>
              </a:solidFill>
              <a:latin typeface="Arial Narrow"/>
            </a:endParaRPr>
          </a:p>
          <a:p>
            <a:pPr marL="743040" lvl="1" indent="-285480">
              <a:spcBef>
                <a:spcPts val="1134"/>
              </a:spcBef>
              <a:buClr>
                <a:srgbClr val="0099CC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en-US" sz="1800" b="0" strike="noStrike" spc="-1" dirty="0">
                <a:solidFill>
                  <a:srgbClr val="000000"/>
                </a:solidFill>
                <a:latin typeface="Calibri"/>
              </a:rPr>
              <a:t>UL resources are used </a:t>
            </a:r>
            <a:r>
              <a:rPr lang="en-US" sz="1800" b="0" strike="noStrike" spc="-1" dirty="0" smtClean="0">
                <a:solidFill>
                  <a:srgbClr val="000000"/>
                </a:solidFill>
                <a:latin typeface="Calibri"/>
              </a:rPr>
              <a:t>inefficiently</a:t>
            </a:r>
            <a:endParaRPr lang="fr-FR" spc="-1" dirty="0">
              <a:solidFill>
                <a:srgbClr val="000000"/>
              </a:solidFill>
              <a:latin typeface="Arial Narrow"/>
            </a:endParaRPr>
          </a:p>
          <a:p>
            <a:pPr marL="1200510" lvl="2" indent="-285750">
              <a:spcBef>
                <a:spcPts val="1134"/>
              </a:spcBef>
              <a:buClr>
                <a:srgbClr val="0099CC"/>
              </a:buClr>
              <a:buFont typeface="Arial" panose="020B0604020202020204" pitchFamily="34" charset="0"/>
              <a:buChar char="•"/>
              <a:tabLst>
                <a:tab pos="0" algn="l"/>
              </a:tabLst>
            </a:pPr>
            <a:r>
              <a:rPr lang="en-US" b="0" strike="noStrike" spc="-1" dirty="0" smtClean="0">
                <a:solidFill>
                  <a:srgbClr val="000000"/>
                </a:solidFill>
                <a:latin typeface="Calibri"/>
              </a:rPr>
              <a:t>Limited </a:t>
            </a:r>
            <a:r>
              <a:rPr lang="en-US" b="0" strike="noStrike" spc="-1" dirty="0">
                <a:solidFill>
                  <a:srgbClr val="000000"/>
                </a:solidFill>
                <a:latin typeface="Calibri"/>
              </a:rPr>
              <a:t>number of PUSCH configurations not adapted to channel conditions</a:t>
            </a:r>
            <a:endParaRPr lang="fr-FR" b="0" strike="noStrike" spc="-1" dirty="0">
              <a:solidFill>
                <a:srgbClr val="000000"/>
              </a:solidFill>
              <a:latin typeface="Arial Narrow"/>
            </a:endParaRPr>
          </a:p>
          <a:p>
            <a:pPr marL="743040" lvl="1" indent="-285480">
              <a:spcBef>
                <a:spcPts val="1134"/>
              </a:spcBef>
              <a:buClr>
                <a:srgbClr val="0099CC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en-US" sz="1800" b="0" strike="noStrike" spc="-1" dirty="0">
                <a:solidFill>
                  <a:srgbClr val="000000"/>
                </a:solidFill>
                <a:latin typeface="Calibri"/>
              </a:rPr>
              <a:t>Consider smaller payloads for cyber-physical use </a:t>
            </a:r>
            <a:r>
              <a:rPr lang="en-US" sz="1800" b="0" strike="noStrike" spc="-1" dirty="0" smtClean="0">
                <a:solidFill>
                  <a:srgbClr val="000000"/>
                </a:solidFill>
                <a:latin typeface="Calibri"/>
              </a:rPr>
              <a:t>cases (~tens of Bytes)</a:t>
            </a:r>
            <a:endParaRPr lang="fr-FR" sz="1800" b="0" strike="noStrike" spc="-1" dirty="0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102" name="TextShape 3"/>
          <p:cNvSpPr txBox="1"/>
          <p:nvPr/>
        </p:nvSpPr>
        <p:spPr>
          <a:xfrm>
            <a:off x="3635280" y="6524640"/>
            <a:ext cx="1079280" cy="19656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fld id="{007A055F-E56C-4FE3-A04D-A87432EB8C99}" type="datetime1">
              <a:rPr lang="fr-FR" sz="800" b="0" strike="noStrike" spc="-1">
                <a:solidFill>
                  <a:srgbClr val="808080"/>
                </a:solidFill>
                <a:latin typeface="Eurostile LT Std"/>
              </a:rPr>
              <a:t>14/06/2021</a:t>
            </a:fld>
            <a:endParaRPr lang="en-US" sz="800" b="0" strike="noStrike" spc="-1">
              <a:latin typeface="Times New Roman"/>
            </a:endParaRPr>
          </a:p>
        </p:txBody>
      </p:sp>
      <p:sp>
        <p:nvSpPr>
          <p:cNvPr id="103" name="TextShape 4"/>
          <p:cNvSpPr txBox="1"/>
          <p:nvPr/>
        </p:nvSpPr>
        <p:spPr>
          <a:xfrm>
            <a:off x="4788000" y="6524640"/>
            <a:ext cx="718920" cy="19656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fr-FR" sz="800" b="0" strike="noStrike" spc="-1">
                <a:solidFill>
                  <a:srgbClr val="808080"/>
                </a:solidFill>
                <a:latin typeface="Eurostile LT Std"/>
              </a:rPr>
              <a:t>- p </a:t>
            </a:r>
            <a:fld id="{9B0B1664-20C6-48A0-86CC-BF8773C68E46}" type="slidenum">
              <a:rPr lang="fr-FR" sz="800" b="0" strike="noStrike" spc="-1">
                <a:solidFill>
                  <a:srgbClr val="808080"/>
                </a:solidFill>
                <a:latin typeface="Eurostile LT Std"/>
              </a:rPr>
              <a:t>3</a:t>
            </a:fld>
            <a:r>
              <a:rPr lang="fr-FR" sz="800" b="0" strike="noStrike" spc="-1">
                <a:solidFill>
                  <a:srgbClr val="808080"/>
                </a:solidFill>
                <a:latin typeface="Eurostile LT Std"/>
              </a:rPr>
              <a:t> </a:t>
            </a:r>
            <a:endParaRPr lang="en-US" sz="800" b="0" strike="noStrike" spc="-1">
              <a:latin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extShape 1"/>
          <p:cNvSpPr txBox="1"/>
          <p:nvPr/>
        </p:nvSpPr>
        <p:spPr>
          <a:xfrm>
            <a:off x="285840" y="115920"/>
            <a:ext cx="8607240" cy="864720"/>
          </a:xfrm>
          <a:prstGeom prst="rect">
            <a:avLst/>
          </a:prstGeom>
          <a:noFill/>
          <a:ln w="9360">
            <a:noFill/>
          </a:ln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3200" b="1" strike="noStrike" spc="-1">
                <a:solidFill>
                  <a:srgbClr val="0099CC"/>
                </a:solidFill>
                <a:latin typeface="Calibri"/>
              </a:rPr>
              <a:t>Proposals</a:t>
            </a:r>
            <a:endParaRPr lang="fr-FR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" name="TextShape 2"/>
          <p:cNvSpPr txBox="1"/>
          <p:nvPr/>
        </p:nvSpPr>
        <p:spPr>
          <a:xfrm>
            <a:off x="285840" y="1268280"/>
            <a:ext cx="8607240" cy="49683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marL="343080" indent="-342720">
              <a:lnSpc>
                <a:spcPct val="100000"/>
              </a:lnSpc>
              <a:spcBef>
                <a:spcPts val="1199"/>
              </a:spcBef>
              <a:buClr>
                <a:srgbClr val="0099CC"/>
              </a:buClr>
              <a:buSzPct val="130000"/>
              <a:buFont typeface="Wingdings" charset="2"/>
              <a:buChar char=""/>
            </a:pPr>
            <a:r>
              <a:rPr lang="en-US" sz="2000" b="1" strike="noStrike" spc="-1" dirty="0">
                <a:solidFill>
                  <a:srgbClr val="000000"/>
                </a:solidFill>
                <a:latin typeface="Calibri"/>
              </a:rPr>
              <a:t>Study techniques to minimize </a:t>
            </a:r>
            <a:r>
              <a:rPr lang="en-US" sz="2000" b="1" strike="noStrike" spc="-1" dirty="0" smtClean="0">
                <a:solidFill>
                  <a:srgbClr val="000000"/>
                </a:solidFill>
                <a:latin typeface="Calibri"/>
              </a:rPr>
              <a:t>contention</a:t>
            </a:r>
          </a:p>
          <a:p>
            <a:pPr marL="743040" lvl="1" indent="-285480">
              <a:spcBef>
                <a:spcPts val="479"/>
              </a:spcBef>
              <a:buClr>
                <a:srgbClr val="0099CC"/>
              </a:buClr>
              <a:buFont typeface="Wingdings" charset="2"/>
              <a:buChar char=""/>
            </a:pP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Consider joint Layer1/Layer2 approaches to guarantee minimal </a:t>
            </a:r>
            <a:r>
              <a:rPr lang="en-US" sz="2000" smtClean="0">
                <a:latin typeface="Calibri" panose="020F0502020204030204" pitchFamily="34" charset="0"/>
                <a:cs typeface="Calibri" panose="020F0502020204030204" pitchFamily="34" charset="0"/>
              </a:rPr>
              <a:t>access time</a:t>
            </a:r>
            <a:endParaRPr lang="en-US" sz="2000" b="0" strike="noStrike" spc="-1" smtClean="0">
              <a:solidFill>
                <a:srgbClr val="000000"/>
              </a:solidFill>
              <a:latin typeface="Calibri"/>
            </a:endParaRPr>
          </a:p>
          <a:p>
            <a:pPr marL="743040" lvl="1" indent="-285480">
              <a:lnSpc>
                <a:spcPct val="100000"/>
              </a:lnSpc>
              <a:spcBef>
                <a:spcPts val="479"/>
              </a:spcBef>
              <a:buClr>
                <a:srgbClr val="0099CC"/>
              </a:buClr>
              <a:buFont typeface="Wingdings" charset="2"/>
              <a:buChar char=""/>
            </a:pPr>
            <a:r>
              <a:rPr lang="en-US" sz="2000" b="0" strike="noStrike" spc="-1" dirty="0" smtClean="0">
                <a:solidFill>
                  <a:srgbClr val="000000"/>
                </a:solidFill>
                <a:latin typeface="Calibri"/>
              </a:rPr>
              <a:t>Improved </a:t>
            </a:r>
            <a:r>
              <a:rPr lang="en-US" sz="2000" b="0" strike="noStrike" spc="-1" dirty="0">
                <a:solidFill>
                  <a:srgbClr val="000000"/>
                </a:solidFill>
                <a:latin typeface="Calibri"/>
              </a:rPr>
              <a:t>UE signaling techniques to indicate UL transmission requirements (TBS/MCS</a:t>
            </a:r>
            <a:r>
              <a:rPr lang="en-US" sz="2000" b="0" strike="noStrike" spc="-1" dirty="0" smtClean="0">
                <a:solidFill>
                  <a:srgbClr val="000000"/>
                </a:solidFill>
                <a:latin typeface="Calibri"/>
              </a:rPr>
              <a:t>)</a:t>
            </a:r>
          </a:p>
          <a:p>
            <a:pPr marL="343080" indent="-342720">
              <a:lnSpc>
                <a:spcPct val="100000"/>
              </a:lnSpc>
              <a:spcBef>
                <a:spcPts val="1199"/>
              </a:spcBef>
              <a:buClr>
                <a:srgbClr val="0099CC"/>
              </a:buClr>
              <a:buSzPct val="130000"/>
              <a:buFont typeface="Wingdings" charset="2"/>
              <a:buChar char=""/>
            </a:pPr>
            <a:r>
              <a:rPr lang="en-US" sz="2000" b="1" strike="noStrike" spc="-1" dirty="0" smtClean="0">
                <a:solidFill>
                  <a:srgbClr val="000000"/>
                </a:solidFill>
                <a:latin typeface="Calibri"/>
              </a:rPr>
              <a:t>In massive-access scenarios investigate</a:t>
            </a:r>
            <a:endParaRPr lang="fr-FR" sz="2000" b="1" strike="noStrike" spc="-1" dirty="0" smtClean="0">
              <a:solidFill>
                <a:srgbClr val="000000"/>
              </a:solidFill>
              <a:latin typeface="Arial Narrow"/>
            </a:endParaRPr>
          </a:p>
          <a:p>
            <a:pPr marL="743040" lvl="1" indent="-285480">
              <a:lnSpc>
                <a:spcPct val="100000"/>
              </a:lnSpc>
              <a:spcBef>
                <a:spcPts val="479"/>
              </a:spcBef>
              <a:buClr>
                <a:srgbClr val="0099CC"/>
              </a:buClr>
              <a:buFont typeface="Wingdings" charset="2"/>
              <a:buChar char=""/>
            </a:pPr>
            <a:r>
              <a:rPr lang="en-US" sz="2000" b="0" strike="noStrike" spc="-1" dirty="0" smtClean="0">
                <a:solidFill>
                  <a:srgbClr val="000000"/>
                </a:solidFill>
                <a:latin typeface="Calibri"/>
              </a:rPr>
              <a:t>How </a:t>
            </a:r>
            <a:r>
              <a:rPr lang="en-US" sz="2000" b="0" strike="noStrike" spc="-1" dirty="0">
                <a:solidFill>
                  <a:srgbClr val="000000"/>
                </a:solidFill>
                <a:latin typeface="Calibri"/>
              </a:rPr>
              <a:t>to handle many contending UEs with unknown channels? </a:t>
            </a:r>
            <a:endParaRPr lang="fr-FR" sz="2000" b="0" strike="noStrike" spc="-1" dirty="0">
              <a:solidFill>
                <a:srgbClr val="000000"/>
              </a:solidFill>
              <a:latin typeface="Arial Narrow"/>
            </a:endParaRPr>
          </a:p>
          <a:p>
            <a:pPr marL="743040" lvl="1" indent="-285480">
              <a:lnSpc>
                <a:spcPct val="100000"/>
              </a:lnSpc>
              <a:spcBef>
                <a:spcPts val="479"/>
              </a:spcBef>
              <a:buClr>
                <a:srgbClr val="0099CC"/>
              </a:buClr>
              <a:buFont typeface="Wingdings" charset="2"/>
              <a:buChar char=""/>
            </a:pPr>
            <a:r>
              <a:rPr lang="en-US" sz="2000" b="0" strike="noStrike" spc="-1" dirty="0">
                <a:solidFill>
                  <a:srgbClr val="000000"/>
                </a:solidFill>
                <a:latin typeface="Calibri"/>
              </a:rPr>
              <a:t>In case of DMRS-based transmission, how to estimate channels for many overlapping </a:t>
            </a:r>
            <a:r>
              <a:rPr lang="en-US" sz="2000" b="0" strike="noStrike" spc="-1" dirty="0" smtClean="0">
                <a:solidFill>
                  <a:srgbClr val="000000"/>
                </a:solidFill>
                <a:latin typeface="Calibri"/>
              </a:rPr>
              <a:t>UEs</a:t>
            </a:r>
            <a:r>
              <a:rPr lang="en-US" sz="2000" b="0" strike="noStrike" spc="-1" dirty="0">
                <a:solidFill>
                  <a:srgbClr val="000000"/>
                </a:solidFill>
                <a:latin typeface="Calibri"/>
              </a:rPr>
              <a:t>?</a:t>
            </a:r>
            <a:endParaRPr lang="fr-FR" sz="2000" b="0" strike="noStrike" spc="-1" dirty="0">
              <a:solidFill>
                <a:srgbClr val="000000"/>
              </a:solidFill>
              <a:latin typeface="Arial Narrow"/>
            </a:endParaRPr>
          </a:p>
        </p:txBody>
      </p:sp>
      <p:sp>
        <p:nvSpPr>
          <p:cNvPr id="106" name="TextShape 3"/>
          <p:cNvSpPr txBox="1"/>
          <p:nvPr/>
        </p:nvSpPr>
        <p:spPr>
          <a:xfrm>
            <a:off x="3635280" y="6524640"/>
            <a:ext cx="1079280" cy="19656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fld id="{BA2C3750-1CF9-4E79-B86C-80DFC9D5AD1B}" type="datetime1">
              <a:rPr lang="fr-FR" sz="800" b="0" strike="noStrike" spc="-1">
                <a:solidFill>
                  <a:srgbClr val="808080"/>
                </a:solidFill>
                <a:latin typeface="Eurostile LT Std"/>
              </a:rPr>
              <a:t>14/06/2021</a:t>
            </a:fld>
            <a:endParaRPr lang="en-US" sz="800" b="0" strike="noStrike" spc="-1">
              <a:latin typeface="Times New Roman"/>
            </a:endParaRPr>
          </a:p>
        </p:txBody>
      </p:sp>
      <p:sp>
        <p:nvSpPr>
          <p:cNvPr id="107" name="TextShape 4"/>
          <p:cNvSpPr txBox="1"/>
          <p:nvPr/>
        </p:nvSpPr>
        <p:spPr>
          <a:xfrm>
            <a:off x="4788000" y="6524640"/>
            <a:ext cx="718920" cy="196560"/>
          </a:xfrm>
          <a:prstGeom prst="rect">
            <a:avLst/>
          </a:prstGeom>
          <a:noFill/>
          <a:ln w="9360">
            <a:noFill/>
          </a:ln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fr-FR" sz="800" b="0" strike="noStrike" spc="-1">
                <a:solidFill>
                  <a:srgbClr val="808080"/>
                </a:solidFill>
                <a:latin typeface="Eurostile LT Std"/>
              </a:rPr>
              <a:t>- p </a:t>
            </a:r>
            <a:fld id="{8CB3B695-ABE6-405F-A9AB-E802EEEC73D7}" type="slidenum">
              <a:rPr lang="fr-FR" sz="800" b="0" strike="noStrike" spc="-1">
                <a:solidFill>
                  <a:srgbClr val="808080"/>
                </a:solidFill>
                <a:latin typeface="Eurostile LT Std"/>
              </a:rPr>
              <a:t>4</a:t>
            </a:fld>
            <a:r>
              <a:rPr lang="fr-FR" sz="800" b="0" strike="noStrike" spc="-1">
                <a:solidFill>
                  <a:srgbClr val="808080"/>
                </a:solidFill>
                <a:latin typeface="Eurostile LT Std"/>
              </a:rPr>
              <a:t> </a:t>
            </a:r>
            <a:endParaRPr lang="en-US" sz="800" b="0" strike="noStrike" spc="-1">
              <a:latin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37021</TotalTime>
  <Words>339</Words>
  <Application>Microsoft Office PowerPoint</Application>
  <PresentationFormat>On-screen Show (4:3)</PresentationFormat>
  <Paragraphs>43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4" baseType="lpstr">
      <vt:lpstr>Arial</vt:lpstr>
      <vt:lpstr>Arial Narrow</vt:lpstr>
      <vt:lpstr>Calibri</vt:lpstr>
      <vt:lpstr>DejaVu Sans</vt:lpstr>
      <vt:lpstr>Eurostile LT Std</vt:lpstr>
      <vt:lpstr>Symbol</vt:lpstr>
      <vt:lpstr>Times New Roman</vt:lpstr>
      <vt:lpstr>Wingdings</vt:lpstr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Eurecom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Sporadic UL</dc:title>
  <dc:subject/>
  <dc:creator/>
  <dc:description/>
  <cp:lastModifiedBy>Sebastian Wagner</cp:lastModifiedBy>
  <cp:revision>605</cp:revision>
  <cp:lastPrinted>2014-05-05T14:01:36Z</cp:lastPrinted>
  <dcterms:created xsi:type="dcterms:W3CDTF">2007-06-19T08:15:35Z</dcterms:created>
  <dcterms:modified xsi:type="dcterms:W3CDTF">2021-06-14T08:28:38Z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Company">
    <vt:lpwstr>Eurecom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1</vt:i4>
  </property>
  <property fmtid="{D5CDD505-2E9C-101B-9397-08002B2CF9AE}" pid="9" name="PresentationFormat">
    <vt:lpwstr>On-screen Show (4:3)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3</vt:i4>
  </property>
</Properties>
</file>