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>
  <p:sldMasterIdLst>
    <p:sldMasterId id="2147485898" r:id="rId1"/>
  </p:sldMasterIdLst>
  <p:notesMasterIdLst>
    <p:notesMasterId r:id="rId5"/>
  </p:notesMasterIdLst>
  <p:handoutMasterIdLst>
    <p:handoutMasterId r:id="rId6"/>
  </p:handoutMasterIdLst>
  <p:sldIdLst>
    <p:sldId id="382" r:id="rId2"/>
    <p:sldId id="383" r:id="rId3"/>
    <p:sldId id="384" r:id="rId4"/>
  </p:sldIdLst>
  <p:sldSz cx="9144000" cy="6858000" type="screen4x3"/>
  <p:notesSz cx="6669088" cy="992663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0066CC"/>
    <a:srgbClr val="0099CC"/>
    <a:srgbClr val="99CCFF"/>
    <a:srgbClr val="CC9900"/>
    <a:srgbClr val="FF9900"/>
    <a:srgbClr val="9966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61" autoAdjust="0"/>
    <p:restoredTop sz="97784" autoAdjust="0"/>
  </p:normalViewPr>
  <p:slideViewPr>
    <p:cSldViewPr>
      <p:cViewPr varScale="1">
        <p:scale>
          <a:sx n="110" d="100"/>
          <a:sy n="110" d="100"/>
        </p:scale>
        <p:origin x="106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3138" y="-102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7" tIns="45359" rIns="90717" bIns="45359" numCol="1" anchor="t" anchorCtr="0" compatLnSpc="1">
            <a:prstTxWarp prst="textNoShape">
              <a:avLst/>
            </a:prstTxWarp>
          </a:bodyPr>
          <a:lstStyle>
            <a:lvl1pPr algn="l" defTabSz="907308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1DC15024-1CDE-435A-B27F-BD8593AE9C8A}" type="datetimeFigureOut">
              <a:rPr lang="fr-FR"/>
              <a:pPr>
                <a:defRPr/>
              </a:pPr>
              <a:t>07/06/2021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7" tIns="45359" rIns="90717" bIns="45359" numCol="1" anchor="t" anchorCtr="0" compatLnSpc="1">
            <a:prstTxWarp prst="textNoShape">
              <a:avLst/>
            </a:prstTxWarp>
          </a:bodyPr>
          <a:lstStyle>
            <a:lvl1pPr algn="l" defTabSz="907308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7" tIns="45359" rIns="90717" bIns="45359" numCol="1" anchor="t" anchorCtr="0" compatLnSpc="1">
            <a:prstTxWarp prst="textNoShape">
              <a:avLst/>
            </a:prstTxWarp>
          </a:bodyPr>
          <a:lstStyle>
            <a:lvl1pPr algn="r" defTabSz="907308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7" tIns="45359" rIns="90717" bIns="453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dirty="0"/>
              <a:t>Cliquez pour modifier les styles du texte du masque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FR" altLang="fr-FR" dirty="0" smtClean="0">
                <a:latin typeface="Arial" panose="020B0604020202020204" pitchFamily="34" charset="0"/>
              </a:rPr>
              <a:t>Pas de S à science, </a:t>
            </a:r>
            <a:r>
              <a:rPr lang="fr-FR" altLang="fr-FR" smtClean="0">
                <a:latin typeface="Arial" panose="020B0604020202020204" pitchFamily="34" charset="0"/>
              </a:rPr>
              <a:t>digital</a:t>
            </a:r>
            <a:r>
              <a:rPr lang="fr-FR" altLang="fr-FR" baseline="0" smtClean="0">
                <a:latin typeface="Arial" panose="020B0604020202020204" pitchFamily="34" charset="0"/>
              </a:rPr>
              <a:t> science.</a:t>
            </a:r>
            <a:endParaRPr lang="fr-FR" altLang="fr-FR" smtClean="0">
              <a:latin typeface="Arial" panose="020B0604020202020204" pitchFamily="34" charset="0"/>
            </a:endParaRPr>
          </a:p>
        </p:txBody>
      </p:sp>
      <p:sp>
        <p:nvSpPr>
          <p:cNvPr id="44036" name="Espace réservé du pied de page 1"/>
          <p:cNvSpPr>
            <a:spLocks noGrp="1"/>
          </p:cNvSpPr>
          <p:nvPr>
            <p:ph type="ftr" sz="quarter" idx="4294967295"/>
          </p:nvPr>
        </p:nvSpPr>
        <p:spPr bwMode="auto">
          <a:xfrm>
            <a:off x="0" y="9307541"/>
            <a:ext cx="2920887" cy="49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7" tIns="45363" rIns="90727" bIns="45363"/>
          <a:lstStyle>
            <a:lvl1pPr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7155" indent="-283521"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4085" indent="-226817"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87718" indent="-226817"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1352" indent="-226817"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4986" indent="-226817" defTabSz="9041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48620" indent="-226817" defTabSz="9041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2254" indent="-226817" defTabSz="9041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55888" indent="-226817" defTabSz="9041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041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181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28235"/>
      </p:ext>
    </p:extLst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15888"/>
            <a:ext cx="8569647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323529" y="1268413"/>
            <a:ext cx="4176463" cy="4968875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14876" y="1268413"/>
            <a:ext cx="4178300" cy="4968875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E0FA2-F585-4E7B-9C89-A08891AE33BC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5666806"/>
      </p:ext>
    </p:extLst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16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251520" y="1268413"/>
            <a:ext cx="8641655" cy="4968875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1A31E-4FB5-4DEA-B382-B9336B94C057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7007520"/>
      </p:ext>
    </p:extLst>
  </p:cSld>
  <p:clrMapOvr>
    <a:masterClrMapping/>
  </p:clrMapOvr>
  <p:transition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16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251520" y="1268413"/>
            <a:ext cx="8641655" cy="4968875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4ED0-4EB9-4F44-9F7C-5D592241027B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6845645"/>
      </p:ext>
    </p:extLst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5720" y="115888"/>
            <a:ext cx="86074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1268413"/>
            <a:ext cx="8607455" cy="4968875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F0B0D-368D-4200-843E-5FF81F4AE71F}" type="datetime1">
              <a:rPr lang="fr-FR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altLang="fr-FR"/>
              <a:t>- p </a:t>
            </a:r>
            <a:fld id="{E25D719F-01BA-4DE3-94F2-1C5C99408EA8}" type="slidenum">
              <a:rPr lang="fr-FR" altLang="fr-FR"/>
              <a:pPr>
                <a:defRPr/>
              </a:pPr>
              <a:t>‹#›</a:t>
            </a:fld>
            <a:r>
              <a:rPr lang="fr-FR" alt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76895602"/>
      </p:ext>
    </p:extLst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FFE8B-25D1-4D5A-B990-723409C21E79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altLang="fr-FR"/>
              <a:t>- p </a:t>
            </a:r>
            <a:fld id="{7225E1D7-C441-45C8-BC30-8FBB9D3734C9}" type="slidenum">
              <a:rPr lang="fr-FR" altLang="fr-FR"/>
              <a:pPr>
                <a:defRPr/>
              </a:pPr>
              <a:t>‹#›</a:t>
            </a:fld>
            <a:r>
              <a:rPr lang="fr-FR" alt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0187787"/>
      </p:ext>
    </p:extLst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16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1521" y="1268413"/>
            <a:ext cx="446018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864100" y="1268413"/>
            <a:ext cx="4029075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9B773-C45C-4106-B940-A3133638C1F1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7284175"/>
      </p:ext>
    </p:extLst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862013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1520" y="1535113"/>
            <a:ext cx="41764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51520" y="2174875"/>
            <a:ext cx="41764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B203A-3C4A-44BD-A96B-0D888E7DEEF4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102657"/>
      </p:ext>
    </p:extLst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16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8CD57-7B2A-418B-B1E9-BEE16039C608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563977"/>
      </p:ext>
    </p:extLst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396038"/>
            <a:ext cx="183515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8E8C5-3389-4C83-B865-64E996865CA6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3305511"/>
      </p:ext>
    </p:extLst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213993" cy="85169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21399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E2DF8-9342-46CE-B678-881C5CEBDCB1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705655"/>
      </p:ext>
    </p:extLst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5361B-39EE-4D20-B3E9-53CD7A8283E8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2939634"/>
      </p:ext>
    </p:extLst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268413"/>
            <a:ext cx="8208962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 smtClean="0"/>
              <a:t>Cliquez pour modifier les styles du texte du masque</a:t>
            </a:r>
          </a:p>
          <a:p>
            <a:pPr lvl="1"/>
            <a:r>
              <a:rPr lang="fr-FR" altLang="fr-FR" dirty="0" smtClean="0"/>
              <a:t>Deuxième niveau</a:t>
            </a:r>
          </a:p>
          <a:p>
            <a:pPr lvl="2"/>
            <a:r>
              <a:rPr lang="fr-FR" altLang="fr-FR" dirty="0" smtClean="0"/>
              <a:t>Troisième niveau</a:t>
            </a:r>
          </a:p>
          <a:p>
            <a:pPr lvl="3"/>
            <a:r>
              <a:rPr lang="fr-FR" altLang="fr-FR" dirty="0" smtClean="0"/>
              <a:t>Quatrième niveau</a:t>
            </a:r>
          </a:p>
          <a:p>
            <a:pPr lvl="4"/>
            <a:r>
              <a:rPr lang="fr-FR" altLang="fr-FR" dirty="0" smtClean="0"/>
              <a:t>Cinquième niveau</a:t>
            </a:r>
          </a:p>
        </p:txBody>
      </p:sp>
      <p:sp>
        <p:nvSpPr>
          <p:cNvPr id="8807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15888"/>
            <a:ext cx="8208962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</a:p>
        </p:txBody>
      </p:sp>
      <p:sp>
        <p:nvSpPr>
          <p:cNvPr id="1028" name="Rectangle 16"/>
          <p:cNvSpPr>
            <a:spLocks noChangeArrowheads="1"/>
          </p:cNvSpPr>
          <p:nvPr userDrawn="1"/>
        </p:nvSpPr>
        <p:spPr bwMode="auto">
          <a:xfrm rot="16200000" flipV="1">
            <a:off x="4537075" y="-3230562"/>
            <a:ext cx="69850" cy="8642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99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fr-FR" altLang="fr-FR" smtClean="0"/>
          </a:p>
        </p:txBody>
      </p:sp>
      <p:sp>
        <p:nvSpPr>
          <p:cNvPr id="1029" name="Line 18"/>
          <p:cNvSpPr>
            <a:spLocks noChangeShapeType="1"/>
          </p:cNvSpPr>
          <p:nvPr userDrawn="1"/>
        </p:nvSpPr>
        <p:spPr bwMode="auto">
          <a:xfrm>
            <a:off x="0" y="6318250"/>
            <a:ext cx="9144000" cy="0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0" name="Line 19"/>
          <p:cNvSpPr>
            <a:spLocks noChangeShapeType="1"/>
          </p:cNvSpPr>
          <p:nvPr userDrawn="1"/>
        </p:nvSpPr>
        <p:spPr bwMode="auto">
          <a:xfrm>
            <a:off x="0" y="6357938"/>
            <a:ext cx="9144000" cy="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808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75" y="6524625"/>
            <a:ext cx="10795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80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9E4FB9C4-F7DB-40B1-9C4F-59A4DE05696E}" type="datetime1">
              <a:rPr lang="fr-FR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8809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87900" y="6524625"/>
            <a:ext cx="71913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800" smtClean="0">
                <a:solidFill>
                  <a:schemeClr val="bg2"/>
                </a:solidFill>
                <a:latin typeface="Eurostile LT Std" pitchFamily="34" charset="0"/>
              </a:defRPr>
            </a:lvl1pPr>
          </a:lstStyle>
          <a:p>
            <a:pPr>
              <a:defRPr/>
            </a:pPr>
            <a:r>
              <a:rPr lang="fr-FR" altLang="fr-FR"/>
              <a:t>- p </a:t>
            </a:r>
            <a:fld id="{E0BDE8F8-2052-402F-A6E7-F4ECD55D0215}" type="slidenum">
              <a:rPr lang="fr-FR" altLang="fr-FR"/>
              <a:pPr>
                <a:defRPr/>
              </a:pPr>
              <a:t>‹#›</a:t>
            </a:fld>
            <a:r>
              <a:rPr lang="fr-FR" altLang="fr-FR"/>
              <a:t> </a:t>
            </a:r>
          </a:p>
        </p:txBody>
      </p:sp>
      <p:pic>
        <p:nvPicPr>
          <p:cNvPr id="1033" name="Image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396038"/>
            <a:ext cx="15843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Espace réservé du contenu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6381750"/>
            <a:ext cx="874712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673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99" r:id="rId1"/>
    <p:sldLayoutId id="2147485900" r:id="rId2"/>
    <p:sldLayoutId id="2147485901" r:id="rId3"/>
    <p:sldLayoutId id="2147485902" r:id="rId4"/>
    <p:sldLayoutId id="2147485903" r:id="rId5"/>
    <p:sldLayoutId id="2147485904" r:id="rId6"/>
    <p:sldLayoutId id="2147485905" r:id="rId7"/>
    <p:sldLayoutId id="2147485906" r:id="rId8"/>
    <p:sldLayoutId id="2147485907" r:id="rId9"/>
    <p:sldLayoutId id="2147485908" r:id="rId10"/>
    <p:sldLayoutId id="2147485909" r:id="rId11"/>
    <p:sldLayoutId id="2147485910" r:id="rId12"/>
  </p:sldLayoutIdLst>
  <p:transition>
    <p:cut/>
  </p:transition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Arial Narrow" panose="020B0606020202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0099CC"/>
        </a:buClr>
        <a:buSzPct val="130000"/>
        <a:buFont typeface="Wingdings" panose="05000000000000000000" pitchFamily="2" charset="2"/>
        <a:buChar char="§"/>
        <a:defRPr sz="2800" b="1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anose="05000000000000000000" pitchFamily="2" charset="2"/>
        <a:buChar char="Ø"/>
        <a:defRPr sz="2400">
          <a:solidFill>
            <a:schemeClr val="tx1"/>
          </a:solidFill>
          <a:latin typeface="Arial Narrow" panose="020B0606020202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Eurostile LT Std" pitchFamily="34" charset="0"/>
        <a:buChar char="–"/>
        <a:defRPr sz="2400">
          <a:solidFill>
            <a:schemeClr val="tx1"/>
          </a:solidFill>
          <a:latin typeface="Arial Narrow" panose="020B0606020202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anose="05000000000000000000" pitchFamily="2" charset="2"/>
        <a:buChar char="F"/>
        <a:defRPr sz="2400">
          <a:solidFill>
            <a:schemeClr val="tx1"/>
          </a:solidFill>
          <a:latin typeface="Arial Narrow" panose="020B0606020202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anose="05000000000000000000" pitchFamily="2" charset="2"/>
        <a:buChar char="s"/>
        <a:defRPr sz="2400">
          <a:solidFill>
            <a:schemeClr val="tx1"/>
          </a:solidFill>
          <a:latin typeface="Arial Narrow" panose="020B0606020202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s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s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s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s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568501" y="1916832"/>
            <a:ext cx="618807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anose="020B0606020202030204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9pPr>
          </a:lstStyle>
          <a:p>
            <a:r>
              <a:rPr lang="en-US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3GPP TSG RAN Rel-18 </a:t>
            </a:r>
            <a:r>
              <a:rPr lang="en-US" sz="160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Workshop	</a:t>
            </a:r>
            <a:r>
              <a:rPr lang="en-US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60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RWS-210508</a:t>
            </a:r>
            <a:r>
              <a:rPr lang="en-US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r>
              <a:rPr lang="en-US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e-Meeting, June 28 – July 2, 2021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131840" y="3356992"/>
            <a:ext cx="6768751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anose="020B0606020202030204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9pPr>
          </a:lstStyle>
          <a:p>
            <a:pPr eaLnBrk="1" hangingPunct="1"/>
            <a: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Considerations for Sporadic </a:t>
            </a:r>
          </a:p>
          <a:p>
            <a:pPr eaLnBrk="1" hangingPunct="1"/>
            <a: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Random Access in Massive </a:t>
            </a:r>
            <a:r>
              <a:rPr lang="en-US" altLang="fr-FR" kern="0" dirty="0" err="1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eaLnBrk="1" hangingPunct="1"/>
            <a: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Use Cases</a:t>
            </a:r>
            <a: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fr-FR" sz="2000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Agenda Item: </a:t>
            </a:r>
            <a:r>
              <a:rPr lang="en-US" altLang="fr-FR" sz="2000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4.2</a:t>
            </a:r>
            <a:endParaRPr lang="fr-FR" altLang="fr-FR" sz="2000" kern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708779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  <a:endParaRPr lang="en-US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Massive machine-type communications would benefit from a low-latency uplink for short packets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Minimize UL transmissions and time/energy to upload sporadic short packets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Event-driven traffic (sensor networks)</a:t>
            </a:r>
          </a:p>
          <a:p>
            <a:pPr lvl="2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Physical phenomena detection (earthquake, gas leak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, electricity 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grid anomalies, etc.)</a:t>
            </a:r>
          </a:p>
          <a:p>
            <a:pPr lvl="2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Autonomous vehicle warning systems</a:t>
            </a:r>
          </a:p>
          <a:p>
            <a:pPr lvl="2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gaming</a:t>
            </a:r>
          </a:p>
          <a:p>
            <a:pPr marL="914400" lvl="2" indent="0">
              <a:buNone/>
            </a:pP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=&gt; all have potentially massive UL measurements contending for the channel </a:t>
            </a:r>
          </a:p>
          <a:p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Question: 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What 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is the shortest time to send a single user-plane (IP) packet with the 5G air-interface (R16) from RRC_INACTIVE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2-step RACH </a:t>
            </a:r>
            <a:r>
              <a:rPr lang="en-US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MsgA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/B (</a:t>
            </a:r>
            <a:r>
              <a:rPr lang="en-US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RRCResume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), DCCH/ULSCH with BSR (</a:t>
            </a:r>
            <a:r>
              <a:rPr lang="en-US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RRCResumeComplete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),DCI0_x,DTCH/ULSCH =&gt; </a:t>
            </a:r>
            <a:r>
              <a:rPr lang="en-US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still lots of exchanges for a single packet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AND scheduler knows this is a critical sporadic UL transmission to minimize scheduling time  =&gt; difficult with large user-populations and event-driven traffic!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EF0B0D-368D-4200-843E-5FF81F4AE71F}" type="datetime1">
              <a:rPr lang="fr-FR" smtClean="0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fr-FR" smtClean="0"/>
              <a:t>- p </a:t>
            </a:r>
            <a:fld id="{E25D719F-01BA-4DE3-94F2-1C5C99408EA8}" type="slidenum">
              <a:rPr lang="fr-FR" altLang="fr-FR" smtClean="0"/>
              <a:pPr>
                <a:defRPr/>
              </a:pPr>
              <a:t>1</a:t>
            </a:fld>
            <a:r>
              <a:rPr lang="fr-FR" altLang="fr-FR" smtClean="0"/>
              <a:t> </a:t>
            </a:r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914809557"/>
      </p:ext>
    </p:extLst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Proposal</a:t>
            </a:r>
            <a:endParaRPr lang="en-US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Study techniques to minimize channel access for single UL U-plane packet from RRC_INACTIVE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Ideally a single UL transmission with high probability =&gt; high-reliability of first transmission</a:t>
            </a:r>
          </a:p>
          <a:p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Consider joint Layer1/Layer2 approaches to guarantee minimal access time for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Large user-populations (insufficient PRACH resources for orthogonal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multiple-access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=&gt; NOMA) 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Time/frequency channel uncertainty with relaxed frequency offset requirements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EF0B0D-368D-4200-843E-5FF81F4AE71F}" type="datetime1">
              <a:rPr lang="fr-FR" smtClean="0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fr-FR" smtClean="0"/>
              <a:t>- p </a:t>
            </a:r>
            <a:fld id="{E25D719F-01BA-4DE3-94F2-1C5C99408EA8}" type="slidenum">
              <a:rPr lang="fr-FR" altLang="fr-FR" smtClean="0"/>
              <a:pPr>
                <a:defRPr/>
              </a:pPr>
              <a:t>2</a:t>
            </a:fld>
            <a:r>
              <a:rPr lang="fr-FR" altLang="fr-FR" smtClean="0"/>
              <a:t> </a:t>
            </a:r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61906242"/>
      </p:ext>
    </p:extLst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2_Modèle par défaut">
  <a:themeElements>
    <a:clrScheme name="1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odèle par défaut">
      <a:majorFont>
        <a:latin typeface="Eurostile LT Std"/>
        <a:ea typeface=""/>
        <a:cs typeface=""/>
      </a:majorFont>
      <a:minorFont>
        <a:latin typeface="Eurostile LT St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36951</TotalTime>
  <Words>220</Words>
  <Application>Microsoft Office PowerPoint</Application>
  <PresentationFormat>On-screen Show (4:3)</PresentationFormat>
  <Paragraphs>27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Narrow</vt:lpstr>
      <vt:lpstr>Calibri</vt:lpstr>
      <vt:lpstr>Eurostile LT Std</vt:lpstr>
      <vt:lpstr>Wingdings</vt:lpstr>
      <vt:lpstr>2_Modèle par défaut</vt:lpstr>
      <vt:lpstr>PowerPoint Presentation</vt:lpstr>
      <vt:lpstr>Motivation</vt:lpstr>
      <vt:lpstr>Proposal</vt:lpstr>
    </vt:vector>
  </TitlesOfParts>
  <Company>Eurecom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Sporadic UL</dc:title>
  <dc:creator/>
  <cp:lastModifiedBy>Sebastian Wagner</cp:lastModifiedBy>
  <cp:revision>593</cp:revision>
  <cp:lastPrinted>2014-05-05T14:01:36Z</cp:lastPrinted>
  <dcterms:created xsi:type="dcterms:W3CDTF">2007-06-19T08:15:35Z</dcterms:created>
  <dcterms:modified xsi:type="dcterms:W3CDTF">2021-06-07T21:19:00Z</dcterms:modified>
</cp:coreProperties>
</file>