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>
  <p:sldMasterIdLst>
    <p:sldMasterId id="2147485898" r:id="rId1"/>
  </p:sldMasterIdLst>
  <p:notesMasterIdLst>
    <p:notesMasterId r:id="rId7"/>
  </p:notesMasterIdLst>
  <p:handoutMasterIdLst>
    <p:handoutMasterId r:id="rId8"/>
  </p:handoutMasterIdLst>
  <p:sldIdLst>
    <p:sldId id="382" r:id="rId2"/>
    <p:sldId id="391" r:id="rId3"/>
    <p:sldId id="393" r:id="rId4"/>
    <p:sldId id="392" r:id="rId5"/>
    <p:sldId id="394" r:id="rId6"/>
  </p:sldIdLst>
  <p:sldSz cx="9144000" cy="6858000" type="screen4x3"/>
  <p:notesSz cx="6669088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99FF"/>
    <a:srgbClr val="0066CC"/>
    <a:srgbClr val="99CCFF"/>
    <a:srgbClr val="CC9900"/>
    <a:srgbClr val="FF9900"/>
    <a:srgbClr val="9966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61" autoAdjust="0"/>
    <p:restoredTop sz="97784" autoAdjust="0"/>
  </p:normalViewPr>
  <p:slideViewPr>
    <p:cSldViewPr>
      <p:cViewPr varScale="1">
        <p:scale>
          <a:sx n="110" d="100"/>
          <a:sy n="110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138" y="-102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DC15024-1CDE-435A-B27F-BD8593AE9C8A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l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>
            <a:lvl1pPr algn="r" defTabSz="907308" eaLnBrk="1" hangingPunct="1">
              <a:defRPr sz="11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17" tIns="45359" rIns="90717" bIns="453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altLang="fr-FR" dirty="0" smtClean="0">
                <a:latin typeface="Arial" panose="020B0604020202020204" pitchFamily="34" charset="0"/>
              </a:rPr>
              <a:t>Pas de S à science, </a:t>
            </a:r>
            <a:r>
              <a:rPr lang="fr-FR" altLang="fr-FR" smtClean="0">
                <a:latin typeface="Arial" panose="020B0604020202020204" pitchFamily="34" charset="0"/>
              </a:rPr>
              <a:t>digital</a:t>
            </a:r>
            <a:r>
              <a:rPr lang="fr-FR" altLang="fr-FR" baseline="0" smtClean="0">
                <a:latin typeface="Arial" panose="020B0604020202020204" pitchFamily="34" charset="0"/>
              </a:rPr>
              <a:t> science.</a:t>
            </a:r>
            <a:endParaRPr lang="fr-FR" altLang="fr-FR" smtClean="0">
              <a:latin typeface="Arial" panose="020B0604020202020204" pitchFamily="34" charset="0"/>
            </a:endParaRPr>
          </a:p>
        </p:txBody>
      </p:sp>
      <p:sp>
        <p:nvSpPr>
          <p:cNvPr id="44036" name="Espace réservé du pied de page 1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9307541"/>
            <a:ext cx="2920887" cy="49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/>
          <a:lstStyle>
            <a:lvl1pPr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7155" indent="-283521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4085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7718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41352" indent="-226817" defTabSz="904117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4986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48620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2254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55888" indent="-226817" defTabSz="9041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041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81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8235"/>
      </p:ext>
    </p:extLst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5888"/>
            <a:ext cx="8569647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323529" y="1268413"/>
            <a:ext cx="4176463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14876" y="1268413"/>
            <a:ext cx="4178300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0FA2-F585-4E7B-9C89-A08891AE33BC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5666806"/>
      </p:ext>
    </p:extLst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A31E-4FB5-4DEA-B382-B9336B94C057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007520"/>
      </p:ext>
    </p:extLst>
  </p:cSld>
  <p:clrMapOvr>
    <a:masterClrMapping/>
  </p:clrMapOvr>
  <p:transition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51520" y="1268413"/>
            <a:ext cx="8641655" cy="4968875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4ED0-4EB9-4F44-9F7C-5D592241027B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845645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115888"/>
            <a:ext cx="86074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268413"/>
            <a:ext cx="8607455" cy="4968875"/>
          </a:xfrm>
        </p:spPr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F0B0D-368D-4200-843E-5FF81F4AE71F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E25D719F-01BA-4DE3-94F2-1C5C99408EA8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6895602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FFE8B-25D1-4D5A-B990-723409C21E79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fr-FR" altLang="fr-FR"/>
              <a:t>- p </a:t>
            </a:r>
            <a:fld id="{7225E1D7-C441-45C8-BC30-8FBB9D3734C9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0187787"/>
      </p:ext>
    </p:extLst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1521" y="1268413"/>
            <a:ext cx="446018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64100" y="1268413"/>
            <a:ext cx="4029075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B773-C45C-4106-B940-A3133638C1F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284175"/>
      </p:ext>
    </p:extLst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62013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1520" y="1535113"/>
            <a:ext cx="41764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51520" y="2174875"/>
            <a:ext cx="41764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B203A-3C4A-44BD-A96B-0D888E7DEEF4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102657"/>
      </p:ext>
    </p:extLst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641655" cy="865187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8CD57-7B2A-418B-B1E9-BEE16039C60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563977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8351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E8C5-3389-4C83-B865-64E996865CA6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3305511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213993" cy="85169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21399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E2DF8-9342-46CE-B678-881C5CEBDCB1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705655"/>
      </p:ext>
    </p:extLst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361B-39EE-4D20-B3E9-53CD7A8283E8}" type="datetime1">
              <a:rPr lang="fr-FR"/>
              <a:pPr>
                <a:defRPr/>
              </a:pPr>
              <a:t>07/06/2021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939634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268413"/>
            <a:ext cx="820896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 smtClean="0"/>
              <a:t>Cliquez pour modifier les styles du texte du masque</a:t>
            </a:r>
          </a:p>
          <a:p>
            <a:pPr lvl="1"/>
            <a:r>
              <a:rPr lang="fr-FR" altLang="fr-FR" dirty="0" smtClean="0"/>
              <a:t>Deuxième niveau</a:t>
            </a:r>
          </a:p>
          <a:p>
            <a:pPr lvl="2"/>
            <a:r>
              <a:rPr lang="fr-FR" altLang="fr-FR" dirty="0" smtClean="0"/>
              <a:t>Troisième niveau</a:t>
            </a:r>
          </a:p>
          <a:p>
            <a:pPr lvl="3"/>
            <a:r>
              <a:rPr lang="fr-FR" altLang="fr-FR" dirty="0" smtClean="0"/>
              <a:t>Quatrième niveau</a:t>
            </a:r>
          </a:p>
          <a:p>
            <a:pPr lvl="4"/>
            <a:r>
              <a:rPr lang="fr-FR" altLang="fr-FR" dirty="0" smtClean="0"/>
              <a:t>Cinquième niveau</a:t>
            </a:r>
          </a:p>
        </p:txBody>
      </p:sp>
      <p:sp>
        <p:nvSpPr>
          <p:cNvPr id="8807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15888"/>
            <a:ext cx="82089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1028" name="Rectangle 16"/>
          <p:cNvSpPr>
            <a:spLocks noChangeArrowheads="1"/>
          </p:cNvSpPr>
          <p:nvPr userDrawn="1"/>
        </p:nvSpPr>
        <p:spPr bwMode="auto">
          <a:xfrm rot="16200000" flipV="1">
            <a:off x="4537075" y="-3230562"/>
            <a:ext cx="69850" cy="8642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99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fr-FR" altLang="fr-FR" smtClean="0"/>
          </a:p>
        </p:txBody>
      </p:sp>
      <p:sp>
        <p:nvSpPr>
          <p:cNvPr id="1029" name="Line 18"/>
          <p:cNvSpPr>
            <a:spLocks noChangeShapeType="1"/>
          </p:cNvSpPr>
          <p:nvPr userDrawn="1"/>
        </p:nvSpPr>
        <p:spPr bwMode="auto">
          <a:xfrm>
            <a:off x="0" y="6318250"/>
            <a:ext cx="9144000" cy="0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0" name="Line 19"/>
          <p:cNvSpPr>
            <a:spLocks noChangeShapeType="1"/>
          </p:cNvSpPr>
          <p:nvPr userDrawn="1"/>
        </p:nvSpPr>
        <p:spPr bwMode="auto">
          <a:xfrm>
            <a:off x="0" y="6357938"/>
            <a:ext cx="9144000" cy="0"/>
          </a:xfrm>
          <a:prstGeom prst="line">
            <a:avLst/>
          </a:prstGeom>
          <a:noFill/>
          <a:ln w="19050">
            <a:solidFill>
              <a:srgbClr val="00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808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75" y="6524625"/>
            <a:ext cx="10795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9E4FB9C4-F7DB-40B1-9C4F-59A4DE05696E}" type="datetime1">
              <a:rPr lang="fr-FR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8809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87900" y="6524625"/>
            <a:ext cx="71913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800" smtClean="0">
                <a:solidFill>
                  <a:schemeClr val="bg2"/>
                </a:solidFill>
                <a:latin typeface="Eurostile LT Std" pitchFamily="34" charset="0"/>
              </a:defRPr>
            </a:lvl1pPr>
          </a:lstStyle>
          <a:p>
            <a:pPr>
              <a:defRPr/>
            </a:pPr>
            <a:r>
              <a:rPr lang="fr-FR" altLang="fr-FR"/>
              <a:t>- p </a:t>
            </a:r>
            <a:fld id="{E0BDE8F8-2052-402F-A6E7-F4ECD55D0215}" type="slidenum">
              <a:rPr lang="fr-FR" altLang="fr-FR"/>
              <a:pPr>
                <a:defRPr/>
              </a:pPr>
              <a:t>‹#›</a:t>
            </a:fld>
            <a:r>
              <a:rPr lang="fr-FR" altLang="fr-FR"/>
              <a:t> </a:t>
            </a:r>
          </a:p>
        </p:txBody>
      </p:sp>
      <p:pic>
        <p:nvPicPr>
          <p:cNvPr id="1033" name="Imag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396038"/>
            <a:ext cx="15843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Espace réservé du contenu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6381750"/>
            <a:ext cx="874712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67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99" r:id="rId1"/>
    <p:sldLayoutId id="2147485900" r:id="rId2"/>
    <p:sldLayoutId id="2147485901" r:id="rId3"/>
    <p:sldLayoutId id="2147485902" r:id="rId4"/>
    <p:sldLayoutId id="2147485903" r:id="rId5"/>
    <p:sldLayoutId id="2147485904" r:id="rId6"/>
    <p:sldLayoutId id="2147485905" r:id="rId7"/>
    <p:sldLayoutId id="2147485906" r:id="rId8"/>
    <p:sldLayoutId id="2147485907" r:id="rId9"/>
    <p:sldLayoutId id="2147485908" r:id="rId10"/>
    <p:sldLayoutId id="2147485909" r:id="rId11"/>
    <p:sldLayoutId id="2147485910" r:id="rId12"/>
  </p:sldLayoutIdLst>
  <p:transition>
    <p:cut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Arial Narrow" panose="020B0606020202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99CC"/>
          </a:solidFill>
          <a:effectLst>
            <a:outerShdw blurRad="38100" dist="38100" dir="2700000" algn="tl">
              <a:srgbClr val="C0C0C0"/>
            </a:outerShdw>
          </a:effectLst>
          <a:latin typeface="Eurostile LT Std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0099CC"/>
        </a:buClr>
        <a:buSzPct val="130000"/>
        <a:buFont typeface="Wingdings" panose="05000000000000000000" pitchFamily="2" charset="2"/>
        <a:buChar char="§"/>
        <a:defRPr sz="2800" b="1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Ø"/>
        <a:defRPr sz="2400">
          <a:solidFill>
            <a:schemeClr val="tx1"/>
          </a:solidFill>
          <a:latin typeface="Arial Narrow" panose="020B0606020202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Eurostile LT Std" pitchFamily="34" charset="0"/>
        <a:buChar char="–"/>
        <a:defRPr sz="2400">
          <a:solidFill>
            <a:schemeClr val="tx1"/>
          </a:solidFill>
          <a:latin typeface="Arial Narrow" panose="020B0606020202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F"/>
        <a:defRPr sz="2400">
          <a:solidFill>
            <a:schemeClr val="tx1"/>
          </a:solidFill>
          <a:latin typeface="Arial Narrow" panose="020B0606020202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anose="05000000000000000000" pitchFamily="2" charset="2"/>
        <a:buChar char="s"/>
        <a:defRPr sz="2400">
          <a:solidFill>
            <a:schemeClr val="tx1"/>
          </a:solidFill>
          <a:latin typeface="Arial Narrow" panose="020B0606020202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s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131840" y="3356992"/>
            <a:ext cx="6768751" cy="1685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fr-FR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Evolution for </a:t>
            </a:r>
            <a: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Coverage Enhancement in Rel-18</a:t>
            </a:r>
            <a:b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fr-FR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fr-FR" sz="20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Agenda Item: 4.3</a:t>
            </a:r>
            <a:endParaRPr lang="fr-FR" altLang="fr-FR" sz="20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568501" y="1916832"/>
            <a:ext cx="61880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urostile LT Std" pitchFamily="34" charset="0"/>
              </a:defRPr>
            </a:lvl9pPr>
          </a:lstStyle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3GPP TSG RAN Rel-18 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Workshop	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RWS-210507</a:t>
            </a:r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e-Meeting, June 28 – July 2, 2021</a:t>
            </a:r>
          </a:p>
        </p:txBody>
      </p:sp>
    </p:spTree>
    <p:extLst>
      <p:ext uri="{BB962C8B-B14F-4D97-AF65-F5344CB8AC3E}">
        <p14:creationId xmlns:p14="http://schemas.microsoft.com/office/powerpoint/2010/main" val="260570877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Coverage of UL Channels (PUCCH, PUSCH) is the bottleneck in many important scenarios [TR 38.830]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Rel-17 solutions are based on repetition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During the SI phase, novel improved PUCCH formats were proposed and showed significant performance gains compared to Rel-15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Due to higher specification impact those solution were deprioritized in the WI phase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Rel-18 must strive to specify improved PUCCH formats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1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775726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35280" cy="862013"/>
          </a:xfrm>
        </p:spPr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Design Principles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2078310"/>
            <a:ext cx="4176464" cy="639762"/>
          </a:xfrm>
        </p:spPr>
        <p:txBody>
          <a:bodyPr/>
          <a:lstStyle/>
          <a:p>
            <a:pPr algn="ct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Small Payloads: &lt; 9 bits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520" y="2718072"/>
            <a:ext cx="4176464" cy="3951288"/>
          </a:xfrm>
        </p:spPr>
        <p:txBody>
          <a:bodyPr anchor="t"/>
          <a:lstStyle/>
          <a:p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DMRS-less orthogonal signal sets</a:t>
            </a:r>
          </a:p>
          <a:p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Low decoding complexity</a:t>
            </a:r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78310"/>
            <a:ext cx="4041775" cy="639762"/>
          </a:xfrm>
        </p:spPr>
        <p:txBody>
          <a:bodyPr/>
          <a:lstStyle/>
          <a:p>
            <a:pPr algn="ctr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Large Payloads: 11/22 bits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718072"/>
            <a:ext cx="4041775" cy="3951288"/>
          </a:xfrm>
        </p:spPr>
        <p:txBody>
          <a:bodyPr anchor="t"/>
          <a:lstStyle/>
          <a:p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Low PAPR sequence + structured code</a:t>
            </a:r>
          </a:p>
          <a:p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Optional: Unequal error protection</a:t>
            </a:r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3B203A-3C4A-44BD-A96B-0D888E7DEEF4}" type="datetime1">
              <a:rPr lang="fr-FR" smtClean="0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8" name="TextBox 7"/>
          <p:cNvSpPr txBox="1"/>
          <p:nvPr/>
        </p:nvSpPr>
        <p:spPr>
          <a:xfrm>
            <a:off x="2267744" y="1412770"/>
            <a:ext cx="3732176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99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PAPR sequence + signal code</a:t>
            </a:r>
            <a:endParaRPr lang="en-US" sz="2000" b="1" dirty="0">
              <a:solidFill>
                <a:srgbClr val="0099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1451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Example of Potential Coverage Gain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365128"/>
            <a:ext cx="8607455" cy="2232224"/>
          </a:xfrm>
        </p:spPr>
        <p:txBody>
          <a:bodyPr/>
          <a:lstStyle/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0.5 dB coding gain + 4.8 dB PAPR gain =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5.3 dB </a:t>
            </a:r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compared to PUCCH Format 3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Coding gain can be increased by relaxing the PAPR requirements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3</a:t>
            </a:fld>
            <a:r>
              <a:rPr lang="fr-FR" altLang="fr-FR" smtClean="0"/>
              <a:t> </a:t>
            </a:r>
            <a:endParaRPr lang="fr-FR" altLang="fr-F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65" y="1340768"/>
            <a:ext cx="4514044" cy="33843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2022" y="1580227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11-bit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Transmission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TDL-D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LOS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30ns delay-spread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14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symbols, 1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PRB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frequency hopping</a:t>
            </a:r>
          </a:p>
        </p:txBody>
      </p:sp>
    </p:spTree>
    <p:extLst>
      <p:ext uri="{BB962C8B-B14F-4D97-AF65-F5344CB8AC3E}">
        <p14:creationId xmlns:p14="http://schemas.microsoft.com/office/powerpoint/2010/main" val="28749414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Still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significant potential </a:t>
            </a:r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coverage gain via improved PUCCH transmission schemes</a:t>
            </a:r>
          </a:p>
          <a:p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Include specification of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enhanced PUCCH formats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 Rel-18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F0B0D-368D-4200-843E-5FF81F4AE71F}" type="datetime1">
              <a:rPr lang="fr-FR" smtClean="0"/>
              <a:pPr>
                <a:defRPr/>
              </a:pPr>
              <a:t>07/06/2021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fr-FR" smtClean="0"/>
              <a:t>- p </a:t>
            </a:r>
            <a:fld id="{E25D719F-01BA-4DE3-94F2-1C5C99408EA8}" type="slidenum">
              <a:rPr lang="fr-FR" altLang="fr-FR" smtClean="0"/>
              <a:pPr>
                <a:defRPr/>
              </a:pPr>
              <a:t>4</a:t>
            </a:fld>
            <a:r>
              <a:rPr lang="fr-FR" altLang="fr-FR" smtClean="0"/>
              <a:t> </a:t>
            </a:r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9874746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Eurostile LT Std"/>
        <a:ea typeface=""/>
        <a:cs typeface=""/>
      </a:majorFont>
      <a:minorFont>
        <a:latin typeface="Eurostile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32000</TotalTime>
  <Words>199</Words>
  <Application>Microsoft Office PowerPoint</Application>
  <PresentationFormat>On-screen Show (4:3)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Eurostile LT Std</vt:lpstr>
      <vt:lpstr>Wingdings</vt:lpstr>
      <vt:lpstr>2_Modèle par défaut</vt:lpstr>
      <vt:lpstr>Evolution for  Coverage Enhancement in Rel-18  Agenda Item: 4.3</vt:lpstr>
      <vt:lpstr>Motivation</vt:lpstr>
      <vt:lpstr>Design Principles</vt:lpstr>
      <vt:lpstr>Example of Potential Coverage Gain</vt:lpstr>
      <vt:lpstr>Conclusion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 for Coverage Enhancement</dc:title>
  <dc:creator/>
  <cp:lastModifiedBy>Sebastian Wagner</cp:lastModifiedBy>
  <cp:revision>569</cp:revision>
  <cp:lastPrinted>2014-05-05T14:01:36Z</cp:lastPrinted>
  <dcterms:created xsi:type="dcterms:W3CDTF">2007-06-19T08:15:35Z</dcterms:created>
  <dcterms:modified xsi:type="dcterms:W3CDTF">2021-06-07T21:38:28Z</dcterms:modified>
</cp:coreProperties>
</file>