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trictFirstAndLastChars="0" saveSubsetFonts="1">
  <p:sldMasterIdLst>
    <p:sldMasterId id="2147485898" r:id="rId1"/>
  </p:sldMasterIdLst>
  <p:notesMasterIdLst>
    <p:notesMasterId r:id="rId7"/>
  </p:notesMasterIdLst>
  <p:handoutMasterIdLst>
    <p:handoutMasterId r:id="rId8"/>
  </p:handoutMasterIdLst>
  <p:sldIdLst>
    <p:sldId id="382" r:id="rId2"/>
    <p:sldId id="383" r:id="rId3"/>
    <p:sldId id="384" r:id="rId4"/>
    <p:sldId id="385" r:id="rId5"/>
    <p:sldId id="386" r:id="rId6"/>
  </p:sldIdLst>
  <p:sldSz cx="9144000" cy="6858000" type="screen4x3"/>
  <p:notesSz cx="6669088" cy="9926638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0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FF"/>
    <a:srgbClr val="0066CC"/>
    <a:srgbClr val="0099CC"/>
    <a:srgbClr val="99CCFF"/>
    <a:srgbClr val="CC9900"/>
    <a:srgbClr val="FF9900"/>
    <a:srgbClr val="99660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861" autoAdjust="0"/>
    <p:restoredTop sz="97784" autoAdjust="0"/>
  </p:normalViewPr>
  <p:slideViewPr>
    <p:cSldViewPr>
      <p:cViewPr varScale="1">
        <p:scale>
          <a:sx n="110" d="100"/>
          <a:sy n="110" d="100"/>
        </p:scale>
        <p:origin x="106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1" d="100"/>
          <a:sy n="71" d="100"/>
        </p:scale>
        <p:origin x="-3138" y="-102"/>
      </p:cViewPr>
      <p:guideLst>
        <p:guide orient="horz" pos="3127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17" tIns="45359" rIns="90717" bIns="45359" numCol="1" anchor="t" anchorCtr="0" compatLnSpc="1">
            <a:prstTxWarp prst="textNoShape">
              <a:avLst/>
            </a:prstTxWarp>
          </a:bodyPr>
          <a:lstStyle>
            <a:lvl1pPr algn="l" defTabSz="907308" eaLnBrk="1" hangingPunct="1">
              <a:defRPr sz="1100"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1DC15024-1CDE-435A-B27F-BD8593AE9C8A}" type="datetimeFigureOut">
              <a:rPr lang="fr-FR"/>
              <a:pPr>
                <a:defRPr/>
              </a:pPr>
              <a:t>07/06/2021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17" tIns="45359" rIns="90717" bIns="45359" numCol="1" anchor="t" anchorCtr="0" compatLnSpc="1">
            <a:prstTxWarp prst="textNoShape">
              <a:avLst/>
            </a:prstTxWarp>
          </a:bodyPr>
          <a:lstStyle>
            <a:lvl1pPr algn="l" defTabSz="907308" eaLnBrk="1" hangingPunct="1">
              <a:defRPr sz="1100"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17" tIns="45359" rIns="90717" bIns="45359" numCol="1" anchor="t" anchorCtr="0" compatLnSpc="1">
            <a:prstTxWarp prst="textNoShape">
              <a:avLst/>
            </a:prstTxWarp>
          </a:bodyPr>
          <a:lstStyle>
            <a:lvl1pPr algn="r" defTabSz="907308" eaLnBrk="1" hangingPunct="1">
              <a:defRPr sz="1100"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4075" y="744538"/>
            <a:ext cx="4960938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750" y="4716463"/>
            <a:ext cx="5335588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17" tIns="45359" rIns="90717" bIns="4535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dirty="0"/>
              <a:t>Cliquez pour modifier les styles du texte du masque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fr-FR" altLang="fr-FR" dirty="0" smtClean="0">
                <a:latin typeface="Arial" panose="020B0604020202020204" pitchFamily="34" charset="0"/>
              </a:rPr>
              <a:t>Pas de S à science, </a:t>
            </a:r>
            <a:r>
              <a:rPr lang="fr-FR" altLang="fr-FR" smtClean="0">
                <a:latin typeface="Arial" panose="020B0604020202020204" pitchFamily="34" charset="0"/>
              </a:rPr>
              <a:t>digital</a:t>
            </a:r>
            <a:r>
              <a:rPr lang="fr-FR" altLang="fr-FR" baseline="0" smtClean="0">
                <a:latin typeface="Arial" panose="020B0604020202020204" pitchFamily="34" charset="0"/>
              </a:rPr>
              <a:t> science.</a:t>
            </a:r>
            <a:endParaRPr lang="fr-FR" altLang="fr-FR" smtClean="0">
              <a:latin typeface="Arial" panose="020B0604020202020204" pitchFamily="34" charset="0"/>
            </a:endParaRPr>
          </a:p>
        </p:txBody>
      </p:sp>
      <p:sp>
        <p:nvSpPr>
          <p:cNvPr id="44036" name="Espace réservé du pied de page 1"/>
          <p:cNvSpPr>
            <a:spLocks noGrp="1"/>
          </p:cNvSpPr>
          <p:nvPr>
            <p:ph type="ftr" sz="quarter" idx="4294967295"/>
          </p:nvPr>
        </p:nvSpPr>
        <p:spPr bwMode="auto">
          <a:xfrm>
            <a:off x="0" y="9307541"/>
            <a:ext cx="2920887" cy="490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727" tIns="45363" rIns="90727" bIns="45363"/>
          <a:lstStyle>
            <a:lvl1pPr defTabSz="90411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37155" indent="-283521" defTabSz="90411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34085" indent="-226817" defTabSz="90411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87718" indent="-226817" defTabSz="90411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41352" indent="-226817" defTabSz="90411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4986" indent="-226817" defTabSz="90411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48620" indent="-226817" defTabSz="90411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2254" indent="-226817" defTabSz="90411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55888" indent="-226817" defTabSz="90411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0411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181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828235"/>
      </p:ext>
    </p:extLst>
  </p:cSld>
  <p:clrMapOvr>
    <a:masterClrMapping/>
  </p:clrMapOvr>
  <p:transition>
    <p:cu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re. Text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115888"/>
            <a:ext cx="8569647" cy="865187"/>
          </a:xfrm>
        </p:spPr>
        <p:txBody>
          <a:bodyPr/>
          <a:lstStyle/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323529" y="1268413"/>
            <a:ext cx="4176463" cy="4968875"/>
          </a:xfrm>
        </p:spPr>
        <p:txBody>
          <a:bodyPr/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714876" y="1268413"/>
            <a:ext cx="4178300" cy="4968875"/>
          </a:xfrm>
        </p:spPr>
        <p:txBody>
          <a:bodyPr/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E0FA2-F585-4E7B-9C89-A08891AE33BC}" type="datetime1">
              <a:rPr lang="fr-FR"/>
              <a:pPr>
                <a:defRPr/>
              </a:pPr>
              <a:t>07/06/2021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5666806"/>
      </p:ext>
    </p:extLst>
  </p:cSld>
  <p:clrMapOvr>
    <a:masterClrMapping/>
  </p:clrMapOvr>
  <p:transition>
    <p:cu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re et diagram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1520" y="115888"/>
            <a:ext cx="8641655" cy="865187"/>
          </a:xfrm>
        </p:spPr>
        <p:txBody>
          <a:bodyPr/>
          <a:lstStyle/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graphique 2"/>
          <p:cNvSpPr>
            <a:spLocks noGrp="1"/>
          </p:cNvSpPr>
          <p:nvPr>
            <p:ph type="chart" idx="1"/>
          </p:nvPr>
        </p:nvSpPr>
        <p:spPr>
          <a:xfrm>
            <a:off x="251520" y="1268413"/>
            <a:ext cx="8641655" cy="4968875"/>
          </a:xfrm>
        </p:spPr>
        <p:txBody>
          <a:bodyPr/>
          <a:lstStyle/>
          <a:p>
            <a:pPr lvl="0"/>
            <a:endParaRPr lang="fr-FR" noProof="0" smtClean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1A31E-4FB5-4DEA-B382-B9336B94C057}" type="datetime1">
              <a:rPr lang="fr-FR"/>
              <a:pPr>
                <a:defRPr/>
              </a:pPr>
              <a:t>07/06/2021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7007520"/>
      </p:ext>
    </p:extLst>
  </p:cSld>
  <p:clrMapOvr>
    <a:masterClrMapping/>
  </p:clrMapOvr>
  <p:transition>
    <p:cut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1520" y="115888"/>
            <a:ext cx="8641655" cy="865187"/>
          </a:xfrm>
        </p:spPr>
        <p:txBody>
          <a:bodyPr/>
          <a:lstStyle/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tableau 2"/>
          <p:cNvSpPr>
            <a:spLocks noGrp="1"/>
          </p:cNvSpPr>
          <p:nvPr>
            <p:ph type="tbl" idx="1"/>
          </p:nvPr>
        </p:nvSpPr>
        <p:spPr>
          <a:xfrm>
            <a:off x="251520" y="1268413"/>
            <a:ext cx="8641655" cy="4968875"/>
          </a:xfrm>
        </p:spPr>
        <p:txBody>
          <a:bodyPr/>
          <a:lstStyle/>
          <a:p>
            <a:pPr lvl="0"/>
            <a:endParaRPr lang="fr-FR" noProof="0" smtClean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B4ED0-4EB9-4F44-9F7C-5D592241027B}" type="datetime1">
              <a:rPr lang="fr-FR"/>
              <a:pPr>
                <a:defRPr/>
              </a:pPr>
              <a:t>07/06/2021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6845645"/>
      </p:ext>
    </p:extLst>
  </p:cSld>
  <p:clrMapOvr>
    <a:masterClrMapping/>
  </p:clrMapOvr>
  <p:transition>
    <p:cu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85720" y="115888"/>
            <a:ext cx="8607455" cy="865187"/>
          </a:xfrm>
        </p:spPr>
        <p:txBody>
          <a:bodyPr/>
          <a:lstStyle/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85720" y="1268413"/>
            <a:ext cx="8607455" cy="4968875"/>
          </a:xfrm>
        </p:spPr>
        <p:txBody>
          <a:bodyPr/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F0B0D-368D-4200-843E-5FF81F4AE71F}" type="datetime1">
              <a:rPr lang="fr-FR"/>
              <a:pPr>
                <a:defRPr/>
              </a:pPr>
              <a:t>07/06/2021</a:t>
            </a:fld>
            <a:endParaRPr lang="fr-FR" dirty="0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FR" altLang="fr-FR"/>
              <a:t>- p </a:t>
            </a:r>
            <a:fld id="{E25D719F-01BA-4DE3-94F2-1C5C99408EA8}" type="slidenum">
              <a:rPr lang="fr-FR" altLang="fr-FR"/>
              <a:pPr>
                <a:defRPr/>
              </a:pPr>
              <a:t>‹#›</a:t>
            </a:fld>
            <a:r>
              <a:rPr lang="fr-FR" alt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76895602"/>
      </p:ext>
    </p:extLst>
  </p:cSld>
  <p:clrMapOvr>
    <a:masterClrMapping/>
  </p:clrMapOvr>
  <p:transition>
    <p:cu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4FFE8B-25D1-4D5A-B990-723409C21E79}" type="datetime1">
              <a:rPr lang="fr-FR"/>
              <a:pPr>
                <a:defRPr/>
              </a:pPr>
              <a:t>07/06/2021</a:t>
            </a:fld>
            <a:endParaRPr lang="fr-FR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FR" altLang="fr-FR"/>
              <a:t>- p </a:t>
            </a:r>
            <a:fld id="{7225E1D7-C441-45C8-BC30-8FBB9D3734C9}" type="slidenum">
              <a:rPr lang="fr-FR" altLang="fr-FR"/>
              <a:pPr>
                <a:defRPr/>
              </a:pPr>
              <a:t>‹#›</a:t>
            </a:fld>
            <a:r>
              <a:rPr lang="fr-FR" alt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90187787"/>
      </p:ext>
    </p:extLst>
  </p:cSld>
  <p:clrMapOvr>
    <a:masterClrMapping/>
  </p:clrMapOvr>
  <p:transition>
    <p:cu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1520" y="115888"/>
            <a:ext cx="8641655" cy="865187"/>
          </a:xfrm>
        </p:spPr>
        <p:txBody>
          <a:bodyPr/>
          <a:lstStyle/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251521" y="1268413"/>
            <a:ext cx="4460180" cy="4968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864100" y="1268413"/>
            <a:ext cx="4029075" cy="4968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29B773-C45C-4106-B940-A3133638C1F1}" type="datetime1">
              <a:rPr lang="fr-FR"/>
              <a:pPr>
                <a:defRPr/>
              </a:pPr>
              <a:t>07/06/2021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7284175"/>
      </p:ext>
    </p:extLst>
  </p:cSld>
  <p:clrMapOvr>
    <a:masterClrMapping/>
  </p:clrMapOvr>
  <p:transition>
    <p:cu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862013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51520" y="1535113"/>
            <a:ext cx="417646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251520" y="2174875"/>
            <a:ext cx="417646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3B203A-3C4A-44BD-A96B-0D888E7DEEF4}" type="datetime1">
              <a:rPr lang="fr-FR"/>
              <a:pPr>
                <a:defRPr/>
              </a:pPr>
              <a:t>07/06/2021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3102657"/>
      </p:ext>
    </p:extLst>
  </p:cSld>
  <p:clrMapOvr>
    <a:masterClrMapping/>
  </p:clrMapOvr>
  <p:transition>
    <p:cu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1520" y="115888"/>
            <a:ext cx="8641655" cy="865187"/>
          </a:xfrm>
        </p:spPr>
        <p:txBody>
          <a:bodyPr/>
          <a:lstStyle/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98CD57-7B2A-418B-B1E9-BEE16039C608}" type="datetime1">
              <a:rPr lang="fr-FR"/>
              <a:pPr>
                <a:defRPr/>
              </a:pPr>
              <a:t>07/06/2021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8563977"/>
      </p:ext>
    </p:extLst>
  </p:cSld>
  <p:clrMapOvr>
    <a:masterClrMapping/>
  </p:clrMapOvr>
  <p:transition>
    <p:cu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396038"/>
            <a:ext cx="1835150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8E8C5-3389-4C83-B865-64E996865CA6}" type="datetime1">
              <a:rPr lang="fr-FR"/>
              <a:pPr>
                <a:defRPr/>
              </a:pPr>
              <a:t>07/06/2021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3305511"/>
      </p:ext>
    </p:extLst>
  </p:cSld>
  <p:clrMapOvr>
    <a:masterClrMapping/>
  </p:clrMapOvr>
  <p:transition>
    <p:cu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1520" y="273050"/>
            <a:ext cx="3213993" cy="85169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51520" y="1435100"/>
            <a:ext cx="321399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E2DF8-9342-46CE-B678-881C5CEBDCB1}" type="datetime1">
              <a:rPr lang="fr-FR"/>
              <a:pPr>
                <a:defRPr/>
              </a:pPr>
              <a:t>07/06/2021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0705655"/>
      </p:ext>
    </p:extLst>
  </p:cSld>
  <p:clrMapOvr>
    <a:masterClrMapping/>
  </p:clrMapOvr>
  <p:transition>
    <p:cu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A5361B-39EE-4D20-B3E9-53CD7A8283E8}" type="datetime1">
              <a:rPr lang="fr-FR"/>
              <a:pPr>
                <a:defRPr/>
              </a:pPr>
              <a:t>07/06/2021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2939634"/>
      </p:ext>
    </p:extLst>
  </p:cSld>
  <p:clrMapOvr>
    <a:masterClrMapping/>
  </p:clrMapOvr>
  <p:transition>
    <p:cu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213" y="1268413"/>
            <a:ext cx="8208962" cy="496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 smtClean="0"/>
              <a:t>Cliquez pour modifier les styles du texte du masque</a:t>
            </a:r>
          </a:p>
          <a:p>
            <a:pPr lvl="1"/>
            <a:r>
              <a:rPr lang="fr-FR" altLang="fr-FR" dirty="0" smtClean="0"/>
              <a:t>Deuxième niveau</a:t>
            </a:r>
          </a:p>
          <a:p>
            <a:pPr lvl="2"/>
            <a:r>
              <a:rPr lang="fr-FR" altLang="fr-FR" dirty="0" smtClean="0"/>
              <a:t>Troisième niveau</a:t>
            </a:r>
          </a:p>
          <a:p>
            <a:pPr lvl="3"/>
            <a:r>
              <a:rPr lang="fr-FR" altLang="fr-FR" dirty="0" smtClean="0"/>
              <a:t>Quatrième niveau</a:t>
            </a:r>
          </a:p>
          <a:p>
            <a:pPr lvl="4"/>
            <a:r>
              <a:rPr lang="fr-FR" altLang="fr-FR" dirty="0" smtClean="0"/>
              <a:t>Cinquième niveau</a:t>
            </a:r>
          </a:p>
        </p:txBody>
      </p:sp>
      <p:sp>
        <p:nvSpPr>
          <p:cNvPr id="88079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684213" y="115888"/>
            <a:ext cx="8208962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 smtClean="0"/>
              <a:t>Cliquez pour modifier le style du titre</a:t>
            </a:r>
          </a:p>
        </p:txBody>
      </p:sp>
      <p:sp>
        <p:nvSpPr>
          <p:cNvPr id="1028" name="Rectangle 16"/>
          <p:cNvSpPr>
            <a:spLocks noChangeArrowheads="1"/>
          </p:cNvSpPr>
          <p:nvPr userDrawn="1"/>
        </p:nvSpPr>
        <p:spPr bwMode="auto">
          <a:xfrm rot="16200000" flipV="1">
            <a:off x="4537075" y="-3230562"/>
            <a:ext cx="69850" cy="864235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0099CC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defRPr/>
            </a:pPr>
            <a:endParaRPr lang="fr-FR" altLang="fr-FR" smtClean="0"/>
          </a:p>
        </p:txBody>
      </p:sp>
      <p:sp>
        <p:nvSpPr>
          <p:cNvPr id="1029" name="Line 18"/>
          <p:cNvSpPr>
            <a:spLocks noChangeShapeType="1"/>
          </p:cNvSpPr>
          <p:nvPr userDrawn="1"/>
        </p:nvSpPr>
        <p:spPr bwMode="auto">
          <a:xfrm>
            <a:off x="0" y="6318250"/>
            <a:ext cx="9144000" cy="0"/>
          </a:xfrm>
          <a:prstGeom prst="line">
            <a:avLst/>
          </a:prstGeom>
          <a:noFill/>
          <a:ln w="19050">
            <a:solidFill>
              <a:srgbClr val="B2B2B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030" name="Line 19"/>
          <p:cNvSpPr>
            <a:spLocks noChangeShapeType="1"/>
          </p:cNvSpPr>
          <p:nvPr userDrawn="1"/>
        </p:nvSpPr>
        <p:spPr bwMode="auto">
          <a:xfrm>
            <a:off x="0" y="6357938"/>
            <a:ext cx="9144000" cy="0"/>
          </a:xfrm>
          <a:prstGeom prst="line">
            <a:avLst/>
          </a:prstGeom>
          <a:noFill/>
          <a:ln w="19050">
            <a:solidFill>
              <a:srgbClr val="00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88088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635375" y="6524625"/>
            <a:ext cx="1079500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80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fld id="{9E4FB9C4-F7DB-40B1-9C4F-59A4DE05696E}" type="datetime1">
              <a:rPr lang="fr-FR"/>
              <a:pPr>
                <a:defRPr/>
              </a:pPr>
              <a:t>07/06/2021</a:t>
            </a:fld>
            <a:endParaRPr lang="fr-FR" dirty="0"/>
          </a:p>
        </p:txBody>
      </p:sp>
      <p:sp>
        <p:nvSpPr>
          <p:cNvPr id="88090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787900" y="6524625"/>
            <a:ext cx="71913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800" smtClean="0">
                <a:solidFill>
                  <a:schemeClr val="bg2"/>
                </a:solidFill>
                <a:latin typeface="Eurostile LT Std" pitchFamily="34" charset="0"/>
              </a:defRPr>
            </a:lvl1pPr>
          </a:lstStyle>
          <a:p>
            <a:pPr>
              <a:defRPr/>
            </a:pPr>
            <a:r>
              <a:rPr lang="fr-FR" altLang="fr-FR"/>
              <a:t>- p </a:t>
            </a:r>
            <a:fld id="{E0BDE8F8-2052-402F-A6E7-F4ECD55D0215}" type="slidenum">
              <a:rPr lang="fr-FR" altLang="fr-FR"/>
              <a:pPr>
                <a:defRPr/>
              </a:pPr>
              <a:t>‹#›</a:t>
            </a:fld>
            <a:r>
              <a:rPr lang="fr-FR" altLang="fr-FR"/>
              <a:t> </a:t>
            </a:r>
          </a:p>
        </p:txBody>
      </p:sp>
      <p:pic>
        <p:nvPicPr>
          <p:cNvPr id="1033" name="Image 8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396038"/>
            <a:ext cx="1584325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Espace réservé du contenu 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6381750"/>
            <a:ext cx="874712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7673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899" r:id="rId1"/>
    <p:sldLayoutId id="2147485900" r:id="rId2"/>
    <p:sldLayoutId id="2147485901" r:id="rId3"/>
    <p:sldLayoutId id="2147485902" r:id="rId4"/>
    <p:sldLayoutId id="2147485903" r:id="rId5"/>
    <p:sldLayoutId id="2147485904" r:id="rId6"/>
    <p:sldLayoutId id="2147485905" r:id="rId7"/>
    <p:sldLayoutId id="2147485906" r:id="rId8"/>
    <p:sldLayoutId id="2147485907" r:id="rId9"/>
    <p:sldLayoutId id="2147485908" r:id="rId10"/>
    <p:sldLayoutId id="2147485909" r:id="rId11"/>
    <p:sldLayoutId id="2147485910" r:id="rId12"/>
  </p:sldLayoutIdLst>
  <p:transition>
    <p:cut/>
  </p:transition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99CC"/>
          </a:solidFill>
          <a:effectLst>
            <a:outerShdw blurRad="38100" dist="38100" dir="2700000" algn="tl">
              <a:srgbClr val="C0C0C0"/>
            </a:outerShdw>
          </a:effectLst>
          <a:latin typeface="Arial Narrow" panose="020B0606020202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99CC"/>
          </a:solidFill>
          <a:effectLst>
            <a:outerShdw blurRad="38100" dist="38100" dir="2700000" algn="tl">
              <a:srgbClr val="C0C0C0"/>
            </a:outerShdw>
          </a:effectLst>
          <a:latin typeface="Eurostile LT Std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99CC"/>
          </a:solidFill>
          <a:effectLst>
            <a:outerShdw blurRad="38100" dist="38100" dir="2700000" algn="tl">
              <a:srgbClr val="C0C0C0"/>
            </a:outerShdw>
          </a:effectLst>
          <a:latin typeface="Eurostile LT Std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99CC"/>
          </a:solidFill>
          <a:effectLst>
            <a:outerShdw blurRad="38100" dist="38100" dir="2700000" algn="tl">
              <a:srgbClr val="C0C0C0"/>
            </a:outerShdw>
          </a:effectLst>
          <a:latin typeface="Eurostile LT Std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99CC"/>
          </a:solidFill>
          <a:effectLst>
            <a:outerShdw blurRad="38100" dist="38100" dir="2700000" algn="tl">
              <a:srgbClr val="C0C0C0"/>
            </a:outerShdw>
          </a:effectLst>
          <a:latin typeface="Eurostile LT Std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0099CC"/>
          </a:solidFill>
          <a:effectLst>
            <a:outerShdw blurRad="38100" dist="38100" dir="2700000" algn="tl">
              <a:srgbClr val="C0C0C0"/>
            </a:outerShdw>
          </a:effectLst>
          <a:latin typeface="Eurostile LT Std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0099CC"/>
          </a:solidFill>
          <a:effectLst>
            <a:outerShdw blurRad="38100" dist="38100" dir="2700000" algn="tl">
              <a:srgbClr val="C0C0C0"/>
            </a:outerShdw>
          </a:effectLst>
          <a:latin typeface="Eurostile LT Std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0099CC"/>
          </a:solidFill>
          <a:effectLst>
            <a:outerShdw blurRad="38100" dist="38100" dir="2700000" algn="tl">
              <a:srgbClr val="C0C0C0"/>
            </a:outerShdw>
          </a:effectLst>
          <a:latin typeface="Eurostile LT Std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0099CC"/>
          </a:solidFill>
          <a:effectLst>
            <a:outerShdw blurRad="38100" dist="38100" dir="2700000" algn="tl">
              <a:srgbClr val="C0C0C0"/>
            </a:outerShdw>
          </a:effectLst>
          <a:latin typeface="Eurostile LT Std" pitchFamily="34" charset="0"/>
        </a:defRPr>
      </a:lvl9pPr>
    </p:titleStyle>
    <p:bodyStyle>
      <a:lvl1pPr marL="342900" indent="-342900" algn="l" rtl="0" eaLnBrk="0" fontAlgn="base" hangingPunct="0">
        <a:spcBef>
          <a:spcPct val="50000"/>
        </a:spcBef>
        <a:spcAft>
          <a:spcPct val="0"/>
        </a:spcAft>
        <a:buClr>
          <a:srgbClr val="0099CC"/>
        </a:buClr>
        <a:buSzPct val="130000"/>
        <a:buFont typeface="Wingdings" panose="05000000000000000000" pitchFamily="2" charset="2"/>
        <a:buChar char="§"/>
        <a:defRPr sz="2800" b="1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99CC"/>
        </a:buClr>
        <a:buFont typeface="Wingdings" panose="05000000000000000000" pitchFamily="2" charset="2"/>
        <a:buChar char="Ø"/>
        <a:defRPr sz="2400">
          <a:solidFill>
            <a:schemeClr val="tx1"/>
          </a:solidFill>
          <a:latin typeface="Arial Narrow" panose="020B0606020202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99CC"/>
        </a:buClr>
        <a:buFont typeface="Eurostile LT Std" pitchFamily="34" charset="0"/>
        <a:buChar char="–"/>
        <a:defRPr sz="2400">
          <a:solidFill>
            <a:schemeClr val="tx1"/>
          </a:solidFill>
          <a:latin typeface="Arial Narrow" panose="020B0606020202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99CC"/>
        </a:buClr>
        <a:buFont typeface="Wingdings" panose="05000000000000000000" pitchFamily="2" charset="2"/>
        <a:buChar char="F"/>
        <a:defRPr sz="2400">
          <a:solidFill>
            <a:schemeClr val="tx1"/>
          </a:solidFill>
          <a:latin typeface="Arial Narrow" panose="020B0606020202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99CC"/>
        </a:buClr>
        <a:buFont typeface="Wingdings" panose="05000000000000000000" pitchFamily="2" charset="2"/>
        <a:buChar char="s"/>
        <a:defRPr sz="2400">
          <a:solidFill>
            <a:schemeClr val="tx1"/>
          </a:solidFill>
          <a:latin typeface="Arial Narrow" panose="020B060602020203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99CC"/>
        </a:buClr>
        <a:buFont typeface="Wingdings" pitchFamily="2" charset="2"/>
        <a:buChar char="s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99CC"/>
        </a:buClr>
        <a:buFont typeface="Wingdings" pitchFamily="2" charset="2"/>
        <a:buChar char="s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99CC"/>
        </a:buClr>
        <a:buFont typeface="Wingdings" pitchFamily="2" charset="2"/>
        <a:buChar char="s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99CC"/>
        </a:buClr>
        <a:buFont typeface="Wingdings" pitchFamily="2" charset="2"/>
        <a:buChar char="s"/>
        <a:defRPr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3568501" y="1916832"/>
            <a:ext cx="6188075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99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anose="020B0606020202030204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99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Eurostile LT Std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99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Eurostile LT Std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99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Eurostile LT Std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99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Eurostile LT Std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99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Eurostile LT Std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99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Eurostile LT Std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99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Eurostile LT Std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99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Eurostile LT Std" pitchFamily="34" charset="0"/>
              </a:defRPr>
            </a:lvl9pPr>
          </a:lstStyle>
          <a:p>
            <a:r>
              <a:rPr lang="en-US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3GPP TSG RAN Rel-18 </a:t>
            </a:r>
            <a:r>
              <a:rPr lang="en-US" sz="1600" dirty="0" smtClean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Workshop	</a:t>
            </a:r>
            <a:r>
              <a:rPr lang="en-US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sz="1600" dirty="0" smtClean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RWS-210506</a:t>
            </a:r>
            <a:r>
              <a:rPr lang="en-US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r>
              <a:rPr lang="en-US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e-Meeting, June 28 – July 2, 2021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3131840" y="3356992"/>
            <a:ext cx="6768751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99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anose="020B0606020202030204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99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Eurostile LT Std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99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Eurostile LT Std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99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Eurostile LT Std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99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Eurostile LT Std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99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Eurostile LT Std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99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Eurostile LT Std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99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Eurostile LT Std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99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Eurostile LT Std" pitchFamily="34" charset="0"/>
              </a:defRPr>
            </a:lvl9pPr>
          </a:lstStyle>
          <a:p>
            <a:pPr eaLnBrk="1" hangingPunct="1"/>
            <a:r>
              <a:rPr lang="en-US" altLang="fr-FR" kern="0" dirty="0" smtClean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Visible Light Communication </a:t>
            </a:r>
            <a:br>
              <a:rPr lang="en-US" altLang="fr-FR" kern="0" dirty="0" smtClean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fr-FR" kern="0" dirty="0" smtClean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for 5G</a:t>
            </a:r>
            <a:br>
              <a:rPr lang="en-US" altLang="fr-FR" kern="0" dirty="0" smtClean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fr-FR" kern="0" dirty="0" smtClean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altLang="fr-FR" kern="0" dirty="0" smtClean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fr-FR" sz="2000" kern="0" dirty="0" smtClean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Agenda Item: 4.1</a:t>
            </a:r>
            <a:endParaRPr lang="fr-FR" altLang="fr-FR" sz="2000" kern="0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5708779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Motivation</a:t>
            </a:r>
            <a:endParaRPr lang="en-US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025" y="1268412"/>
            <a:ext cx="8607455" cy="4968875"/>
          </a:xfrm>
        </p:spPr>
        <p:txBody>
          <a:bodyPr>
            <a:normAutofit fontScale="92500" lnSpcReduction="20000"/>
          </a:bodyPr>
          <a:lstStyle/>
          <a:p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Free-space Optical (FSO) communications should be considered as a 5G technology which is complementary to radio but sharing NR air-interface</a:t>
            </a:r>
          </a:p>
          <a:p>
            <a:pPr lvl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Currently License-free and wideband</a:t>
            </a:r>
          </a:p>
          <a:p>
            <a:pPr lvl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Two potential scenarios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oupled with lighting (VLC) </a:t>
            </a:r>
            <a:r>
              <a:rPr lang="en-US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for low-cost high-bandwidth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MIMO-OFDM indoor communications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fficient and radio-interference free medium-range NG/F1 links outdoors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igher-degree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of security because of localized communications 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otential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for high-accuracy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indoor localization (VLC).</a:t>
            </a:r>
          </a:p>
          <a:p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Key challenges</a:t>
            </a:r>
          </a:p>
          <a:p>
            <a:pPr lvl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Seamless integration with 3GPP radio architecture in the above scenarios</a:t>
            </a:r>
          </a:p>
          <a:p>
            <a:pPr lvl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Propagation modeling</a:t>
            </a:r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2EF0B0D-368D-4200-843E-5FF81F4AE71F}" type="datetime1">
              <a:rPr lang="fr-FR" smtClean="0"/>
              <a:pPr>
                <a:defRPr/>
              </a:pPr>
              <a:t>07/06/2021</a:t>
            </a:fld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fr-FR" smtClean="0"/>
              <a:t>- p </a:t>
            </a:r>
            <a:fld id="{E25D719F-01BA-4DE3-94F2-1C5C99408EA8}" type="slidenum">
              <a:rPr lang="fr-FR" altLang="fr-FR" smtClean="0"/>
              <a:pPr>
                <a:defRPr/>
              </a:pPr>
              <a:t>1</a:t>
            </a:fld>
            <a:r>
              <a:rPr lang="fr-FR" altLang="fr-FR" smtClean="0"/>
              <a:t> </a:t>
            </a:r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914809557"/>
      </p:ext>
    </p:extLst>
  </p:cSld>
  <p:clrMapOvr>
    <a:masterClrMapping/>
  </p:clrMapOvr>
  <p:transition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Scenario 1 : VLC over NR</a:t>
            </a:r>
            <a:br>
              <a:rPr lang="en-US" dirty="0" smtClean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400" dirty="0" smtClean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Target Deployment Scenario</a:t>
            </a:r>
            <a:endParaRPr lang="en-US" sz="2400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705" y="1268412"/>
            <a:ext cx="4574311" cy="4968875"/>
          </a:xfrm>
        </p:spPr>
        <p:txBody>
          <a:bodyPr>
            <a:noAutofit/>
          </a:bodyPr>
          <a:lstStyle/>
          <a:p>
            <a:r>
              <a:rPr lang="en-U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Well-lit Indoor </a:t>
            </a:r>
            <a:r>
              <a:rPr lang="en-US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(airport, shopping-center factory, office)</a:t>
            </a:r>
          </a:p>
          <a:p>
            <a:r>
              <a:rPr lang="en-U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LED </a:t>
            </a:r>
            <a:r>
              <a:rPr lang="en-US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lamp based</a:t>
            </a:r>
          </a:p>
          <a:p>
            <a:r>
              <a:rPr lang="en-U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Hybrid VLC/Radio for 3GPP-access</a:t>
            </a:r>
          </a:p>
          <a:p>
            <a:pPr lvl="1"/>
            <a:r>
              <a:rPr lang="en-U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Supplemental-DL optical component carriers with UL on conventional radio infrastructure</a:t>
            </a:r>
          </a:p>
          <a:p>
            <a:pPr lvl="1"/>
            <a:r>
              <a:rPr lang="en-U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Use </a:t>
            </a:r>
            <a:r>
              <a:rPr lang="en-US" sz="1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existing R15/16/17 MIMO-OFDM </a:t>
            </a:r>
            <a:r>
              <a:rPr lang="en-U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on optical carriers</a:t>
            </a:r>
          </a:p>
          <a:p>
            <a:r>
              <a:rPr lang="en-U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Centralized </a:t>
            </a:r>
            <a:r>
              <a:rPr lang="en-US" sz="1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gNB</a:t>
            </a:r>
            <a:r>
              <a:rPr lang="en-U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-DU with distributed analog VLC RU TX, MIMO via multiple-LED interfaces in each lamp</a:t>
            </a:r>
            <a:endParaRPr 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2EF0B0D-368D-4200-843E-5FF81F4AE71F}" type="datetime1">
              <a:rPr lang="fr-FR" smtClean="0"/>
              <a:pPr>
                <a:defRPr/>
              </a:pPr>
              <a:t>07/06/2021</a:t>
            </a:fld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fr-FR" smtClean="0"/>
              <a:t>- p </a:t>
            </a:r>
            <a:fld id="{E25D719F-01BA-4DE3-94F2-1C5C99408EA8}" type="slidenum">
              <a:rPr lang="fr-FR" altLang="fr-FR" smtClean="0"/>
              <a:pPr>
                <a:defRPr/>
              </a:pPr>
              <a:t>2</a:t>
            </a:fld>
            <a:r>
              <a:rPr lang="fr-FR" altLang="fr-FR" smtClean="0"/>
              <a:t> </a:t>
            </a:r>
            <a:endParaRPr lang="fr-FR" altLang="fr-FR"/>
          </a:p>
        </p:txBody>
      </p:sp>
      <p:pic>
        <p:nvPicPr>
          <p:cNvPr id="2050" name="Picture 2" descr="2019&amp;#39;s world&amp;#39;s busiest airports face a huge challenge | CNN Trave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204864"/>
            <a:ext cx="432048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 bwMode="auto">
          <a:xfrm>
            <a:off x="5796136" y="1196752"/>
            <a:ext cx="2088232" cy="57606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gNB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-DU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(TX)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8" name="Straight Arrow Connector 7"/>
          <p:cNvCxnSpPr>
            <a:stCxn id="6" idx="2"/>
          </p:cNvCxnSpPr>
          <p:nvPr/>
        </p:nvCxnSpPr>
        <p:spPr bwMode="auto">
          <a:xfrm flipH="1">
            <a:off x="6012160" y="1772816"/>
            <a:ext cx="828092" cy="104393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0" name="Straight Arrow Connector 9"/>
          <p:cNvCxnSpPr>
            <a:stCxn id="6" idx="2"/>
          </p:cNvCxnSpPr>
          <p:nvPr/>
        </p:nvCxnSpPr>
        <p:spPr bwMode="auto">
          <a:xfrm>
            <a:off x="6840252" y="1772816"/>
            <a:ext cx="1656183" cy="104393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3" name="Straight Arrow Connector 12"/>
          <p:cNvCxnSpPr>
            <a:stCxn id="6" idx="2"/>
          </p:cNvCxnSpPr>
          <p:nvPr/>
        </p:nvCxnSpPr>
        <p:spPr bwMode="auto">
          <a:xfrm flipH="1">
            <a:off x="6588224" y="1772816"/>
            <a:ext cx="252028" cy="144016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6" name="Straight Arrow Connector 15"/>
          <p:cNvCxnSpPr>
            <a:stCxn id="6" idx="2"/>
          </p:cNvCxnSpPr>
          <p:nvPr/>
        </p:nvCxnSpPr>
        <p:spPr bwMode="auto">
          <a:xfrm>
            <a:off x="6840252" y="1772816"/>
            <a:ext cx="1012304" cy="165618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549659284"/>
      </p:ext>
    </p:extLst>
  </p:cSld>
  <p:clrMapOvr>
    <a:masterClrMapping/>
  </p:clrMapOvr>
  <p:transition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Scenario 2 : NG/F1 links </a:t>
            </a:r>
            <a:endParaRPr lang="en-US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764704"/>
            <a:ext cx="4429155" cy="4968875"/>
          </a:xfrm>
        </p:spPr>
        <p:txBody>
          <a:bodyPr/>
          <a:lstStyle/>
          <a:p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Use infra-red laser for sub-1km links to 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gNB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(NG) or 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gNB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-DU (F1)</a:t>
            </a:r>
          </a:p>
          <a:p>
            <a:pPr lvl="1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adio-based 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gNB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at street-level</a:t>
            </a:r>
          </a:p>
          <a:p>
            <a:pPr lvl="1"/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&gt;10 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Gbps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FSO links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Main target</a:t>
            </a:r>
          </a:p>
          <a:p>
            <a:pPr lvl="1"/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Metropolitan deployment of street-level 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gNB</a:t>
            </a:r>
            <a:endParaRPr lang="en-US" sz="2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2"/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Fixed access on roof or side of buildings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2EF0B0D-368D-4200-843E-5FF81F4AE71F}" type="datetime1">
              <a:rPr lang="fr-FR" smtClean="0"/>
              <a:pPr>
                <a:defRPr/>
              </a:pPr>
              <a:t>07/06/2021</a:t>
            </a:fld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fr-FR" smtClean="0"/>
              <a:t>- p </a:t>
            </a:r>
            <a:fld id="{E25D719F-01BA-4DE3-94F2-1C5C99408EA8}" type="slidenum">
              <a:rPr lang="fr-FR" altLang="fr-FR" smtClean="0"/>
              <a:pPr>
                <a:defRPr/>
              </a:pPr>
              <a:t>3</a:t>
            </a:fld>
            <a:r>
              <a:rPr lang="fr-FR" altLang="fr-FR" smtClean="0"/>
              <a:t> </a:t>
            </a:r>
            <a:endParaRPr lang="fr-FR" altLang="fr-FR"/>
          </a:p>
        </p:txBody>
      </p:sp>
      <p:pic>
        <p:nvPicPr>
          <p:cNvPr id="3074" name="Picture 2" descr="Boutiques sur la rue Peel au centre-ville, Montréal, Québec, Canada Photo  Stock - Alamy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773"/>
          <a:stretch/>
        </p:blipFill>
        <p:spPr bwMode="auto">
          <a:xfrm>
            <a:off x="4572000" y="1772816"/>
            <a:ext cx="4402926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Arrow Connector 6"/>
          <p:cNvCxnSpPr/>
          <p:nvPr/>
        </p:nvCxnSpPr>
        <p:spPr bwMode="auto">
          <a:xfrm flipH="1">
            <a:off x="6400100" y="2852936"/>
            <a:ext cx="595114" cy="857758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0" name="Straight Arrow Connector 9"/>
          <p:cNvCxnSpPr/>
          <p:nvPr/>
        </p:nvCxnSpPr>
        <p:spPr bwMode="auto">
          <a:xfrm>
            <a:off x="6995214" y="2852936"/>
            <a:ext cx="576064" cy="792088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3" name="Straight Arrow Connector 12"/>
          <p:cNvCxnSpPr/>
          <p:nvPr/>
        </p:nvCxnSpPr>
        <p:spPr bwMode="auto">
          <a:xfrm>
            <a:off x="6977652" y="2852936"/>
            <a:ext cx="1880898" cy="936104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5" name="Oval 14"/>
          <p:cNvSpPr/>
          <p:nvPr/>
        </p:nvSpPr>
        <p:spPr bwMode="auto">
          <a:xfrm>
            <a:off x="5411038" y="3543206"/>
            <a:ext cx="1656184" cy="864096"/>
          </a:xfrm>
          <a:prstGeom prst="ellipse">
            <a:avLst/>
          </a:prstGeom>
          <a:solidFill>
            <a:schemeClr val="accent1">
              <a:alpha val="53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Oval 16"/>
          <p:cNvSpPr/>
          <p:nvPr/>
        </p:nvSpPr>
        <p:spPr bwMode="auto">
          <a:xfrm rot="1223199">
            <a:off x="7048951" y="3666995"/>
            <a:ext cx="939410" cy="477429"/>
          </a:xfrm>
          <a:prstGeom prst="ellipse">
            <a:avLst/>
          </a:prstGeom>
          <a:solidFill>
            <a:schemeClr val="accent1">
              <a:alpha val="53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8003326" y="3746483"/>
            <a:ext cx="1656184" cy="864096"/>
          </a:xfrm>
          <a:prstGeom prst="ellipse">
            <a:avLst/>
          </a:prstGeom>
          <a:solidFill>
            <a:schemeClr val="accent1">
              <a:alpha val="53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9" name="Straight Arrow Connector 18"/>
          <p:cNvCxnSpPr/>
          <p:nvPr/>
        </p:nvCxnSpPr>
        <p:spPr bwMode="auto">
          <a:xfrm flipV="1">
            <a:off x="7571278" y="3645024"/>
            <a:ext cx="0" cy="50405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diamond" w="lg" len="lg"/>
          </a:ln>
          <a:effectLst/>
        </p:spPr>
      </p:cxnSp>
      <p:cxnSp>
        <p:nvCxnSpPr>
          <p:cNvPr id="21" name="Straight Arrow Connector 20"/>
          <p:cNvCxnSpPr/>
          <p:nvPr/>
        </p:nvCxnSpPr>
        <p:spPr bwMode="auto">
          <a:xfrm flipV="1">
            <a:off x="6400100" y="3713614"/>
            <a:ext cx="0" cy="50405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diamond" w="lg" len="lg"/>
          </a:ln>
          <a:effectLst/>
        </p:spPr>
      </p:cxnSp>
      <p:cxnSp>
        <p:nvCxnSpPr>
          <p:cNvPr id="24" name="Straight Arrow Connector 23"/>
          <p:cNvCxnSpPr/>
          <p:nvPr/>
        </p:nvCxnSpPr>
        <p:spPr bwMode="auto">
          <a:xfrm flipV="1">
            <a:off x="8795414" y="3789040"/>
            <a:ext cx="18166" cy="20904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diamond" w="lg" len="lg"/>
          </a:ln>
          <a:effectLst/>
        </p:spPr>
      </p:cxnSp>
      <p:cxnSp>
        <p:nvCxnSpPr>
          <p:cNvPr id="32" name="Straight Arrow Connector 31"/>
          <p:cNvCxnSpPr/>
          <p:nvPr/>
        </p:nvCxnSpPr>
        <p:spPr bwMode="auto">
          <a:xfrm flipH="1">
            <a:off x="6586970" y="2850016"/>
            <a:ext cx="408244" cy="993644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560691218"/>
      </p:ext>
    </p:extLst>
  </p:cSld>
  <p:clrMapOvr>
    <a:masterClrMapping/>
  </p:clrMapOvr>
  <p:transition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Ideas for Studies</a:t>
            </a:r>
            <a:endParaRPr lang="en-US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Scenario 1</a:t>
            </a:r>
          </a:p>
          <a:p>
            <a:pPr lvl="1"/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Detailed architecture proposals for</a:t>
            </a:r>
          </a:p>
          <a:p>
            <a:pPr lvl="2"/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DL-only VLC-based carriers</a:t>
            </a:r>
          </a:p>
          <a:p>
            <a:pPr lvl="2"/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for distributed resource allocation (beamforming) and point-to-point MIMO</a:t>
            </a:r>
          </a:p>
          <a:p>
            <a:pPr lvl="1"/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Indoor propagation models and VLC performance requirements</a:t>
            </a:r>
          </a:p>
          <a:p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Scenario 2</a:t>
            </a:r>
          </a:p>
          <a:p>
            <a:pPr lvl="1"/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Multi-beam Infrared backhaul/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midhaul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based on NR (Point-to-multipoint topologies)</a:t>
            </a:r>
          </a:p>
          <a:p>
            <a:pPr lvl="1"/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Protocol extensions for tunneling F1/NG inside NR RAN</a:t>
            </a:r>
          </a:p>
          <a:p>
            <a:pPr lvl="1"/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Outdoor metropolitan Infrared propagation models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2EF0B0D-368D-4200-843E-5FF81F4AE71F}" type="datetime1">
              <a:rPr lang="fr-FR" smtClean="0"/>
              <a:pPr>
                <a:defRPr/>
              </a:pPr>
              <a:t>07/06/2021</a:t>
            </a:fld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fr-FR" smtClean="0"/>
              <a:t>- p </a:t>
            </a:r>
            <a:fld id="{E25D719F-01BA-4DE3-94F2-1C5C99408EA8}" type="slidenum">
              <a:rPr lang="fr-FR" altLang="fr-FR" smtClean="0"/>
              <a:pPr>
                <a:defRPr/>
              </a:pPr>
              <a:t>4</a:t>
            </a:fld>
            <a:r>
              <a:rPr lang="fr-FR" altLang="fr-FR" smtClean="0"/>
              <a:t> </a:t>
            </a:r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01105929"/>
      </p:ext>
    </p:extLst>
  </p:cSld>
  <p:clrMapOvr>
    <a:masterClrMapping/>
  </p:clrMapOvr>
  <p:transition>
    <p:cut/>
  </p:transition>
</p:sld>
</file>

<file path=ppt/theme/theme1.xml><?xml version="1.0" encoding="utf-8"?>
<a:theme xmlns:a="http://schemas.openxmlformats.org/drawingml/2006/main" name="2_Modèle par défaut">
  <a:themeElements>
    <a:clrScheme name="1_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Modèle par défaut">
      <a:majorFont>
        <a:latin typeface="Eurostile LT Std"/>
        <a:ea typeface=""/>
        <a:cs typeface=""/>
      </a:majorFont>
      <a:minorFont>
        <a:latin typeface="Eurostile LT St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36919</TotalTime>
  <Words>271</Words>
  <Application>Microsoft Office PowerPoint</Application>
  <PresentationFormat>On-screen Show (4:3)</PresentationFormat>
  <Paragraphs>49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Arial Narrow</vt:lpstr>
      <vt:lpstr>Calibri</vt:lpstr>
      <vt:lpstr>Eurostile LT Std</vt:lpstr>
      <vt:lpstr>Wingdings</vt:lpstr>
      <vt:lpstr>2_Modèle par défaut</vt:lpstr>
      <vt:lpstr>PowerPoint Presentation</vt:lpstr>
      <vt:lpstr>Motivation</vt:lpstr>
      <vt:lpstr>Scenario 1 : VLC over NR Target Deployment Scenario</vt:lpstr>
      <vt:lpstr>Scenario 2 : NG/F1 links </vt:lpstr>
      <vt:lpstr>Ideas for Studies</vt:lpstr>
    </vt:vector>
  </TitlesOfParts>
  <Company>Eurecom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VLC over 5G</dc:title>
  <dc:creator/>
  <cp:lastModifiedBy>Sebastian Wagner</cp:lastModifiedBy>
  <cp:revision>589</cp:revision>
  <cp:lastPrinted>2014-05-05T14:01:36Z</cp:lastPrinted>
  <dcterms:created xsi:type="dcterms:W3CDTF">2007-06-19T08:15:35Z</dcterms:created>
  <dcterms:modified xsi:type="dcterms:W3CDTF">2021-06-07T21:19:54Z</dcterms:modified>
</cp:coreProperties>
</file>